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57" r:id="rId3"/>
    <p:sldId id="259" r:id="rId4"/>
    <p:sldId id="260" r:id="rId5"/>
    <p:sldId id="261" r:id="rId6"/>
    <p:sldId id="278" r:id="rId7"/>
    <p:sldId id="264" r:id="rId8"/>
    <p:sldId id="263" r:id="rId9"/>
    <p:sldId id="265" r:id="rId10"/>
    <p:sldId id="266" r:id="rId11"/>
    <p:sldId id="267" r:id="rId12"/>
    <p:sldId id="268" r:id="rId13"/>
    <p:sldId id="275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2F81E-C3DC-4E85-8745-A0B6EDC1759B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19806-FBEC-4BD1-B960-D1A8ABF36F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760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85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271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7065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745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7583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0816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254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823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98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195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36568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E977A-2953-46AF-8DBF-B1D85B9C9284}" type="datetimeFigureOut">
              <a:rPr lang="ru-RU" smtClean="0"/>
              <a:pPr/>
              <a:t>11.11.2020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228A5-31BF-47F7-B8E6-9491FD0AB87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36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orp@dsx-kirov.ru" TargetMode="External"/><Relationship Id="rId2" Type="http://schemas.openxmlformats.org/officeDocument/2006/relationships/hyperlink" Target="mailto:elenaok11@mail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leverkirov.r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stion.ru/images/minust.pdf" TargetMode="External"/><Relationship Id="rId2" Type="http://schemas.openxmlformats.org/officeDocument/2006/relationships/hyperlink" Target="https://www.dropbox.com/s/rvw1apbkj93yf7g/%D0%A4%D0%9D%D0%A1%20%D0%BE%D0%B1%20%D0%B8%D1%81%D0%BF%D0%BE%D0%BB%D0%BD%D0%B8%D1%82%D0%B5%D0%BB%D1%8C%D0%BD%D0%BE%D0%BC%20%D0%B4%D0%B8%D1%80%D0%B5%D0%BA%D1%82%D0%BE%D1%80%D0%B5.pdf?dl=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332656"/>
            <a:ext cx="8568952" cy="3744416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1400" b="1" dirty="0" smtClean="0"/>
              <a:t>Министерство сельского хозяйства и продовольствия Кировской области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dirty="0" smtClean="0"/>
              <a:t>Центр компетенций в сфере сельскохозяйственной кооперации и поддержки фермеров Кировской области, созданный в организационной структуре  Кировского областного государственного бюджетного учреждения «Центр сельскохозяйственного консультирования «Клевера Нечерноземья»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200" smtClean="0"/>
              <a:t/>
            </a:r>
            <a:br>
              <a:rPr lang="ru-RU" sz="1200" smtClean="0"/>
            </a:br>
            <a:r>
              <a:rPr lang="ru-RU" sz="1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вопросам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порядка внесения изменений в регистрационные документы, разработка и внесение изменений в устав кооператива;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неделимого фонда, внесение имущества в неделимый фонд; обязанности  вступления в ревизионный союз;  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для кооперативов, не состоящих в ревизионном союзе.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54868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Киров  2020</a:t>
            </a:r>
            <a:endParaRPr lang="ru-RU" sz="1600" dirty="0"/>
          </a:p>
        </p:txBody>
      </p:sp>
      <p:pic>
        <p:nvPicPr>
          <p:cNvPr id="12294" name="Picture 6" descr="http://crosti.ru/patterns/00/0e/f9/6d70242221/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4077072"/>
            <a:ext cx="8534400" cy="20882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04437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947" y="260648"/>
            <a:ext cx="6885445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79485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41682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134056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08912" cy="792088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Формирование неделимого фонда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5400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осуществления своей деятельности кооператив формирует фонды, составляющие имущество кооператива.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кооператива может быть предусмотрено, что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определенную часть принадлежащего кооперативу имущества составляет его неделимый фонд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неделимого фонда определяется исходя из стоимости имущества, а формируется неделимый фонд путем направления прибыли (и или части паевого фонда), решения в обязательном порядке утверждаются общим собранием.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44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Неделимый фонд. </a:t>
            </a:r>
          </a:p>
          <a:p>
            <a:pPr algn="just">
              <a:defRPr/>
            </a:pP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Не подлежит разделу на паи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 прекращении членства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 период существования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Размер устанавливается исходя из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балансовой (остаточной ОС)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стоимости имущества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отнесенного к неделимому фонду. 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Принимается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решение общим собранием, прописывается размер в уставе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(перечень имущества прилагается)</a:t>
            </a:r>
          </a:p>
          <a:p>
            <a:pPr algn="just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Формируется в учете и отчетности путем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ежегодного направления нераспределенной прибыли  до полного формирования  размера  неделимого фонда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уставом.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51425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08912" cy="108012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altLang="ru-RU" sz="3200" b="1" dirty="0" smtClean="0"/>
              <a:t>Имущественный состав неделимого фонда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302743"/>
            <a:ext cx="8229600" cy="554461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</a:t>
            </a:r>
            <a:r>
              <a:rPr lang="ru-RU" sz="2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кооператива может быть определен перечень объектов имущества, относимого к неделимому фонду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балансовой стоимости могут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включаться: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здания, строения,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сооружения;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животные; </a:t>
            </a:r>
          </a:p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фураж и иное имущество кооператива,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подлежащее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разделу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паи членов кооператива и ассоциированных членов кооператива или выдаче в натуральной форме при прекращении членства в кооперативе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формировании неделимого фонда, его размере и перечне объектов имущества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относимого к неделимому фонду, принимается членами кооператива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единогласно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уставом кооператива не определен иной порядок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принятия решений по данному вопросу.</a:t>
            </a:r>
          </a:p>
        </p:txBody>
      </p:sp>
    </p:spTree>
    <p:extLst>
      <p:ext uri="{BB962C8B-B14F-4D97-AF65-F5344CB8AC3E}">
        <p14:creationId xmlns="" xmlns:p14="http://schemas.microsoft.com/office/powerpoint/2010/main" val="18466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>Создание неделимого фонда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7606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/>
              <a:t>Создание неделимого фонда для </a:t>
            </a:r>
            <a:r>
              <a:rPr lang="ru-RU" sz="3100" dirty="0" smtClean="0"/>
              <a:t>сельскохозяйственных кооперативов является </a:t>
            </a:r>
            <a:r>
              <a:rPr lang="ru-RU" sz="3100" dirty="0"/>
              <a:t>необходимым </a:t>
            </a:r>
            <a:r>
              <a:rPr lang="ru-RU" sz="3100" b="1" dirty="0"/>
              <a:t>условием для защиты имущества и интересов </a:t>
            </a:r>
            <a:r>
              <a:rPr lang="ru-RU" sz="3100" b="1" dirty="0" smtClean="0"/>
              <a:t>кооператива</a:t>
            </a:r>
            <a:r>
              <a:rPr lang="ru-RU" sz="3100" dirty="0" smtClean="0"/>
              <a:t> </a:t>
            </a:r>
            <a:r>
              <a:rPr lang="ru-RU" sz="3100" dirty="0"/>
              <a:t>от недобросовестных членов-пайщиков.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100" dirty="0"/>
              <a:t>Неделимые фонды служат </a:t>
            </a:r>
            <a:r>
              <a:rPr lang="ru-RU" sz="3100" b="1" dirty="0"/>
              <a:t>источником собственных </a:t>
            </a:r>
            <a:r>
              <a:rPr lang="ru-RU" sz="3100" dirty="0"/>
              <a:t>средств кооператива, отличных от паевого фонда, нераспределенной прибыли, других источников</a:t>
            </a:r>
            <a:r>
              <a:rPr lang="ru-RU" sz="3100" dirty="0" smtClean="0"/>
              <a:t>.</a:t>
            </a:r>
          </a:p>
          <a:p>
            <a:pPr marL="0" indent="0" algn="just">
              <a:buNone/>
            </a:pPr>
            <a:r>
              <a:rPr lang="ru-RU" sz="3100" b="1" dirty="0" smtClean="0"/>
              <a:t>Неделимые </a:t>
            </a:r>
            <a:r>
              <a:rPr lang="ru-RU" sz="3100" b="1" dirty="0"/>
              <a:t>фонды могут создаваться </a:t>
            </a:r>
            <a:r>
              <a:rPr lang="ru-RU" sz="3100" dirty="0"/>
              <a:t>за </a:t>
            </a:r>
            <a:r>
              <a:rPr lang="ru-RU" sz="3100" dirty="0" smtClean="0"/>
              <a:t>счет:</a:t>
            </a:r>
          </a:p>
          <a:p>
            <a:pPr algn="just"/>
            <a:r>
              <a:rPr lang="ru-RU" sz="3100" dirty="0" smtClean="0"/>
              <a:t>прибыли </a:t>
            </a:r>
            <a:r>
              <a:rPr lang="ru-RU" sz="3100" dirty="0"/>
              <a:t>(подп. 2 п. 1 ст. 36 ФЗ "О сельскохозяйственной кооперации"), </a:t>
            </a:r>
            <a:endParaRPr lang="ru-RU" sz="3100" dirty="0" smtClean="0"/>
          </a:p>
          <a:p>
            <a:pPr algn="just"/>
            <a:r>
              <a:rPr lang="ru-RU" sz="3100" dirty="0" smtClean="0"/>
              <a:t>направления </a:t>
            </a:r>
            <a:r>
              <a:rPr lang="ru-RU" sz="3100" dirty="0"/>
              <a:t>части средств паевого фонда (п. 9.1 ст. 35 ФЗ "О сельскохозяйственной кооперации"), </a:t>
            </a:r>
            <a:endParaRPr lang="ru-RU" sz="3100" dirty="0" smtClean="0"/>
          </a:p>
          <a:p>
            <a:pPr algn="just"/>
            <a:r>
              <a:rPr lang="ru-RU" sz="3100" dirty="0" smtClean="0"/>
              <a:t>целевых </a:t>
            </a:r>
            <a:r>
              <a:rPr lang="ru-RU" sz="3100" dirty="0"/>
              <a:t>членских взносов </a:t>
            </a:r>
            <a:r>
              <a:rPr lang="ru-RU" sz="3100" dirty="0" smtClean="0"/>
              <a:t>кооператива </a:t>
            </a:r>
          </a:p>
          <a:p>
            <a:pPr algn="just"/>
            <a:r>
              <a:rPr lang="ru-RU" sz="3100" dirty="0" smtClean="0"/>
              <a:t>иных источников, например, бюджетных средств в виде гранта ( субсидий)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2586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2800" dirty="0" smtClean="0"/>
              <a:t>Ст.35 закона  193-фз «О </a:t>
            </a:r>
            <a:r>
              <a:rPr lang="ru-RU" sz="2800" dirty="0" err="1" smtClean="0"/>
              <a:t>сельхозкооперации</a:t>
            </a:r>
            <a:r>
              <a:rPr lang="ru-RU" sz="2800" dirty="0" smtClean="0"/>
              <a:t>»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размер паевого фонда кооператива превышает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его чистых активов, за вычетом средств неделимого фонда,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паевой фонд кооператива уменьшается на указанную разницу путем пропорционального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паевых взносов членов кооператива, паевых взносов ассоциированных членов кооператива и приращенных паев членов кооператива.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 если общее собрание членов кооператива примет решение об отнесении части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 паевого фонда кооператива к неделимому фонду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паи членов кооператива и паи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ассоциированных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членов кооператива уменьшаются пропорционально сумме указанной части средств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72377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08912" cy="108012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Формирование резервного фонда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54461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обязательном порядке формирует резервный фонд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неделимым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размер которого должен составлять </a:t>
            </a: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10 процентов от паевого фонда кооператива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Размер, сроки и порядок формирования и использования резервного фонда устанавливаются в соответствии с Федеральным законом 193-ФЗ и уставом кооператива. </a:t>
            </a:r>
          </a:p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формирования в полном объеме резервного фонда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кооператив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вправе осуществлять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кооперативные выплаты,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начисления и выплату дивидендов по дополнительным паевым взносам членов кооператива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16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08912" cy="108012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3200" b="1" dirty="0" smtClean="0"/>
              <a:t>Источники формирования резервного фонда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5544616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потребительском кооперативе резервный фонд формируется за счет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отчислений от доходов кооператива (направления нераспределенной прибыли)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членами данных кооперативов дополнительных (целевых) взносов пропорционально участию этих членов в хозяйственной деятельности кооператива </a:t>
            </a:r>
          </a:p>
          <a:p>
            <a:pPr lvl="0" algn="just">
              <a:buFont typeface="Wingdings" panose="05000000000000000000" pitchFamily="2" charset="2"/>
              <a:buChar char="ü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иных предусмотренных уставом источников.</a:t>
            </a:r>
          </a:p>
          <a:p>
            <a:pPr marL="0" indent="0">
              <a:buNone/>
            </a:pPr>
            <a:r>
              <a:rPr lang="ru-RU" sz="2400" b="1" dirty="0"/>
              <a:t> 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6852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en-US" dirty="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08912" cy="57606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Отражение в учете формирование неделимого  фонда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604867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ru-RU" sz="2000" u="sng" dirty="0" smtClean="0"/>
              <a:t>В </a:t>
            </a:r>
            <a:r>
              <a:rPr lang="ru-RU" sz="2000" u="sng" dirty="0"/>
              <a:t>бухгалтерском </a:t>
            </a:r>
            <a:r>
              <a:rPr lang="ru-RU" sz="2000" u="sng" dirty="0" smtClean="0"/>
              <a:t>учете (наши рекомендации для </a:t>
            </a:r>
            <a:r>
              <a:rPr lang="ru-RU" sz="2000" u="sng" dirty="0" err="1" smtClean="0"/>
              <a:t>СПоК</a:t>
            </a:r>
            <a:r>
              <a:rPr lang="ru-RU" sz="2000" u="sng" dirty="0" smtClean="0"/>
              <a:t>):</a:t>
            </a:r>
            <a:endParaRPr lang="ru-RU" sz="2000" dirty="0"/>
          </a:p>
          <a:p>
            <a:pPr algn="just"/>
            <a:r>
              <a:rPr lang="ru-RU" sz="2000" dirty="0" err="1"/>
              <a:t>Дт</a:t>
            </a:r>
            <a:r>
              <a:rPr lang="ru-RU" sz="2000" dirty="0"/>
              <a:t> 84 </a:t>
            </a:r>
            <a:r>
              <a:rPr lang="ru-RU" sz="2000" dirty="0" err="1"/>
              <a:t>Кт</a:t>
            </a:r>
            <a:r>
              <a:rPr lang="ru-RU" sz="2000" dirty="0"/>
              <a:t> </a:t>
            </a:r>
            <a:r>
              <a:rPr lang="ru-RU" sz="2000" dirty="0" smtClean="0"/>
              <a:t>83  </a:t>
            </a:r>
            <a:r>
              <a:rPr lang="ru-RU" sz="2000" dirty="0"/>
              <a:t>в размере части прибыли направленной на формирование неделимого фонда, утв. </a:t>
            </a:r>
            <a:r>
              <a:rPr lang="ru-RU" sz="2000" dirty="0" smtClean="0"/>
              <a:t>общим </a:t>
            </a:r>
            <a:r>
              <a:rPr lang="ru-RU" sz="2000" dirty="0"/>
              <a:t>собранием </a:t>
            </a:r>
            <a:endParaRPr lang="ru-RU" sz="2000" dirty="0" smtClean="0"/>
          </a:p>
          <a:p>
            <a:pPr algn="just"/>
            <a:r>
              <a:rPr lang="ru-RU" sz="2000" dirty="0" err="1" smtClean="0"/>
              <a:t>Дт</a:t>
            </a:r>
            <a:r>
              <a:rPr lang="ru-RU" sz="2000" dirty="0" smtClean="0"/>
              <a:t> 86 </a:t>
            </a:r>
            <a:r>
              <a:rPr lang="ru-RU" sz="2000" dirty="0" err="1" smtClean="0"/>
              <a:t>Кт</a:t>
            </a:r>
            <a:r>
              <a:rPr lang="ru-RU" sz="2000" dirty="0" smtClean="0"/>
              <a:t> 83 в размере средств целевого финансирования гранта (субсидия)</a:t>
            </a:r>
          </a:p>
          <a:p>
            <a:pPr algn="just"/>
            <a:r>
              <a:rPr lang="ru-RU" sz="2000" dirty="0" err="1" smtClean="0"/>
              <a:t>Дт</a:t>
            </a:r>
            <a:r>
              <a:rPr lang="ru-RU" sz="2000" dirty="0" smtClean="0"/>
              <a:t>  80 </a:t>
            </a:r>
            <a:r>
              <a:rPr lang="ru-RU" sz="2000" dirty="0" err="1" smtClean="0"/>
              <a:t>Кт</a:t>
            </a:r>
            <a:r>
              <a:rPr lang="ru-RU" sz="2000" dirty="0" smtClean="0"/>
              <a:t>  83 в размере части средств паевого фонда, направленных на увеличение неделимого фонда, утв. общим собранием</a:t>
            </a:r>
            <a:endParaRPr lang="ru-RU" sz="2000" dirty="0"/>
          </a:p>
          <a:p>
            <a:pPr marL="0" indent="0" algn="just">
              <a:buNone/>
            </a:pPr>
            <a:r>
              <a:rPr lang="ru-RU" sz="2000" dirty="0" smtClean="0"/>
              <a:t>Аналогично </a:t>
            </a:r>
            <a:r>
              <a:rPr lang="ru-RU" sz="2000" u="sng" dirty="0" smtClean="0"/>
              <a:t>отражение в Отчетности: Форма Бухгалтерский баланс в сроке Резервный капитал.</a:t>
            </a:r>
            <a:endParaRPr lang="ru-RU" sz="2000" dirty="0" smtClean="0"/>
          </a:p>
          <a:p>
            <a:pPr algn="just"/>
            <a:r>
              <a:rPr lang="ru-RU" sz="2000" i="1" dirty="0" smtClean="0"/>
              <a:t>На </a:t>
            </a:r>
            <a:r>
              <a:rPr lang="ru-RU" sz="2000" i="1" dirty="0"/>
              <a:t>каком счете формируется неделимый фонд </a:t>
            </a:r>
            <a:r>
              <a:rPr lang="ru-RU" sz="2000" i="1" dirty="0" smtClean="0"/>
              <a:t>в законодательстве нет указания</a:t>
            </a:r>
            <a:r>
              <a:rPr lang="ru-RU" sz="2000" i="1" dirty="0"/>
              <a:t>, </a:t>
            </a:r>
            <a:r>
              <a:rPr lang="ru-RU" sz="2000" i="1" dirty="0" smtClean="0"/>
              <a:t>наше </a:t>
            </a:r>
            <a:r>
              <a:rPr lang="ru-RU" sz="2000" i="1" dirty="0"/>
              <a:t>мнение </a:t>
            </a:r>
            <a:r>
              <a:rPr lang="ru-RU" sz="2000" i="1" dirty="0" smtClean="0"/>
              <a:t>на </a:t>
            </a:r>
            <a:r>
              <a:rPr lang="ru-RU" sz="2000" i="1" dirty="0"/>
              <a:t>счете </a:t>
            </a:r>
            <a:r>
              <a:rPr lang="ru-RU" sz="2000" i="1" dirty="0" smtClean="0"/>
              <a:t>83 для </a:t>
            </a:r>
            <a:r>
              <a:rPr lang="ru-RU" sz="2000" i="1" dirty="0" err="1" smtClean="0"/>
              <a:t>СПоК</a:t>
            </a:r>
            <a:r>
              <a:rPr lang="ru-RU" sz="2000" i="1" dirty="0" smtClean="0"/>
              <a:t>, но есть рекомендации других специалистов отражать неделимый фонд на 82 счете, 80 или даже 84 обособленно.</a:t>
            </a:r>
          </a:p>
          <a:p>
            <a:pPr algn="just"/>
            <a:r>
              <a:rPr lang="ru-RU" sz="2000" i="1" dirty="0" smtClean="0"/>
              <a:t>Также есть мнение специалистов, что отражать неделимый фонд можно выделив его на </a:t>
            </a:r>
            <a:r>
              <a:rPr lang="ru-RU" sz="2000" i="1" dirty="0" err="1" smtClean="0"/>
              <a:t>субсчетах</a:t>
            </a:r>
            <a:r>
              <a:rPr lang="ru-RU" sz="2000" i="1" dirty="0" smtClean="0"/>
              <a:t> по Активу (имущество) и Пассиву (прибыль).</a:t>
            </a:r>
            <a:endParaRPr lang="ru-RU" sz="2000" i="1" dirty="0"/>
          </a:p>
          <a:p>
            <a:pPr marL="0" indent="0" algn="just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130935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внесения изменений в регистрационные документы, разработка и внесение изменений в устав кооператива.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14116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государственный реестр юридических лиц (ЕГРЮЛ) — это база данных, содержащая информацию обо всех функционирующих на территории России компаниях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fontAlgn="base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соответствии с п. 1 ст. 5 федерального закона «О государственной регистрации...» от 08.08.2001 № 129 сведения о компании, хранящиеся в реестре, включают: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 наименование;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госрегистрации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 местонахождения;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проведенные в отношении предприятия процедуры реорганизации и ликвидации;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изменения, внесенные в учредительные документы компании и иные источники информации;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учредителей и руководителей;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экономической деятельности, осуществляемой предприятием;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том случае, если в отношении компании ведется процедура банкротства, — стадия, на которой она находится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8235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080120"/>
          </a:xfrm>
          <a:solidFill>
            <a:srgbClr val="FFFF0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Федеральный закон 193-фз «О сельскохозяйственной кооперации» определяет правовые и экономические основы создания и деятельности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сельскохозяйственных кооперативов.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512168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Согласно п. 3 ст. 31 ФЗ-193 сельскохозяйственные кооперативы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обязательном порядке должны входить в ревизионный союз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Сельскохозяйственный кооператив, уклоняющийся от членства в ревизионном союзе, подлежит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принудительной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ликвидации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судебном порядке. </a:t>
            </a: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068960"/>
            <a:ext cx="8280920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Основная цель деятельности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Ревсоюза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объединении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с/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кооперативов 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накопленного опыта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сфере бухгалтерского и налогового законодательства, а также юридических аспектов деятельности,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снижения возможных санкций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 стороны проверяющих органов,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налаживание финансово-хозяйственной деятельности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членов ревизионного союза,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предотвращение нарушений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ведущих к ее ухудшению и их несостоятельности (банкротству).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373216"/>
            <a:ext cx="828092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 на получение субсидий (грантов) государства и льготное кредитование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имеют сельскохозяйственные кооперативы, деятельность которых соответствует требованиям 193-ФЗ «О сельскохозяйственной кооперации».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40597969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893175" cy="549275"/>
          </a:xfrm>
          <a:solidFill>
            <a:srgbClr val="FF9900"/>
          </a:solidFill>
        </p:spPr>
        <p:txBody>
          <a:bodyPr/>
          <a:lstStyle/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Контакты: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713788" cy="2376264"/>
          </a:xfrm>
          <a:solidFill>
            <a:srgbClr val="FFFF00"/>
          </a:solidFill>
        </p:spPr>
        <p:txBody>
          <a:bodyPr>
            <a:normAutofit fontScale="92500" lnSpcReduction="20000"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ru-RU" sz="2000" b="1" u="sng" dirty="0" smtClean="0"/>
              <a:t>Ревизионный союз сельскохозяйственных кооперативов Кировской области Вятка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610021, г. Киров, ул. Производственная, 20 тел.: 8 953 677 01 77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тел./факс: (8332)  62-95-73,  (8</a:t>
            </a:r>
            <a:r>
              <a:rPr lang="ru-RU" sz="2000" b="1" u="sng" dirty="0" smtClean="0"/>
              <a:t> 953 677 01 77),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2000" b="1" u="sng" dirty="0" err="1" smtClean="0">
                <a:latin typeface="Times New Roman" pitchFamily="18" charset="0"/>
                <a:cs typeface="Times New Roman" pitchFamily="18" charset="0"/>
              </a:rPr>
              <a:t>электроной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 почты: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elenaok11@mail.ru</a:t>
            </a:r>
            <a:endParaRPr lang="ru-RU" sz="2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Исполнительный директор: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Караулова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Елена Владимировна</a:t>
            </a:r>
          </a:p>
          <a:p>
            <a:pPr marL="719138" indent="-719138"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Ревизор-консультант:  Мальцева Олеся Викторовна, </a:t>
            </a:r>
          </a:p>
          <a:p>
            <a:pPr marL="719138" indent="-719138"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Тел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8 922 666 53 15</a:t>
            </a:r>
          </a:p>
          <a:p>
            <a:pPr marL="719138" indent="-719138">
              <a:lnSpc>
                <a:spcPct val="80000"/>
              </a:lnSpc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Адрес электронной почты: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maltsevaol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mail.ru 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0825" y="2780928"/>
            <a:ext cx="8713788" cy="151167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Министерство сельского хозяйства и продовольствия Кировской области</a:t>
            </a:r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г. Киров, ул. Дерендяева, д.23,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каб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 334 тел. (8 833 2) 27-27-38 (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доб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 3842)</a:t>
            </a:r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 адрес электронной почты: </a:t>
            </a: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orp@dsx-kirov.ru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Главный специалист-эксперт: Ковалева Антонина Николаевна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250825" y="4292600"/>
            <a:ext cx="8713788" cy="24495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Центр компетенций в сфере сельскохозяйственной кооперации и поддержки фермеров Кировской области, созданный в организационной структуре Кировского областного государственного бюджетного учреждения «Центр сельскохозяйственного консультирования «Клевера Нечерноземья»</a:t>
            </a:r>
          </a:p>
          <a:p>
            <a:pPr algn="ctr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г. Киров, ул. Дерендяева, д.23, </a:t>
            </a:r>
            <a:r>
              <a:rPr lang="ru-RU" sz="2000" b="1" u="sng" dirty="0" err="1">
                <a:latin typeface="Times New Roman" pitchFamily="18" charset="0"/>
                <a:cs typeface="Times New Roman" pitchFamily="18" charset="0"/>
              </a:rPr>
              <a:t>оф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. 312 тел. 64-42-41,64-69-34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www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u="sng" dirty="0" err="1">
                <a:latin typeface="Times New Roman" pitchFamily="18" charset="0"/>
                <a:cs typeface="Times New Roman" pitchFamily="18" charset="0"/>
                <a:hlinkClick r:id="rId4"/>
              </a:rPr>
              <a:t>kleverkirov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2000" b="1" u="sng" dirty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endParaRPr lang="ru-RU" sz="2000" b="1" u="sng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Бухгалтер, консультант: Малафеева Ольга Геннадьевна </a:t>
            </a: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9268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процессе функционирования предприятие может скорректировать сведения, ранее внесенные в реестр.</a:t>
            </a:r>
          </a:p>
          <a:p>
            <a:pPr marL="0" indent="0" algn="just" fontAlgn="base">
              <a:lnSpc>
                <a:spcPct val="9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корректировкам устава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подлежащим внесению в ЕГРЮЛ, относятся правки, изменяющие:</a:t>
            </a:r>
          </a:p>
          <a:p>
            <a:pPr algn="just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компании;</a:t>
            </a:r>
          </a:p>
          <a:p>
            <a:pPr algn="just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организационную структуру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и перечень имущества неделимого фонда</a:t>
            </a:r>
          </a:p>
          <a:p>
            <a:pPr algn="just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адрес;</a:t>
            </a:r>
          </a:p>
          <a:p>
            <a:pPr algn="just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 деятельности по ОКВЭД;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и ее дочерние подразделения и пр.</a:t>
            </a:r>
          </a:p>
          <a:p>
            <a:pPr marL="0" indent="0" algn="just" fontAlgn="base">
              <a:lnSpc>
                <a:spcPct val="90000"/>
              </a:lnSpc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9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требуют внесения в устав, но подлежат регистрации в налоговой службе изменения:</a:t>
            </a:r>
          </a:p>
          <a:p>
            <a:pPr algn="just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занимающего должность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директора/председателя;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поданных в налоговую регистрационных документов,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 них были допущены ошибки.</a:t>
            </a:r>
          </a:p>
        </p:txBody>
      </p:sp>
    </p:spTree>
    <p:extLst>
      <p:ext uri="{BB962C8B-B14F-4D97-AF65-F5344CB8AC3E}">
        <p14:creationId xmlns="" xmlns:p14="http://schemas.microsoft.com/office/powerpoint/2010/main" val="3034275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3285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1916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536504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6018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432048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800" dirty="0" smtClean="0"/>
              <a:t>Сроки внесения изменений в устав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120680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5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5 Ф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№129-ФЗ «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ocy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apc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ю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идич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ких лиц и индивид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льных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й»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08.08.2001г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зыв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т,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нты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нти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инятия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нич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A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мнить 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няти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мный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cpo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к»,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 н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льз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ч. 2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314 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Ф).</a:t>
            </a:r>
          </a:p>
          <a:p>
            <a:pPr marL="0" indent="0" algn="just">
              <a:buNone/>
            </a:pP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в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o. Co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5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5 в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щи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в ч. 1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5, к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нкт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«м», «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o», «p»,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бх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o,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их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хдн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вный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cpo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инятия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диях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либ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бны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peop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cy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ЮЛ. </a:t>
            </a:r>
          </a:p>
          <a:p>
            <a:pPr marL="0" indent="0" algn="just">
              <a:buNone/>
            </a:pP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дня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регистрацию по 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не/изменению </a:t>
            </a:r>
            <a:r>
              <a:rPr lang="en-US" sz="4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кции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ним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льны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нты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ют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млять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их т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инятия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тник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ющ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ния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в,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cpo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coc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влял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en-US" sz="4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ee</a:t>
            </a:r>
            <a:r>
              <a:rPr lang="en-US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pa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чих </a:t>
            </a:r>
            <a:r>
              <a:rPr lang="ru-RU" sz="4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дн</a:t>
            </a:r>
            <a:r>
              <a:rPr lang="en-US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избежание споров с ФНС рекомендуем придерживаться 3-х дневного срока.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186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484313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Кооператив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бизнес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 находящийся в собственности и работающий </a:t>
            </a:r>
            <a:r>
              <a:rPr lang="ru-RU" sz="2700" u="sng" dirty="0" smtClean="0">
                <a:latin typeface="Times New Roman" pitchFamily="18" charset="0"/>
                <a:cs typeface="Times New Roman" pitchFamily="18" charset="0"/>
              </a:rPr>
              <a:t>под контролем владельцев, которые пользуются его услугами.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875" y="1600200"/>
            <a:ext cx="6588125" cy="5068888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FontTx/>
              <a:buNone/>
              <a:defRPr/>
            </a:pPr>
            <a:r>
              <a:rPr lang="ru-RU" sz="2000" b="1" dirty="0">
                <a:latin typeface="Times New Roman" pitchFamily="18" charset="0"/>
                <a:ea typeface="+mj-ea"/>
                <a:cs typeface="Times New Roman" pitchFamily="18" charset="0"/>
              </a:rPr>
              <a:t>Сельскохозяйственный потребительский </a:t>
            </a: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кооператив (193-фз «О сельхозкооперации»):</a:t>
            </a: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- тип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предприятия, который принадлежит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сельскохозяйственным товаропроизводителям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и управляется ими на </a:t>
            </a:r>
            <a:r>
              <a:rPr lang="ru-RU" sz="2000" u="sng" dirty="0">
                <a:latin typeface="Times New Roman" pitchFamily="18" charset="0"/>
                <a:ea typeface="+mj-ea"/>
                <a:cs typeface="Times New Roman" pitchFamily="18" charset="0"/>
              </a:rPr>
              <a:t>демократических </a:t>
            </a:r>
            <a:r>
              <a:rPr lang="ru-RU" sz="20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принципах (1 член = 1голос),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не ставит цели получения прибыли для себя, а стремится </a:t>
            </a:r>
            <a:r>
              <a:rPr lang="ru-RU" sz="2000" u="sng" dirty="0">
                <a:latin typeface="Times New Roman" pitchFamily="18" charset="0"/>
                <a:ea typeface="+mj-ea"/>
                <a:cs typeface="Times New Roman" pitchFamily="18" charset="0"/>
              </a:rPr>
              <a:t>увеличить прибыль своих </a:t>
            </a:r>
            <a:r>
              <a:rPr lang="ru-RU" sz="2000" u="sng" dirty="0" smtClean="0">
                <a:latin typeface="Times New Roman" pitchFamily="18" charset="0"/>
                <a:ea typeface="+mj-ea"/>
                <a:cs typeface="Times New Roman" pitchFamily="18" charset="0"/>
              </a:rPr>
              <a:t>членов;</a:t>
            </a: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indent="0" algn="just"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     -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некоммерческая организация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, созданная </a:t>
            </a: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как добровольное объединение для </a:t>
            </a:r>
            <a:r>
              <a:rPr lang="ru-RU" sz="2000" u="sng" dirty="0">
                <a:latin typeface="Times New Roman" pitchFamily="18" charset="0"/>
                <a:ea typeface="+mj-ea"/>
                <a:cs typeface="Times New Roman" pitchFamily="18" charset="0"/>
              </a:rPr>
              <a:t>удовлетворения материальных и иных потребностей ее участников, </a:t>
            </a:r>
            <a:r>
              <a:rPr lang="ru-RU" sz="2000" dirty="0">
                <a:latin typeface="Times New Roman" pitchFamily="18" charset="0"/>
                <a:ea typeface="+mj-ea"/>
                <a:cs typeface="Times New Roman" pitchFamily="18" charset="0"/>
              </a:rPr>
              <a:t>путем объединения имущественных взносов и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участия каждого участника в хозяйственной деятельности кооператива.</a:t>
            </a:r>
          </a:p>
          <a:p>
            <a:pPr marL="0" indent="0" algn="just"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Общая черта </a:t>
            </a:r>
            <a:r>
              <a:rPr lang="ru-RU" sz="2000" b="1" u="sng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объединение людей или организаций для того, чтобы какое-то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действие/функцию выполнять сообща в крупных масштабах 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на этом экономить.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72"/>
            <a:ext cx="2555776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2455944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265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ru-RU" sz="2000" b="1" dirty="0" err="1" smtClean="0"/>
              <a:t>СПоК</a:t>
            </a:r>
            <a:r>
              <a:rPr lang="ru-RU" sz="2000" b="1" dirty="0" smtClean="0"/>
              <a:t> некоммерческая организация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336704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ФНС от 26.08.2016г. №СА-4-14/15705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СРО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Агроконтроль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разъясняющее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обязанности по внесению в ЕГРЮЛ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учредителях (участниках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сельскохозяйственного потребительского кооператива,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величине его паевого фонда и паевых взносов учредителей (участников).</a:t>
            </a:r>
          </a:p>
          <a:p>
            <a:pPr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Рекомендуем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сделать ссылку в Уставе и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разработать Регламент (Положение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) :</a:t>
            </a:r>
          </a:p>
          <a:p>
            <a:pPr>
              <a:buFontTx/>
              <a:buChar char="-"/>
              <a:defRPr/>
            </a:pP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О взносах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(паевых, целевых):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возвратные паевые (обязательные, дополнительные)  и </a:t>
            </a:r>
          </a:p>
          <a:p>
            <a:pPr algn="just">
              <a:buFont typeface="Wingdings" pitchFamily="2" charset="2"/>
              <a:buChar char="ü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невозвратные целевые (вступительные, в резервный фонд, на покрытие убытков, на ведение уставной деятельности, пр.)</a:t>
            </a:r>
          </a:p>
          <a:p>
            <a:pPr>
              <a:buFontTx/>
              <a:buChar char="-"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распределению прибыли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(порядок, принцип, схема-расчет)</a:t>
            </a:r>
          </a:p>
          <a:p>
            <a:pPr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    По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хозяйственной деятельности </a:t>
            </a:r>
            <a:r>
              <a:rPr lang="ru-RU" sz="1800" u="sng" dirty="0" err="1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утвердить объемы реализации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сырья, товаров/работ/услуг между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СПоК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и его членами.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Письмо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ФНС от 30.09.2016 г. № ГД-4-14/18534@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разъясняющее право сельскохозяйственного кооператива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отразить в ЕГРЮЛ сведения об исполнительном директоре как единоличном исполнительном органе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Минюст РФ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Письмо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от 08.12.2016 г. № 11-141929/16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соответствии с которым в ЕГРЮЛ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вносятся изменения в связи со вступлением в некоммерческую организацию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новых членов, а содержащаяся в ЕГРЮЛ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учредителях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исключается по заявлению самого учредителя (но не НКО). </a:t>
            </a:r>
          </a:p>
        </p:txBody>
      </p:sp>
    </p:spTree>
    <p:extLst>
      <p:ext uri="{BB962C8B-B14F-4D97-AF65-F5344CB8AC3E}">
        <p14:creationId xmlns="" xmlns:p14="http://schemas.microsoft.com/office/powerpoint/2010/main" val="328091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6984776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408824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1855</Words>
  <Application>Microsoft Office PowerPoint</Application>
  <PresentationFormat>Экран (4:3)</PresentationFormat>
  <Paragraphs>120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Министерство сельского хозяйства и продовольствия Кировской области    Центр компетенций в сфере сельскохозяйственной кооперации и поддержки фермеров Кировской области, созданный в организационной структуре  Кировского областного государственного бюджетного учреждения «Центр сельскохозяйственного консультирования «Клевера Нечерноземья»    Методические рекомендации по вопросам   порядка внесения изменений в регистрационные документы, разработка и внесение изменений в устав кооператива;  формирование неделимого фонда, внесение имущества в неделимый фонд; обязанности  вступления в ревизионный союз;   последствия для кооперативов, не состоящих в ревизионном союзе.</vt:lpstr>
      <vt:lpstr>  Порядок  внесения изменений в регистрационные документы, разработка и внесение изменений в устав кооператива. </vt:lpstr>
      <vt:lpstr>Слайд 3</vt:lpstr>
      <vt:lpstr>Слайд 4</vt:lpstr>
      <vt:lpstr>Слайд 5</vt:lpstr>
      <vt:lpstr>Сроки внесения изменений в устав</vt:lpstr>
      <vt:lpstr>   Кооператив- это бизнес, находящийся в собственности и работающий под контролем владельцев, которые пользуются его услугами.  </vt:lpstr>
      <vt:lpstr>СПоК некоммерческая организация</vt:lpstr>
      <vt:lpstr>Слайд 9</vt:lpstr>
      <vt:lpstr>Слайд 10</vt:lpstr>
      <vt:lpstr>Слайд 11</vt:lpstr>
      <vt:lpstr>Формирование неделимого фонда</vt:lpstr>
      <vt:lpstr>Слайд 13</vt:lpstr>
      <vt:lpstr>Имущественный состав неделимого фонда</vt:lpstr>
      <vt:lpstr>Создание неделимого фонда</vt:lpstr>
      <vt:lpstr>Ст.35 закона  193-фз «О сельхозкооперации»</vt:lpstr>
      <vt:lpstr>Формирование резервного фонда</vt:lpstr>
      <vt:lpstr>Источники формирования резервного фонда</vt:lpstr>
      <vt:lpstr>Отражение в учете формирование неделимого  фонда</vt:lpstr>
      <vt:lpstr>Федеральный закон 193-фз «О сельскохозяйственной кооперации» определяет правовые и экономические основы создания и деятельности сельскохозяйственных кооперативов.</vt:lpstr>
      <vt:lpstr>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РССК Кировской области «Вятка»  Семинар в форме вебинара по вопросам развития сельскохозяйственной кооперации от 15.09.2020г.</dc:title>
  <dc:creator>User</dc:creator>
  <cp:lastModifiedBy>Владелец</cp:lastModifiedBy>
  <cp:revision>58</cp:revision>
  <dcterms:created xsi:type="dcterms:W3CDTF">2020-09-13T16:09:00Z</dcterms:created>
  <dcterms:modified xsi:type="dcterms:W3CDTF">2020-11-11T12:21:03Z</dcterms:modified>
</cp:coreProperties>
</file>