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</p:sldMasterIdLst>
  <p:notesMasterIdLst>
    <p:notesMasterId r:id="rId24"/>
  </p:notesMasterIdLst>
  <p:sldIdLst>
    <p:sldId id="256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64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5" d="100"/>
          <a:sy n="95" d="100"/>
        </p:scale>
        <p:origin x="-1254" y="1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863A99-C47C-4507-A6C3-55D7FE1CA252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0A8817-9F3B-47A7-80EB-21E80D49F3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33732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0A8817-9F3B-47A7-80EB-21E80D49F3B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40137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07CF-873A-443F-982A-B62A9350387C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EB6-9517-41F4-A4AE-2A9BD9F99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8656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07CF-873A-443F-982A-B62A9350387C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EB6-9517-41F4-A4AE-2A9BD9F99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0092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07CF-873A-443F-982A-B62A9350387C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EB6-9517-41F4-A4AE-2A9BD9F99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51852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9065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856762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876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166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73371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22234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077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34500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07CF-873A-443F-982A-B62A9350387C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EB6-9517-41F4-A4AE-2A9BD9F99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72815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7545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0783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804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3784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3697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50005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42434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9209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288648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824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07CF-873A-443F-982A-B62A9350387C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EB6-9517-41F4-A4AE-2A9BD9F99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373909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57251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18871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86639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4152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3179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632849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4065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107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1586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011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07CF-873A-443F-982A-B62A9350387C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EB6-9517-41F4-A4AE-2A9BD9F99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013628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4114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3642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950973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7362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7953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07CF-873A-443F-982A-B62A9350387C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EB6-9517-41F4-A4AE-2A9BD9F99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986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07CF-873A-443F-982A-B62A9350387C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EB6-9517-41F4-A4AE-2A9BD9F99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9057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07CF-873A-443F-982A-B62A9350387C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EB6-9517-41F4-A4AE-2A9BD9F99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1388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07CF-873A-443F-982A-B62A9350387C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EB6-9517-41F4-A4AE-2A9BD9F99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0257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C07CF-873A-443F-982A-B62A9350387C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21DEB6-9517-41F4-A4AE-2A9BD9F99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655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4C07CF-873A-443F-982A-B62A9350387C}" type="datetimeFigureOut">
              <a:rPr lang="ru-RU" smtClean="0"/>
              <a:pPr/>
              <a:t>22.03.2017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21DEB6-9517-41F4-A4AE-2A9BD9F99F8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90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32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93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43E6F8-F1AA-4C85-A8F4-D570A02C2D94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22.03.2017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CFCCF0-3020-48C1-878F-754B423B615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828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0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m1-tub-ru.yandex.net/i?id=aad560ce5d69d088272144bf99dcdae7-l&amp;n=1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025" y="1923656"/>
            <a:ext cx="4365231" cy="3306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2581" y="117565"/>
            <a:ext cx="7920758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Программа «Поддержка</a:t>
            </a:r>
          </a:p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начинающих фермеров»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383807" y="5861639"/>
            <a:ext cx="28083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2017 год 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30" name="Picture 6" descr="http://www.kchr.ru/upload/iblock/b74/Lar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942966"/>
            <a:ext cx="2229053" cy="1486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im1-tub-ru.yandex.net/i?id=ba9ee67b2db0756ba687ed2a5c294282-l&amp;n=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1916832"/>
            <a:ext cx="2051720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prov-telegraf.ru/files/content/0m/3k/3099/55101_min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373216"/>
            <a:ext cx="2339751" cy="1493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im2-tub-ru.yandex.net/i?id=aff4568c471a2b79fdb503e7ab3d0e87&amp;n=33&amp;h=215&amp;w=29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73" y="3603135"/>
            <a:ext cx="2255778" cy="16384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s://im3-tub-ru.yandex.net/i?id=a01928ca93ae881a8e872ff6ab5dda6d&amp;n=33&amp;h=215&amp;w=28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235" y="3573016"/>
            <a:ext cx="2077766" cy="1637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2" name="Picture 2" descr="http://fbm.ru/wp-content/uploads/2016/03/89d0fbb2fd384d5843f971c127c3db96-Custom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5373216"/>
            <a:ext cx="2195736" cy="14847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9716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60648"/>
            <a:ext cx="7773074" cy="4572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67544" y="836712"/>
            <a:ext cx="8352928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ГЛАВЫ К(Ф)Х: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Имеют составленный по установленной форме план по созданию и развитию К(Ф)Х по одному из направлений деятельности (мясное, молочное скотоводство, прочее животноводство, растениеводство), которым предусмотрено увеличение объемов реализуемой с/х продукции ежегодно не менее чем на 10 % и включающий в себя план расходов суммы гранта.</a:t>
            </a:r>
          </a:p>
          <a:p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Имеют среднее специальное или высшее с/х образование, или дополнительное образование по с/</a:t>
            </a:r>
            <a:r>
              <a:rPr lang="ru-RU" sz="19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</a:t>
            </a:r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специальности, или имеют трудовой стаж в с/х не менее 3-х лет, или осуществляли ведение (совместное ведение) личного подсобного хозяйства не менее 3-х лет. </a:t>
            </a:r>
          </a:p>
          <a:p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Заключили договоры (предварительные договоры) о реализации с/х продукции на сумму более 30 тыс. руб. </a:t>
            </a:r>
          </a:p>
          <a:p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Постоянно проживают в муниципальном образовании по месту нахождения и регистрации К(Ф)Х и данное хозяйство единственное место трудоустройства.</a:t>
            </a:r>
          </a:p>
          <a:p>
            <a:endParaRPr lang="ru-RU" sz="1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9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8. Дали согласие на передачу и обработку персональных данных. </a:t>
            </a:r>
            <a:endParaRPr lang="ru-RU" sz="19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4002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60648"/>
            <a:ext cx="502175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Главы К(Ф)Х обязуются: </a:t>
            </a:r>
            <a:endParaRPr lang="ru-RU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66155" y="906979"/>
            <a:ext cx="82809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грант в течение 18 мес. со дня поступления средств на счет главы К(Ф)Х.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имущество закупаемое за средства гранта, исключительно на развитие К(Ф)Х. Имущество приобретение на средства гранта, не подлежит, продаже, дарению, передаче в аренду, обмену или взносу в виде пая, вклада или отчуждения иным образом в течение 5 лет со дня получения гранта. 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дополнительно к уже имеющимся на момент подачи заявки на участие в конкурсе рабочим местам в крестьянском (фермерском) хозяйстве не менее одного постоянного рабочего места на каждый 1 млн. рублей гранта, но не менее одного нового постоянного рабочего места на один грант. Осуществлять деятельность К(Ф)Х не менее 5 лет после получения гранта и сохранять рабочие места.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Оплачивать не менее 10 %  стоимости каждого наименования приобретений, указанных в плане расходов.  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Переехать на постоянное место жительства в муниципальное образование по месту нахождения и регистрации К(Ф)Х.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232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39552" y="919582"/>
            <a:ext cx="828092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Главы К(Ф)Х в течение последних 3-х лет являлись индивидуальными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предпринимателями и  (или) учредителями (участниками)  коммерческих организаций, за исключением К(Ф)Х. Заявитель может подать заявку, если период предпринимательской деятельности в совокупности составлял не более 6 мес. в течение последних 3-х лет. </a:t>
            </a:r>
          </a:p>
          <a:p>
            <a:pPr marL="342900" indent="-342900"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Главы, которых ранее являлись получателями: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2.1. Гранта на создание и развитие К(Ф)Х;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2.2. Гранта на развитие семейных животноводческих ферм;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2.3. Выплаты на содействие самозанятости;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2.4. Средств финансовой поддержки субсидии или грантов на организацию начального этапа  предпринимательской деятельности;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2.5. Единовременной помощи на бытовое обустройство начинающим фермерам. 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Исключения составляют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2.3 и 2.4 если грант будет направлен на иные затраты, не покрытые ранее полученными выплатами.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Имеется просроченная задолженность по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налогам (сборам), страховым взносам и начислениям по пеням и штрафам по состоянию на 1-е число месяца подачи заявки на участие в конкурсе, если такая задолженность не будет погашена до даты окончания приема заявок.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748647" y="211696"/>
            <a:ext cx="786273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Заявителями не могут быть К(Ф)Х:</a:t>
            </a:r>
            <a:endParaRPr lang="ru-RU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84999" y="2121575"/>
            <a:ext cx="2035473" cy="161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31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476672"/>
            <a:ext cx="81369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Представление заявки на конкурс </a:t>
            </a:r>
            <a:endParaRPr lang="ru-RU" sz="32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9470" y="1519948"/>
            <a:ext cx="2381250" cy="1905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63888" y="1772816"/>
            <a:ext cx="48245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Лично </a:t>
            </a:r>
          </a:p>
          <a:p>
            <a:pPr marL="342900" indent="-342900">
              <a:buAutoNum type="arabicPeriod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Через представителя </a:t>
            </a:r>
          </a:p>
          <a:p>
            <a:pPr marL="342900" indent="-342900">
              <a:buAutoNum type="arabicPeriod"/>
            </a:pP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почтовой связи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V="1">
            <a:off x="2483768" y="1988840"/>
            <a:ext cx="1152128" cy="48360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>
            <a:off x="2411760" y="2472448"/>
            <a:ext cx="115212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2411760" y="2472448"/>
            <a:ext cx="1224136" cy="740528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Стрелка вниз 10"/>
          <p:cNvSpPr/>
          <p:nvPr/>
        </p:nvSpPr>
        <p:spPr>
          <a:xfrm>
            <a:off x="2411760" y="3668998"/>
            <a:ext cx="4464496" cy="1033080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3586402" y="3722007"/>
            <a:ext cx="21377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 кал. дней со дня начала приема заявок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6020" y="4755087"/>
            <a:ext cx="3615496" cy="191187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655264" y="5005755"/>
            <a:ext cx="33011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сельского хозяйства и продовольствия Кировской области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983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188640"/>
            <a:ext cx="5760640" cy="923330"/>
          </a:xfrm>
          <a:prstGeom prst="rect">
            <a:avLst/>
          </a:prstGeom>
          <a:solidFill>
            <a:srgbClr val="FFC0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Состав заявки </a:t>
            </a:r>
            <a:endParaRPr lang="ru-RU" sz="54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140773"/>
            <a:ext cx="813690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(Приложение № 3 к Положению).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соглашения о создании К(Ф)Х – при создании более чем одним гражданином.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паспорта гражданина Российской Федерации (стр. 2 - 3, и страницу с последним местом регистрации).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документов подтверждающих получение среднего специального или высшего с/х образования, дополнительного профессионального образования или выписку из похозяйственной  книги.</a:t>
            </a:r>
          </a:p>
          <a:p>
            <a:pPr marL="342900" indent="-342900" algn="just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документов, содержащих первичные статистические данные: № 2-фермер «Сведения об урожае сельскохозяйственных культур», № 3-фермер «Сведения о производстве продукции животноводства и поголовье скота» на последнюю отчетную дату  и (или) копия бух. отчетности форма № 1-КФХ «Информация о производственной деятельности К(Ф)Х». Если К(Ф) осуществляло деятельность в году, предшествующем году проведения конкурса.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040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63688" y="188640"/>
            <a:ext cx="5761219" cy="9205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1109216"/>
            <a:ext cx="8064896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ru-RU" sz="2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6. Копия </a:t>
            </a:r>
            <a:r>
              <a:rPr lang="ru-RU" sz="2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трудовой книжки страница 1 и страница с указанием последнего места работы.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7. Утвержденный заявителем бизнес-план (план) по созданию и развитию К(Ф)Х, по форме установленной Приложением 1 к Положению (на бумажном и электронном носителе).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8. Копии договоров и предварительных договоров на реализацию сельскохозяйственной продукции, на сумму более 30 тыс. руб.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9. В случае строительства  (реконструкции, модернизации) – проектная документация, либо в случае возведения объекта некапитального строительства – Сводный сметный расчет и чертежи будущего объекта.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10. Справки об отсутствии задолженности по налогам (сборам), по страховым взносам и начисленным по ним пеням и штрафам, выданное ИФНС России по Кировской области, ПФР, ФСС РФ, по состоянию на первое число месяца подачи заявок на участие в конкурсе.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11. Рекомендательное письмо от органов местного самоуправления, характеризующее деятельность К(Ф)Х.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72076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16632"/>
            <a:ext cx="623407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/>
                <a:solidFill>
                  <a:srgbClr val="7030A0"/>
                </a:solidFill>
                <a:effectLst/>
              </a:rPr>
              <a:t>Документы, представляемые </a:t>
            </a:r>
          </a:p>
          <a:p>
            <a:pPr algn="ctr"/>
            <a:r>
              <a:rPr lang="ru-RU" sz="3600" b="1" cap="none" spc="0" dirty="0" smtClean="0">
                <a:ln/>
                <a:solidFill>
                  <a:srgbClr val="7030A0"/>
                </a:solidFill>
                <a:effectLst/>
              </a:rPr>
              <a:t>по инициативе заявителя</a:t>
            </a:r>
            <a:endParaRPr lang="ru-RU" sz="3600" b="1" cap="none" spc="0" dirty="0">
              <a:ln/>
              <a:solidFill>
                <a:srgbClr val="7030A0"/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32254" y="1323249"/>
            <a:ext cx="818821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Копия документов, удостоверяющих проведенную гос. регистрацию права на земельный участок, предназначенный для создания и развития К(Ф)Х (земельный участок должен находится на территории Кировской области).</a:t>
            </a:r>
          </a:p>
          <a:p>
            <a:pPr marL="342900" indent="-342900" algn="just">
              <a:buAutoNum type="arabicPeriod"/>
            </a:pPr>
            <a:r>
              <a:rPr lang="ru-RU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Копия документов, удостоверяющих проведенную гос. регистрацию 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права на объект недвижимости производственного назначения (объект должен находится на территории Кировской области).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Копии технических паспортов на сельскохозяйственную технику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(тракторы, комбайны) и грузовые автомобили.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документов подтверждающих, что К(Ф)Х является членом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в случае если К(Ф)Х является членом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СПоК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на дату подачи заявки на участие в конкурсе. 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документов, подтверждающих ведение бухгалтерского учета в К(Ф)Х: приказ о приеме на работу в К(Ф)Х бухгалтера, трудовая книжка и трудовой договор с бухгалтером или договор оказания услуг по ведению бухгалтерского учета.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Копии книги доходов и расходов за период с момента гос. регистрации К(Ф)Х и до подачи заявки на участие в конкурсе.</a:t>
            </a:r>
          </a:p>
          <a:p>
            <a:pPr marL="342900" indent="-342900" algn="just">
              <a:buAutoNum type="arabicPeriod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Фотографии производственных помещений, с/х животных и техники, принадлежащих К(Ф)Х.  </a:t>
            </a:r>
          </a:p>
          <a:p>
            <a:pPr marL="342900" indent="-342900">
              <a:buAutoNum type="arabicPeriod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9976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47664" y="420688"/>
            <a:ext cx="7200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Порядок представления заявки на конкурс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43608" y="1497906"/>
            <a:ext cx="770485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 smtClean="0"/>
              <a:t>            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Документы, входящие в состав заявки, заверяются главой К(Ф)Х, кроме случаев, указывающих на ту организацию, которая должен заверить копии, нумеруются (сквозная нумерация) и прошиваются.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Заверяя копии документов тем самым глава К(Ф)Х принимает на себя ответственность за достоверность сведений и подлинность представленных документов.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Бизнес-план, входящий в состав заявки, утверждается главой К(Ф)Х и прошивается в левом верхнем углу, а затем вкладывается в заявку и прошивается со всеми документами посередине с левой стороны. 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представляются в министерство по описи, второй экземпляр, с отметкой о получении (проставляется дата и подпись должностного лица, принявшего документы), возвращается заявителю.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3" y="12170"/>
            <a:ext cx="2619551" cy="153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738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3608" y="281946"/>
            <a:ext cx="70567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B050"/>
                </a:solidFill>
              </a:rPr>
              <a:t>Порядок заверения копий документов в составе заявки на участие в конкурсе </a:t>
            </a:r>
            <a:endParaRPr lang="ru-RU" sz="2800" b="1" dirty="0">
              <a:solidFill>
                <a:srgbClr val="00B05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236053"/>
            <a:ext cx="792088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Если документ состоит из двух листов и более, то его можно прошить и заверить один раз в конце документа, также можно заверять каждый лист в составе такого документа, если он не прошит.</a:t>
            </a:r>
          </a:p>
          <a:p>
            <a:pPr algn="just"/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В конце листа документа пишется от руки или ставится штамп «Копия верна», проставляется подпись главы К(Ф)Х, или его представителя (данное полномочие должно быть указано в доверенности) и печать (при наличии).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В случае если К(Ф)Х работает без печати, то ставится соответствующая отметка «Работаю без печати» и подпись главы К(Ф)Х с расшифровкой. </a:t>
            </a: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Заверяется каждый лист документа, в том числе и на обороте.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07904" y="4983975"/>
            <a:ext cx="2376264" cy="178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264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4293096"/>
            <a:ext cx="3419872" cy="25649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043608" y="2780928"/>
            <a:ext cx="75963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ЗА ВНИМАНИЕ!</a:t>
            </a:r>
            <a:endParaRPr lang="ru-RU" sz="4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4198279"/>
            <a:ext cx="2915816" cy="265411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483768" y="0"/>
            <a:ext cx="4184451" cy="2945854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03046" y="4862289"/>
            <a:ext cx="2465090" cy="149408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980728"/>
            <a:ext cx="2148830" cy="143255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49474" y="980728"/>
            <a:ext cx="2185697" cy="1462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485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95000">
              <a:schemeClr val="accent1">
                <a:tint val="66000"/>
                <a:satMod val="160000"/>
              </a:schemeClr>
            </a:gs>
            <a:gs pos="0">
              <a:srgbClr val="AEC3E9">
                <a:lumMod val="5000"/>
                <a:lumOff val="95000"/>
              </a:srgbClr>
            </a:gs>
            <a:gs pos="7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0826802"/>
              </p:ext>
            </p:extLst>
          </p:nvPr>
        </p:nvGraphicFramePr>
        <p:xfrm>
          <a:off x="395536" y="834971"/>
          <a:ext cx="8478350" cy="5906397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888432"/>
                <a:gridCol w="4589918"/>
              </a:tblGrid>
              <a:tr h="52399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Федеральные НПА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8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Региональные</a:t>
                      </a:r>
                      <a:r>
                        <a:rPr lang="ru-RU" baseline="0" dirty="0" smtClean="0">
                          <a:solidFill>
                            <a:schemeClr val="tx1"/>
                          </a:solidFill>
                        </a:rPr>
                        <a:t> НПА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6">
                        <a:lumMod val="75000"/>
                        <a:alpha val="82000"/>
                      </a:schemeClr>
                    </a:solidFill>
                  </a:tcPr>
                </a:tc>
              </a:tr>
              <a:tr h="5382407">
                <a:tc>
                  <a:txBody>
                    <a:bodyPr/>
                    <a:lstStyle/>
                    <a:p>
                      <a:pPr algn="ctr"/>
                      <a:r>
                        <a:rPr lang="ru-RU" sz="2000" b="1" u="none" strike="noStrike" baseline="0" dirty="0" smtClean="0"/>
                        <a:t>Постановление Правительства РФ от 30.12.2016 № 1556</a:t>
                      </a:r>
                    </a:p>
                    <a:p>
                      <a:pPr algn="ctr"/>
                      <a:r>
                        <a:rPr lang="ru-RU" sz="2000" b="1" u="none" strike="noStrike" baseline="0" dirty="0" smtClean="0"/>
                        <a:t>«О предоставлении и распределении субсидий из федерального бюджета бюджетам субъектов Российской Федерации на содействие достижению целевых показателей региональных программ развития агропромышленного комплекса»</a:t>
                      </a:r>
                    </a:p>
                    <a:p>
                      <a:pPr algn="just"/>
                      <a:endParaRPr lang="ru-RU" sz="1800" b="0" i="0" u="none" strike="noStrike" baseline="0" dirty="0" smtClean="0">
                        <a:latin typeface="Times New Roman"/>
                      </a:endParaRPr>
                    </a:p>
                  </a:txBody>
                  <a:tcPr>
                    <a:solidFill>
                      <a:srgbClr val="FFC000">
                        <a:alpha val="81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u="none" strike="noStrike" baseline="0" dirty="0" smtClean="0"/>
                        <a:t>Постановление Правительства Кировской области от 10.03.2017</a:t>
                      </a:r>
                    </a:p>
                    <a:p>
                      <a:pPr algn="ctr"/>
                      <a:r>
                        <a:rPr lang="ru-RU" sz="2000" b="1" u="none" strike="noStrike" baseline="0" dirty="0" smtClean="0"/>
                        <a:t> № </a:t>
                      </a:r>
                      <a:r>
                        <a:rPr lang="ru-RU" sz="2000" b="1" u="none" strike="noStrike" baseline="0" dirty="0" smtClean="0"/>
                        <a:t>52/147 «О </a:t>
                      </a:r>
                      <a:r>
                        <a:rPr lang="ru-RU" sz="2000" b="1" u="none" strike="noStrike" baseline="0" dirty="0" smtClean="0"/>
                        <a:t>предоставлении крестьянским (фермерским) хозяйствам грантов из областного бюджета на развитие семейных животноводческих ферм и на поддержку начинающих фермеров</a:t>
                      </a:r>
                      <a:r>
                        <a:rPr lang="ru-RU" sz="1800" b="1" u="none" strike="noStrike" baseline="0" dirty="0" smtClean="0"/>
                        <a:t>»</a:t>
                      </a:r>
                    </a:p>
                    <a:p>
                      <a:pPr algn="ctr"/>
                      <a:r>
                        <a:rPr lang="ru-RU" sz="1800" b="1" u="none" strike="noStrike" baseline="0" dirty="0" smtClean="0"/>
                        <a:t>(Положение о проведении конкурса по отбору К(Ф)Х для предоставления грантов из областного бюджета на поддержку начинающих фермеров) – (Положение)</a:t>
                      </a:r>
                    </a:p>
                    <a:p>
                      <a:pPr algn="ctr"/>
                      <a:endParaRPr lang="ru-RU" b="1" dirty="0"/>
                    </a:p>
                  </a:txBody>
                  <a:tcPr>
                    <a:solidFill>
                      <a:srgbClr val="FFC000">
                        <a:alpha val="81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68144" y="5225436"/>
            <a:ext cx="1921396" cy="1441047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9552" y="188640"/>
            <a:ext cx="8334334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Правовые </a:t>
            </a:r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bg2">
                    <a:lumMod val="50000"/>
                  </a:schemeClr>
                </a:solidFill>
                <a:effectLst/>
                <a:latin typeface="Arial Black" panose="020B0A04020102020204" pitchFamily="34" charset="0"/>
              </a:rPr>
              <a:t>основы программы 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47664" y="5229200"/>
            <a:ext cx="1890027" cy="1437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048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  <a:lumMod val="5000"/>
                <a:lumOff val="95000"/>
              </a:schemeClr>
            </a:gs>
            <a:gs pos="87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0491" y="354360"/>
            <a:ext cx="7992888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Н о в ы е   о п р е д е л е н и я 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2086" y="1214577"/>
            <a:ext cx="396044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Заявитель</a:t>
            </a:r>
            <a:r>
              <a:rPr lang="ru-RU" dirty="0">
                <a:solidFill>
                  <a:prstClr val="black"/>
                </a:solidFill>
              </a:rPr>
              <a:t> – глава К(Ф)Х, подавший заявку в конкурсную комиссию по проведению конкурса по отбору К(Ф)Х для предоставления грантов из областного бюджета на развитие семейных животноводческих ферм, а также грантов на поддержку начинающих фермеров, желающий реализовать свой проект в рамках гос. Программы «Развитие АПК» на 2013 – 2020 гг.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140424" y="1232099"/>
            <a:ext cx="339526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prstClr val="black"/>
                </a:solidFill>
              </a:rPr>
              <a:t>Начинающий фермер </a:t>
            </a:r>
            <a:r>
              <a:rPr lang="ru-RU" dirty="0" smtClean="0">
                <a:solidFill>
                  <a:prstClr val="black"/>
                </a:solidFill>
              </a:rPr>
              <a:t>– гражданин Российской Федерации, являющийся главой К(Ф)Х, зарегистрированного на сельской территории Кировской области, продолжительность  деятельности которого не превышает 24 месяца со дня его регистрации 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246" y="4475575"/>
            <a:ext cx="2830648" cy="1887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 descr="http://i2.ytimg.com/vi/f00NMeiZ5eA/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003" y="3717032"/>
            <a:ext cx="3724102" cy="2793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6747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6000">
              <a:schemeClr val="tx2">
                <a:lumMod val="60000"/>
                <a:lumOff val="40000"/>
              </a:schemeClr>
            </a:gs>
            <a:gs pos="21000">
              <a:schemeClr val="accent1">
                <a:tint val="44500"/>
                <a:satMod val="160000"/>
                <a:lumMod val="7000"/>
                <a:lumOff val="93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683568" y="188640"/>
            <a:ext cx="7776864" cy="58477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dirty="0">
                <a:solidFill>
                  <a:srgbClr val="FF0000"/>
                </a:solidFill>
                <a:latin typeface="Arial Black" panose="020B0A04020102020204" pitchFamily="34" charset="0"/>
              </a:rPr>
              <a:t>Н о в ы е   о п р е д е л е н и я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65514" y="773415"/>
            <a:ext cx="413447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Сельская территория </a:t>
            </a:r>
            <a:r>
              <a:rPr lang="ru-RU" dirty="0">
                <a:solidFill>
                  <a:prstClr val="black"/>
                </a:solidFill>
              </a:rPr>
              <a:t>– сельские поселения или сельские поселения и межселенные территории, объединенные общей территорией в границах муниципального района, а также сельские населенные пункты и рабочие поселки, входящие в состав городских округов (за исключением городского округа, на территории которого находится административный центр Кировской области)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385792" y="1179436"/>
            <a:ext cx="31683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>
                <a:solidFill>
                  <a:prstClr val="black"/>
                </a:solidFill>
              </a:rPr>
              <a:t>Грант</a:t>
            </a:r>
            <a:r>
              <a:rPr lang="ru-RU" dirty="0">
                <a:solidFill>
                  <a:prstClr val="black"/>
                </a:solidFill>
              </a:rPr>
              <a:t> – денежные средства предоставляемые из областного бюджета (в том числе за счет средств федерального бюджета) в форме субсидий победителю конкурса на финансовое обеспечение </a:t>
            </a:r>
            <a:r>
              <a:rPr lang="ru-RU" dirty="0" smtClean="0">
                <a:solidFill>
                  <a:prstClr val="black"/>
                </a:solidFill>
              </a:rPr>
              <a:t>части затрат </a:t>
            </a:r>
            <a:r>
              <a:rPr lang="ru-RU" dirty="0">
                <a:solidFill>
                  <a:prstClr val="black"/>
                </a:solidFill>
              </a:rPr>
              <a:t>на </a:t>
            </a:r>
            <a:r>
              <a:rPr lang="ru-RU" dirty="0" smtClean="0">
                <a:solidFill>
                  <a:prstClr val="black"/>
                </a:solidFill>
              </a:rPr>
              <a:t>поддержку начинающего фермера</a:t>
            </a:r>
            <a:endParaRPr lang="ru-RU" dirty="0">
              <a:solidFill>
                <a:prstClr val="black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119769"/>
            <a:ext cx="2435585" cy="240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 descr="http://dailyinsider.info/wp-content/uploads/2015/01/typesofaid_grants_heade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5792" y="4119770"/>
            <a:ext cx="3516554" cy="2289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031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1746" y="116632"/>
            <a:ext cx="8181407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Размер гранта на </a:t>
            </a:r>
          </a:p>
          <a:p>
            <a:pPr algn="ctr"/>
            <a:r>
              <a:rPr lang="ru-RU" sz="4000" b="1" cap="none" spc="0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</a:rPr>
              <a:t>поддержку начинающих фермеров</a:t>
            </a:r>
            <a:endParaRPr lang="ru-RU" sz="4000" b="1" cap="none" spc="0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6605" y="1368893"/>
            <a:ext cx="8136904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2017 года размер гранта для хозяйств занимающихся разведением крупного рогатого скота мясного или молочного направления составляет 3 млн. руб.</a:t>
            </a:r>
          </a:p>
          <a:p>
            <a:endParaRPr lang="ru-RU" dirty="0" smtClean="0"/>
          </a:p>
          <a:p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</a:t>
            </a:r>
          </a:p>
          <a:p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гранта – не более 3 млн. руб. 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более 90 % затрат, </a:t>
            </a:r>
          </a:p>
          <a:p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средства К(Ф)Х – 334,0 тыс. руб.  </a:t>
            </a:r>
            <a:b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стоимость проекта – 3 334,0 тыс. </a:t>
            </a:r>
            <a:r>
              <a:rPr lang="ru-RU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  <a:endParaRPr lang="ru-RU" dirty="0" smtClean="0"/>
          </a:p>
          <a:p>
            <a:endParaRPr lang="ru-RU" dirty="0"/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ведения иных видов деятельности (развитие прочего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животноводства и растениеводства)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 гранта составляет 1,5 млн. руб. </a:t>
            </a:r>
          </a:p>
          <a:p>
            <a:endParaRPr lang="ru-RU" dirty="0"/>
          </a:p>
          <a:p>
            <a:r>
              <a:rPr lang="ru-RU" b="1" i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ПРИМЕР: </a:t>
            </a:r>
          </a:p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Сумма гранта – не более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1,5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млн. руб. или не более 90 % затрат, </a:t>
            </a:r>
          </a:p>
          <a:p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Собственные средства К(Ф)Х –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167,0 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тыс. руб.  </a:t>
            </a:r>
            <a:b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Общая стоимость проекта –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1667,0 тыс</a:t>
            </a:r>
            <a:r>
              <a:rPr lang="ru-RU" b="1" i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b="1" i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руб.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4" y="2405397"/>
            <a:ext cx="1907705" cy="130793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5" y="5449948"/>
            <a:ext cx="1919955" cy="140805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422527" y="4138882"/>
            <a:ext cx="1521049" cy="1083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68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154612"/>
            <a:ext cx="71870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Направления расходования гранта</a:t>
            </a:r>
            <a:endParaRPr lang="ru-RU" sz="36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0700" y="823999"/>
            <a:ext cx="763284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муниципального образования, где осуществляет деятельность К(Ф)Х:</a:t>
            </a: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 земельного участка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 земель сельскохозяйственного назначения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Приобретение, строительство, ремонт и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переустройство  производственных и складских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зданий, помещений, пристроек, инженерных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сетей, заграждений и сооружений,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необходимых в деятельности К(Ф)Х</a:t>
            </a:r>
          </a:p>
          <a:p>
            <a:pPr marL="285750" indent="-285750">
              <a:buFontTx/>
              <a:buChar char="-"/>
            </a:pP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 дорог и подъездов к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производственным и складским объектам,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необходимым для производства и хранения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переработки с/х продукции 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Подключение производственных и складских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зданий, сооружений, пристроек и т. д. к инженерным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сетям: электрическим, газовым, водопроводным,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тепловым, дорожным.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04247" y="1180311"/>
            <a:ext cx="1789706" cy="11885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74901" y="2543424"/>
            <a:ext cx="1816619" cy="136246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74900" y="4088277"/>
            <a:ext cx="1816619" cy="13085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74900" y="5534734"/>
            <a:ext cx="1816619" cy="1277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99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43608" y="260648"/>
            <a:ext cx="7291227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/>
              </a:rPr>
              <a:t>Направления расходования гранта</a:t>
            </a:r>
            <a:r>
              <a:rPr lang="ru-RU" sz="36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</a:t>
            </a:r>
            <a:endParaRPr lang="ru-RU" sz="36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39552" y="1052736"/>
            <a:ext cx="8323130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Разработка проектной документации для строительства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(реконструкции) производственных и складских зданий,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помещений предназначенных для производства, хранения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и переработки с/х продукции.</a:t>
            </a:r>
          </a:p>
          <a:p>
            <a:endParaRPr lang="ru-RU" dirty="0" smtClean="0"/>
          </a:p>
          <a:p>
            <a:endParaRPr lang="ru-RU" dirty="0"/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Приобретение сельскохозяйственных животных.</a:t>
            </a:r>
          </a:p>
          <a:p>
            <a:endParaRPr lang="ru-RU" dirty="0" smtClean="0"/>
          </a:p>
          <a:p>
            <a:endParaRPr lang="ru-RU" dirty="0"/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 Приобретение с/х техники, инвентаря, грузового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автомобильного транспорта, оборудования для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производства и переработки с/х продукции </a:t>
            </a:r>
          </a:p>
          <a:p>
            <a:endParaRPr lang="ru-RU" dirty="0"/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 Приобретение семян и посадочного материала 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закладки многолетних насаждений.</a:t>
            </a:r>
          </a:p>
          <a:p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6. Приобретение удобрений и ядохимикатов.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5" y="979858"/>
            <a:ext cx="1986427" cy="129614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28454" y="2389045"/>
            <a:ext cx="1865784" cy="1148973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28453" y="3709799"/>
            <a:ext cx="1865784" cy="12174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876255" y="5015922"/>
            <a:ext cx="1817982" cy="112108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424801" y="5463016"/>
            <a:ext cx="1229122" cy="1229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69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1772815"/>
            <a:ext cx="3546248" cy="331236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49823" y="1628800"/>
            <a:ext cx="475252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2017 года программой «Поддержка начинающих фермеров» </a:t>
            </a:r>
          </a:p>
          <a:p>
            <a:pPr algn="ctr"/>
            <a:r>
              <a:rPr lang="ru-RU" sz="28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предусмотрено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предоставление «единовременной помощи на бытовое обустройство начинающего фермера»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701516" y="1968798"/>
            <a:ext cx="2565503" cy="23963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flipH="1">
            <a:off x="5701516" y="1968798"/>
            <a:ext cx="2565503" cy="239630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4392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260648"/>
            <a:ext cx="8054704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 smtClean="0">
                <a:ln w="1270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pattFill prst="narHorz">
                  <a:fgClr>
                    <a:schemeClr val="accent3"/>
                  </a:fgClr>
                  <a:bgClr>
                    <a:schemeClr val="accent3">
                      <a:lumMod val="40000"/>
                      <a:lumOff val="60000"/>
                    </a:schemeClr>
                  </a:bgClr>
                </a:pattFill>
                <a:effectLst>
                  <a:innerShdw blurRad="177800">
                    <a:schemeClr val="accent3">
                      <a:lumMod val="50000"/>
                    </a:schemeClr>
                  </a:innerShdw>
                </a:effectLst>
              </a:rPr>
              <a:t>Требования к участникам конкурса</a:t>
            </a:r>
            <a:endParaRPr lang="ru-RU" sz="4000" b="1" cap="none" spc="0" dirty="0">
              <a:ln w="12700">
                <a:solidFill>
                  <a:schemeClr val="accent3">
                    <a:lumMod val="50000"/>
                  </a:schemeClr>
                </a:solidFill>
                <a:prstDash val="solid"/>
              </a:ln>
              <a:pattFill prst="narHorz">
                <a:fgClr>
                  <a:schemeClr val="accent3"/>
                </a:fgClr>
                <a:bgClr>
                  <a:schemeClr val="accent3">
                    <a:lumMod val="40000"/>
                    <a:lumOff val="60000"/>
                  </a:schemeClr>
                </a:bgClr>
              </a:pattFill>
              <a:effectLst>
                <a:innerShdw blurRad="177800">
                  <a:schemeClr val="accent3">
                    <a:lumMod val="50000"/>
                  </a:scheme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268760"/>
            <a:ext cx="812671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Зарегистрированные к качестве ИП - глава  К(Ф)Х на сельской территории Кировской области.</a:t>
            </a:r>
          </a:p>
          <a:p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Документы для регистрации:</a:t>
            </a:r>
          </a:p>
          <a:p>
            <a:pPr marL="285750" indent="-285750">
              <a:buFontTx/>
              <a:buChar char="-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Паспорт гражданина РФ;</a:t>
            </a:r>
          </a:p>
          <a:p>
            <a:pPr marL="285750" indent="-285750">
              <a:buFontTx/>
              <a:buChar char="-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Заявление по форме Р21002;</a:t>
            </a:r>
          </a:p>
          <a:p>
            <a:pPr marL="285750" indent="-285750">
              <a:buFontTx/>
              <a:buChar char="-"/>
            </a:pP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Квитанция об оплате гос. пошлины – 800 руб. </a:t>
            </a:r>
          </a:p>
          <a:p>
            <a:pPr marL="285750" indent="-285750">
              <a:buFontTx/>
              <a:buChar char="-"/>
            </a:pPr>
            <a:endParaRPr lang="ru-RU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Срок деятельности К(Ф)Х на дату подачи заявки на участие в конкурсе не превышает 24 месяца с даты регистрации.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Соответствующие критериям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микропредприятия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(Федеральный закон от 24.07.2007 № 209-ФЗ «О развитии малого и среднего предпринимательства в Российской Федерации»: среднесписочная численность работников за предшествующий календарный год – до 15 чел., доход полученный за предшествующий год не превышает 120 млн. руб.)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9967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5367</TotalTime>
  <Words>1870</Words>
  <Application>Microsoft Office PowerPoint</Application>
  <PresentationFormat>Экран (4:3)</PresentationFormat>
  <Paragraphs>158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4</vt:i4>
      </vt:variant>
      <vt:variant>
        <vt:lpstr>Заголовки слайдов</vt:lpstr>
      </vt:variant>
      <vt:variant>
        <vt:i4>19</vt:i4>
      </vt:variant>
    </vt:vector>
  </HeadingPairs>
  <TitlesOfParts>
    <vt:vector size="23" baseType="lpstr">
      <vt:lpstr>Тема Office</vt:lpstr>
      <vt:lpstr>1_Тема Office</vt:lpstr>
      <vt:lpstr>2_Тема Office</vt:lpstr>
      <vt:lpstr>3_Тема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Владелец</dc:creator>
  <cp:lastModifiedBy>Владелец</cp:lastModifiedBy>
  <cp:revision>63</cp:revision>
  <dcterms:created xsi:type="dcterms:W3CDTF">2017-03-07T07:39:21Z</dcterms:created>
  <dcterms:modified xsi:type="dcterms:W3CDTF">2017-03-22T07:57:12Z</dcterms:modified>
</cp:coreProperties>
</file>