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57" r:id="rId3"/>
    <p:sldId id="287" r:id="rId4"/>
    <p:sldId id="294" r:id="rId5"/>
    <p:sldId id="295" r:id="rId6"/>
    <p:sldId id="296" r:id="rId7"/>
    <p:sldId id="297" r:id="rId8"/>
    <p:sldId id="302" r:id="rId9"/>
    <p:sldId id="298" r:id="rId10"/>
    <p:sldId id="299" r:id="rId11"/>
    <p:sldId id="300" r:id="rId12"/>
    <p:sldId id="301" r:id="rId13"/>
    <p:sldId id="292" r:id="rId14"/>
    <p:sldId id="286" r:id="rId15"/>
    <p:sldId id="258" r:id="rId16"/>
    <p:sldId id="271" r:id="rId17"/>
    <p:sldId id="272" r:id="rId18"/>
    <p:sldId id="262" r:id="rId19"/>
    <p:sldId id="263" r:id="rId20"/>
    <p:sldId id="269" r:id="rId21"/>
    <p:sldId id="285" r:id="rId22"/>
    <p:sldId id="304" r:id="rId23"/>
    <p:sldId id="305" r:id="rId24"/>
    <p:sldId id="306" r:id="rId25"/>
    <p:sldId id="313" r:id="rId26"/>
    <p:sldId id="307" r:id="rId27"/>
    <p:sldId id="308" r:id="rId28"/>
    <p:sldId id="309" r:id="rId29"/>
    <p:sldId id="310" r:id="rId30"/>
    <p:sldId id="311" r:id="rId31"/>
    <p:sldId id="312" r:id="rId32"/>
    <p:sldId id="303" r:id="rId33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-52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2143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2448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5440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6638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0390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22.07.2020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2494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22.07.2020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4162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22.07.2020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9960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22.07.2020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2747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22.07.2020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0934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22.07.2020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717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30088-D79A-4A32-8852-BA7C763C7520}" type="datetimeFigureOut">
              <a:rPr lang="ru-RU" smtClean="0"/>
              <a:pPr/>
              <a:t>22.07.2020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093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2845" y="2271577"/>
            <a:ext cx="114691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Меры государственной поддержки граждан, 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ведущих личное подсобное хозяйство и крестьянских (фермерских) хозяйств  </a:t>
            </a:r>
          </a:p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264799" y="227923"/>
            <a:ext cx="2793361" cy="2070550"/>
          </a:xfrm>
          <a:prstGeom prst="triangl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8490857" y="227923"/>
            <a:ext cx="2928984" cy="1958886"/>
          </a:xfrm>
          <a:prstGeom prst="triangle">
            <a:avLst/>
          </a:prstGeom>
          <a:solidFill>
            <a:schemeClr val="accent4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98885" y="1159968"/>
            <a:ext cx="2325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 на развитие семейных ферм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74630" y="1263198"/>
            <a:ext cx="1558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62400" y="6383383"/>
            <a:ext cx="3432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город Киров, 2020 год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http://pestrecy-rt.ru/images/uploads/news/2019/12/18/6b1b8fe7208432cb891b0ff02878a84c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884" y="4229100"/>
            <a:ext cx="4035016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3" cstate="print"/>
          <a:srcRect l="13994" t="3763" r="13605" b="5914"/>
          <a:stretch>
            <a:fillRect/>
          </a:stretch>
        </p:blipFill>
        <p:spPr bwMode="auto">
          <a:xfrm>
            <a:off x="7493000" y="4305300"/>
            <a:ext cx="3860800" cy="2329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86678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7120" y="416560"/>
            <a:ext cx="9763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КФХ является членом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планирует направить не менее 25 % и не более 50 % средств гранта на формирование неделимого фонда такого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должен одновременно соответствовать следующим требованиям:</a:t>
            </a:r>
            <a:endParaRPr lang="ru-RU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640" y="2352006"/>
            <a:ext cx="2978784" cy="271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74720" y="1442720"/>
            <a:ext cx="8331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Зарегистрированный на сельской территории Кировской области в соответствии с ФЗ от 08.12.1995 № 193-ФЗ «О сельскохозяйственной кооперации».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с/х товаропроизводителями и (или) гражданами ведущими ЛПХ.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не менее чем двумя юридическими лицами или не менее чем пятью гражданами.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наименовании есть указание на основную цель деятельности и присутствуют слова «сельскохозяйственный потребительский кооператив».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субъектом МСП и состоит в едином реестре субъектов МСП.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Объединяет не менее 5 ЛПХ и (или) не менее 3 иных с/х товаропроизводителей, которые соответствуют критериям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микропредприятия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бизнес-план. </a:t>
            </a:r>
          </a:p>
          <a:p>
            <a:pPr marL="342900" lvl="0" indent="-342900" algn="just">
              <a:buFontTx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неисполненные обязательства по уплате налогов, сборов, страховых взносов, пеней, штрафов, процентов по состоянию на 1-ое число месяца подачи заявки на участие в конкурсе</a:t>
            </a:r>
          </a:p>
          <a:p>
            <a:pPr marL="342900" lvl="0" indent="-342900" algn="just">
              <a:buFontTx/>
              <a:buAutoNum type="arabicPeriod"/>
            </a:pP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Tx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просроченной задолженности по возврату в областной бюджет субсидий, бюджетных инвестиций по состоянию на 1-ое число месяца подачи заявки на участие в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конкурсе.</a:t>
            </a:r>
          </a:p>
          <a:p>
            <a:pPr marL="342900" lvl="0" indent="-342900" algn="just">
              <a:buFontTx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находится в процессе реорганизации, ликвидации, банкротства.</a:t>
            </a:r>
          </a:p>
          <a:p>
            <a:pPr marL="342900" lvl="0" indent="-342900" algn="just">
              <a:buFontTx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50 % объема работ (услуг) оказывать членам кооператива. </a:t>
            </a:r>
          </a:p>
          <a:p>
            <a:pPr marL="342900" lvl="0" indent="-342900" algn="just">
              <a:buFontTx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членом одного из ревизионных союзов.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3118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46320" y="518160"/>
            <a:ext cx="575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Обязательства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СПоК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719" y="1518544"/>
            <a:ext cx="3251201" cy="325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04920" y="1433117"/>
            <a:ext cx="783336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деятельность в течение не менее 5 лет со дня получения части средств гранта.</a:t>
            </a:r>
          </a:p>
          <a:p>
            <a:pPr marL="342900" indent="-342900" algn="just">
              <a:buAutoNum type="arabicPeriod"/>
            </a:pPr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часть средств гранта, внесенных КФХ в неделимый фонд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 течение 18 месяцев со дня их получения.</a:t>
            </a:r>
          </a:p>
          <a:p>
            <a:pPr marL="342900" indent="-342900" algn="just">
              <a:buAutoNum type="arabicPeriod"/>
            </a:pPr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Состоять в ревизионном союзе в течение 5 лет со дня получения средств гранта.</a:t>
            </a:r>
          </a:p>
          <a:p>
            <a:pPr marL="342900" indent="-342900" algn="just">
              <a:buAutoNum type="arabicPeriod"/>
            </a:pPr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в течение 5 лет со дня получения гранта предоставлять в министерство ревизионное заключение о результатах деятельности.</a:t>
            </a:r>
          </a:p>
          <a:p>
            <a:pPr marL="342900" indent="-342900" algn="just">
              <a:buAutoNum type="arabicPeriod"/>
            </a:pPr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Приобретать имущество с использованием части средств гранта в соответствии с перечнем имущества, определенным Минсельхозом  РФ.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4205" y="2678"/>
            <a:ext cx="1960880" cy="151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9803" y="4891356"/>
            <a:ext cx="3338437" cy="187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8240" y="4885421"/>
            <a:ext cx="3341687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6593" y="4891356"/>
            <a:ext cx="3341687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61546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9360" y="345440"/>
            <a:ext cx="6289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гранта «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16120" y="1308042"/>
            <a:ext cx="7207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300" y="1814614"/>
            <a:ext cx="1933464" cy="129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300" y="3337615"/>
            <a:ext cx="1933464" cy="12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0960" y="1848712"/>
            <a:ext cx="1683134" cy="126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7" descr="http://www.lipetskmedia.ru/image/BEL_4773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0960" y="3368447"/>
            <a:ext cx="1683134" cy="125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46601" y="1092200"/>
            <a:ext cx="337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разведению крупного рогатого скота мясного или молочного направлений продуктивности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90000" y="1003300"/>
            <a:ext cx="3023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 5 млн. рублей, но не более 90% затрат на реализацию бизнес-плана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46600" y="2298700"/>
            <a:ext cx="336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иным направлениям бизнес-плана К(Ф)Х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91600" y="2171700"/>
            <a:ext cx="3001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 3 млн. рублей, но не более 90% затрат на реализацию бизнес-плана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70400" y="2971800"/>
            <a:ext cx="35206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разведению крупного рогатого скота мясного или молочного направлений продуктивности (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использование части средств гранта на цели формирования неделимого фонда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СПоК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, членом которого является указанное КФХ</a:t>
            </a:r>
            <a:endParaRPr lang="ru-RU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66200" y="3454400"/>
            <a:ext cx="322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 6 млн. рублей, но не более 90% затрат на реализацию бизнес-плана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45000" y="5016500"/>
            <a:ext cx="355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иным направлениям бизнес-плана КФХ (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использование части средств гранта на цели формирования неделимого фонда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СПоК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, членом которого является указанное КФХ</a:t>
            </a:r>
            <a:endParaRPr lang="ru-RU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17000" y="5080000"/>
            <a:ext cx="2936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 4 млн. рублей, но не более 90% затрат на реализацию бизнес-плана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8039100" y="1536700"/>
            <a:ext cx="812800" cy="33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>
            <a:off x="8077200" y="2413000"/>
            <a:ext cx="812800" cy="33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8077200" y="3695700"/>
            <a:ext cx="812800" cy="33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>
            <a:off x="8153400" y="5435600"/>
            <a:ext cx="812800" cy="33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6967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1700" y="927100"/>
            <a:ext cx="107010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грантов из областного бюджета на 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семейных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 </a:t>
            </a:r>
            <a:endParaRPr lang="ru-RU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8572" y="1053921"/>
            <a:ext cx="11852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://pestrecy-rt.ru/images/uploads/news/2019/12/18/6b1b8fe7208432cb891b0ff02878a84c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2700" y="2870200"/>
            <a:ext cx="5753100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58796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5799" y="96212"/>
            <a:ext cx="7658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 РЕСУРСЫ  ГЛАВЫ  КФХ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7104" y="143746"/>
            <a:ext cx="2403620" cy="15961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63640" y="1752600"/>
            <a:ext cx="3605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участок с/х назначения </a:t>
            </a:r>
          </a:p>
          <a:p>
            <a:pPr algn="ctr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0,5 га 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0" y="625511"/>
            <a:ext cx="2362200" cy="17239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28247" y="2349500"/>
            <a:ext cx="3042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с/</a:t>
            </a:r>
            <a:r>
              <a:rPr lang="ru-RU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техника, самоходные с/</a:t>
            </a:r>
            <a:r>
              <a:rPr lang="ru-RU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машины, грузовые авто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4929" y="604348"/>
            <a:ext cx="2287071" cy="17153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83301" y="2235200"/>
            <a:ext cx="233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недвижимости производственного назначения 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60804" y="622231"/>
            <a:ext cx="1920324" cy="16002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782300" y="660400"/>
            <a:ext cx="12075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Выручка от реализации с/х продукции 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4403" y="2327049"/>
            <a:ext cx="2438927" cy="167345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13202" y="4089400"/>
            <a:ext cx="2696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налажен бух. учет 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7103" y="4392409"/>
            <a:ext cx="2328212" cy="165497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1301" y="6127242"/>
            <a:ext cx="2565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КФХ имеются </a:t>
            </a:r>
            <a:r>
              <a:rPr lang="ru-RU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зоо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-, </a:t>
            </a:r>
            <a:r>
              <a:rPr lang="ru-RU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специалисты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27405" y="3137088"/>
            <a:ext cx="2300295" cy="172522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53054" y="4902201"/>
            <a:ext cx="2954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Сбыт продукции: переработчики или </a:t>
            </a:r>
            <a:r>
              <a:rPr lang="ru-RU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СПоК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90771" y="3426351"/>
            <a:ext cx="1819595" cy="170444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197601" y="5003801"/>
            <a:ext cx="21462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 условия для уничтожения биологических отходов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485712" y="2362200"/>
            <a:ext cx="2273489" cy="170890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845800" y="2247900"/>
            <a:ext cx="134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Поголовье с/х животных 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 descr="https://st2.depositphotos.com/3518393/10544/i/950/depositphotos_105444958-stock-photo-heap-and-ears-of-rye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31776" y="4262985"/>
            <a:ext cx="2250523" cy="1337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8585200" y="5702300"/>
            <a:ext cx="3262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наличие кондиционных,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высокорепродукционных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семян 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2401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8400" y="284480"/>
            <a:ext cx="10434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грантов из областного бюджета на развитие семейных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 </a:t>
            </a:r>
            <a:endParaRPr lang="ru-RU" sz="2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8572" y="1053921"/>
            <a:ext cx="1185236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расходования гранта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проектной документации	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Приобретение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строительство, реконструкция,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Приобретение, строительство,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на строительство, реконструкцию, 	               ремонт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модернизация семейной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         реконструкция, ремонт или 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модернизацию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фермы 	 	                                            модернизация объекта по 									         переработке продукции 											животноводства 	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    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     					</a:t>
            </a:r>
          </a:p>
          <a:p>
            <a:pPr marL="3486150" lvl="7" indent="-285750" algn="just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Комплектация ферм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объектов по переработке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сельскохозяйственной продукции оборудованием,  </a:t>
            </a: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техникой, спецтранспортом, их монтаж		         Приобретение сельскохозяйственных животных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9303" y="1514165"/>
            <a:ext cx="3204753" cy="21416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5830" y="1506955"/>
            <a:ext cx="3497850" cy="21416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55454" y="1499747"/>
            <a:ext cx="2847266" cy="21488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6967" y="4452753"/>
            <a:ext cx="1960622" cy="14704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11675" y="4452753"/>
            <a:ext cx="1960621" cy="14704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84755" y="4622989"/>
            <a:ext cx="2681440" cy="167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6196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6721" y="4223657"/>
            <a:ext cx="3413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ИП - глава КФХ или 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КФХ – юр. лицо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53000" y="1828800"/>
            <a:ext cx="6692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Глава и члены КФХ - граждане РФ(не менее двух, включая главу), состоящие в родстве и совместно осуществляющие деятельность КФХ, основанную на их личном участии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53000" y="2717800"/>
            <a:ext cx="6682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Планируют развитие семейной фермы : растениеводство или животноводство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54600" y="3365500"/>
            <a:ext cx="2186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Имеют бизнес-план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991100" y="3695700"/>
            <a:ext cx="683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Предусматривают условия для создания собственной или совместно с другими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сельскохоз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товаропроизводителями кормовой базы либо заключившие или планирующие заключить договоры на приобретение кормов (животноводство)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474178" y="190501"/>
            <a:ext cx="9320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участникам конкурсного отбора</a:t>
            </a:r>
          </a:p>
          <a:p>
            <a:pPr algn="ctr"/>
            <a:endParaRPr lang="ru-RU" dirty="0"/>
          </a:p>
        </p:txBody>
      </p:sp>
      <p:sp>
        <p:nvSpPr>
          <p:cNvPr id="59" name="TextBox 58"/>
          <p:cNvSpPr txBox="1"/>
          <p:nvPr/>
        </p:nvSpPr>
        <p:spPr>
          <a:xfrm>
            <a:off x="4978400" y="927100"/>
            <a:ext cx="589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Регистрация на сельской территории Кировской области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953000" y="1244600"/>
            <a:ext cx="6713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Срок деятельности КФХ должно превышать 24 месяца со дня регистрации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003800" y="4838700"/>
            <a:ext cx="683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Предусматривают наличие кондиционных,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высокорепродукционных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семян (растениеводство)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6" name="Прямая со стрелкой 75"/>
          <p:cNvCxnSpPr/>
          <p:nvPr/>
        </p:nvCxnSpPr>
        <p:spPr>
          <a:xfrm>
            <a:off x="4330700" y="1104900"/>
            <a:ext cx="520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/>
          <p:nvPr/>
        </p:nvCxnSpPr>
        <p:spPr>
          <a:xfrm>
            <a:off x="4368800" y="1409700"/>
            <a:ext cx="520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/>
          <p:nvPr/>
        </p:nvCxnSpPr>
        <p:spPr>
          <a:xfrm>
            <a:off x="4394200" y="2019300"/>
            <a:ext cx="520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/>
          <p:nvPr/>
        </p:nvCxnSpPr>
        <p:spPr>
          <a:xfrm>
            <a:off x="4368800" y="2933700"/>
            <a:ext cx="520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/>
          <p:cNvCxnSpPr/>
          <p:nvPr/>
        </p:nvCxnSpPr>
        <p:spPr>
          <a:xfrm>
            <a:off x="4432300" y="3530600"/>
            <a:ext cx="520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>
            <a:off x="4432300" y="3886200"/>
            <a:ext cx="520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/>
          <p:nvPr/>
        </p:nvCxnSpPr>
        <p:spPr>
          <a:xfrm>
            <a:off x="4457700" y="5067300"/>
            <a:ext cx="520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82"/>
          <p:cNvCxnSpPr/>
          <p:nvPr/>
        </p:nvCxnSpPr>
        <p:spPr>
          <a:xfrm>
            <a:off x="4470400" y="5727700"/>
            <a:ext cx="520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5080000" y="5499100"/>
            <a:ext cx="6743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Дано согласие на передачу и обработку персональных данных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rajonnievesti.ru/netcat_files/65/63/preview_IMG_95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287" y="1296432"/>
            <a:ext cx="4207948" cy="280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9596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4940300" y="419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3047107" y="1"/>
            <a:ext cx="6312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участникам конкурсного отбора</a:t>
            </a:r>
          </a:p>
          <a:p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4826000" y="406400"/>
            <a:ext cx="7074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Создают условия для организации дополнительно не менее трех новых постоянных рабочих мест в сельской местности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02201" y="1066800"/>
            <a:ext cx="6971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находятся в процессе реорганизации, ликвидации, в отношении КФХ – юридических лиц не введена процедура банкротства, деятельность их не приостановлена, либо не прекращают деятельность в качестве ИП – главы КФХ.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8" name="Прямая со стрелкой 37"/>
          <p:cNvCxnSpPr/>
          <p:nvPr/>
        </p:nvCxnSpPr>
        <p:spPr>
          <a:xfrm>
            <a:off x="4241800" y="1249680"/>
            <a:ext cx="520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4267200" y="2453640"/>
            <a:ext cx="520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4267200" y="603766"/>
            <a:ext cx="520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876800" y="2247900"/>
            <a:ext cx="6932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являются на дату подачи заявки иностранными юр.лицами, а также российскими юр. лицами, в уставных капиталах которых доля участия иностранных юр. лиц, в совокупности не превышает 50 % (для КФХ – юр. лиц).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4" name="Прямая со стрелкой 43"/>
          <p:cNvCxnSpPr/>
          <p:nvPr/>
        </p:nvCxnSpPr>
        <p:spPr>
          <a:xfrm>
            <a:off x="4241800" y="3594100"/>
            <a:ext cx="520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927600" y="3403600"/>
            <a:ext cx="7039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имеют просроченную задолженность по возврату в областной бюджет субсидий, бюджетных инвестиций, предоставленных в том числе в соответствии с иными правовыми актами, и иной просроченной задолженности перед бюджетом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7" name="Прямая со стрелкой 46"/>
          <p:cNvCxnSpPr/>
          <p:nvPr/>
        </p:nvCxnSpPr>
        <p:spPr>
          <a:xfrm>
            <a:off x="4267200" y="4699000"/>
            <a:ext cx="520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851400" y="4597400"/>
            <a:ext cx="5681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получали средства на развитие семейных ферм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9" name="Прямая со стрелкой 48"/>
          <p:cNvCxnSpPr/>
          <p:nvPr/>
        </p:nvCxnSpPr>
        <p:spPr>
          <a:xfrm>
            <a:off x="4279900" y="5080000"/>
            <a:ext cx="520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876800" y="4889500"/>
            <a:ext cx="713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Глава постоянно проживает в муниципальном образовании по месту нахождения и регистрации хозяйства, главой которого он является, при условии, что данное хозяйство является основным местом его трудоустройства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://superfoto.pro/wp-content/uploads/2019/12/MG_858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283" y="1402080"/>
            <a:ext cx="4107209" cy="273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1783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8960" y="276572"/>
            <a:ext cx="8148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Обязательства получателя гранта </a:t>
            </a:r>
            <a:endParaRPr lang="ru-RU" sz="2800" b="1" dirty="0">
              <a:effectLst/>
              <a:latin typeface="Times New Roman" panose="02020603050405020304" pitchFamily="18" charset="0"/>
              <a:ea typeface="NSimSun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680" y="685800"/>
            <a:ext cx="1178383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Font typeface="Wingdings" pitchFamily="2" charset="2"/>
              <a:buChar char="v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Использовать грант на цели, указанные в бизнес-плане, в течение 24 месяцев с даты его получения.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Использовать имущество, закупаемое за счет гранта, исключительно на развитие и деятельность семейной фермы.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Имущество, приобретаемое с участием средств гранта, не подлежит продаже, дарению, передаче в аренду, обмену или взносу в виде пая, вклада или отчуждению иным в течение 5 лет со дня получения гранта.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Осуществлять деятельность в течение не менее 5 лет после получения гранта.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Оплачивать не менее 40% стоимости приобретаемого имущества, выполняемых работ, указанных в бизнес плане, в том числе не менее 10% от стоимости каждого наименования Приобретений непосредственно за счет собственных средств.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Оплачивать за счет собственных средств не менее 20% стоимости планируемых затрат</a:t>
            </a:r>
            <a:r>
              <a:rPr lang="ru-RU" sz="1600" i="1" dirty="0" smtClean="0"/>
              <a:t>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с привлечением льготного инвестиционного кредита 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Переехать на постоянное место жительства в муниципальное образование по месту нахождения и регистрации хозяйства, главой которого они являются (в случае, если они не проживает по месту нахождения и регистрации своего хозяйства).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Сохранять созданные за счет гранта новые рабочие места в течение не менее 5 лет с момента их создания.</a:t>
            </a:r>
          </a:p>
          <a:p>
            <a:endParaRPr lang="ru-RU" dirty="0"/>
          </a:p>
        </p:txBody>
      </p:sp>
      <p:sp>
        <p:nvSpPr>
          <p:cNvPr id="3" name="AutoShape 2" descr="https://agroportal.biz/download/e2906324-0be0-4760-a1bd-806eda5855ea/1600x975-8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agroportal.biz/download/e2906324-0be0-4760-a1bd-806eda5855ea/1600x975-80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https://agroportal.biz/download/e2906324-0be0-4760-a1bd-806eda5855ea/1600x975-80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https://agroportal.biz/download/e2906324-0be0-4760-a1bd-806eda5855ea/1600x975-800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https://agroportal.biz/download/e2906324-0be0-4760-a1bd-806eda5855ea/1600x975-800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2" descr="https://agroportal.biz/download/e2906324-0be0-4760-a1bd-806eda5855ea/1600x975-800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0" name="Picture 14" descr="http://altaikdm.ru/wp-content/uploads/2019/07/ucheba2-e15628363096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244"/>
          <a:stretch/>
        </p:blipFill>
        <p:spPr bwMode="auto">
          <a:xfrm>
            <a:off x="3294605" y="3942080"/>
            <a:ext cx="5056915" cy="286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2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4731" y="558800"/>
            <a:ext cx="109553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Roboto"/>
                <a:ea typeface="Times New Roman"/>
                <a:cs typeface="Times New Roman"/>
              </a:rPr>
              <a:t>ОГРАНИЧЕНИЯ!!!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Участниками </a:t>
            </a:r>
            <a:r>
              <a:rPr lang="ru-RU" sz="24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конкурса не могут быть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крестьянские (</a:t>
            </a:r>
            <a:r>
              <a:rPr lang="ru-RU" sz="24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фермерские) хозяйства: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70810" y="1717040"/>
            <a:ext cx="756774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Главы КФХ ранее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являлись получателями грантов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на: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поддержку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начинающих фермеров,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грантов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 развитие семейных животноводческих ферм,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грантов на развитие семейных ферм, грантов «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Агростартап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», если с  даты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полного освоения средств ранее полученных грантов прошло менее 24 месяцев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/>
            <a:endParaRPr lang="ru-RU" sz="8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Главы КФХ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являются учредителями (участниками)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коммерческих организаций, зарегистрированных за пределами Кировской области по состоянию на дату подачи заявки на участие в конкурсе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/>
            <a:endParaRPr lang="ru-RU" sz="8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Имеющие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неисполненную обязанность по уплате налогов,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сборов, страховых взносов, пеней, штрафов, процентов,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первое число месяца подачи заявки на участие в конкурсе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Глава КФХ может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принять участие 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конкурсе при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погашении задолженности не позднее даты заседания конкурсной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комиссии. </a:t>
            </a:r>
            <a:endParaRPr lang="ru-RU" sz="2400" dirty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4731" y="1434264"/>
            <a:ext cx="2718979" cy="15278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0909" y="3074154"/>
            <a:ext cx="1391332" cy="14782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4731" y="4730931"/>
            <a:ext cx="2168436" cy="162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775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2880" y="284480"/>
            <a:ext cx="911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грантовой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поддержки граждан: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0880" y="1358536"/>
            <a:ext cx="80975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Кировской области от 10 марта 2017 г.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52/147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предоставлении крестьянским (фермерским) хозяйствам грантов из областного бюджета на развитие семейных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поддержку начинающих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фермеров»).</a:t>
            </a:r>
          </a:p>
          <a:p>
            <a:pPr marL="342900" indent="-342900" algn="just">
              <a:buAutoNum type="arabicPeriod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7879" y="4276718"/>
            <a:ext cx="6461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«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 Правительства Кировской области от 23.05.2019 № 255-П «О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предоставлении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крестьянским (фермерским) хозяйствам грантов «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из областного бюджета на создание и развитие крестьянских (фермерских) хозяйств»).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8533" y="1550125"/>
            <a:ext cx="2491642" cy="180384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9919" y="4131747"/>
            <a:ext cx="3068320" cy="204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6683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5726" y="470262"/>
            <a:ext cx="10789919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гранта на развитие семейной фермы</a:t>
            </a:r>
            <a:endPara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гранта на развитие семейной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фермы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расчете на 1 крестьянское (фермерское) хозяйство составляет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25744" y="1659331"/>
            <a:ext cx="879033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 - не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30 млн. рублей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более 60% затрат на развитие семейной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фермы</a:t>
            </a:r>
          </a:p>
          <a:p>
            <a:pPr algn="just"/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40% - собственные средства</a:t>
            </a:r>
          </a:p>
          <a:p>
            <a:endParaRPr lang="ru-RU" dirty="0" smtClean="0"/>
          </a:p>
          <a:p>
            <a:endParaRPr lang="ru-RU" dirty="0" smtClean="0"/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случае использования гранта на оплату стоимости проекта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риобретение, строительство, реконструкция, ремонт, модернизация, переустройство производственных объектов, или оплата части, и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омплектация ферм и объектов по переработке  сельскохозяйственной продукции оборудованием,  техникой, спецтранспортом, их монтаж, или оплата части ),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 привлечением льготного инвестиционного кредита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более 80% планируемых затрат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1891" y="1730718"/>
            <a:ext cx="2390018" cy="13443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1891" y="3285442"/>
            <a:ext cx="2390018" cy="16735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1891" y="5169316"/>
            <a:ext cx="2390018" cy="157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770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7900" y="850900"/>
            <a:ext cx="111108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Роль  сельскохозяйственного потребительского кооператива  в получении </a:t>
            </a:r>
            <a:r>
              <a:rPr lang="ru-RU" sz="2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грантовой</a:t>
            </a:r>
            <a:r>
              <a:rPr lang="ru-RU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поддержки</a:t>
            </a:r>
            <a:endParaRPr lang="ru-RU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6600" y="1816100"/>
            <a:ext cx="109093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Сельскохозяйственный потребительский кооператив (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СПоК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это сельскохозяйственный кооператив, который создается сельскохозяйственными товаропроизводителями или гражданами, которые ведут личное подсобное хозяйство, если они непосредственно принимают участие в хозяйственной деятельности данного потребительского кооператива в соответствии со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 ФЗ РФ №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193 «О сельскохозяйственной кооперации».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2600" y="3429000"/>
            <a:ext cx="11351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Потребительские кооперативы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это некоммерческая организация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и в зависимости от вида их деятельности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подразделяются</a:t>
            </a:r>
            <a:endParaRPr lang="ru-RU" u="sng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1143000" y="3924300"/>
            <a:ext cx="1397000" cy="647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699000" y="3860800"/>
            <a:ext cx="12700" cy="812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endCxn id="22" idx="0"/>
          </p:cNvCxnSpPr>
          <p:nvPr/>
        </p:nvCxnSpPr>
        <p:spPr>
          <a:xfrm flipH="1">
            <a:off x="2879031" y="3949700"/>
            <a:ext cx="664269" cy="876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994400" y="4038600"/>
            <a:ext cx="12700" cy="800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26" idx="0"/>
          </p:cNvCxnSpPr>
          <p:nvPr/>
        </p:nvCxnSpPr>
        <p:spPr>
          <a:xfrm>
            <a:off x="10490200" y="3873500"/>
            <a:ext cx="389675" cy="965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8064500" y="3873500"/>
            <a:ext cx="381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04800" y="4572000"/>
            <a:ext cx="2146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перерабатывающие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52600" y="4826000"/>
            <a:ext cx="225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сбытовые (торговые)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08400" y="4572000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обслуживающие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32400" y="4914900"/>
            <a:ext cx="170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снабженческие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00800" y="4508500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растениеводческие и животноводческие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248900" y="4838700"/>
            <a:ext cx="1261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кредитные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3896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6348" y="800100"/>
            <a:ext cx="11052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 оценке конкурсной комиссией критериев крестьянского (фермерского) хозяйства весомым аргументом станет членство в сельскохозяйственном потребительском кооперативе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6922" y="2067339"/>
            <a:ext cx="9787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 второму этапу конкурса допускаются заявители, набравшие по итогам первого этапа конкурса: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2849217"/>
            <a:ext cx="258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Грант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Агростартап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дополнительно 4 балла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4598504" y="2769704"/>
            <a:ext cx="1842051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33322" y="2782956"/>
            <a:ext cx="2451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менее 30 баллов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7410" y="3896139"/>
            <a:ext cx="3974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Грант на развитие семейных ферм дополнительно 5 баллов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4658139" y="3849756"/>
            <a:ext cx="1842051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5600" y="3882887"/>
            <a:ext cx="250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менее 15 баллов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3896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3826" y="1754257"/>
            <a:ext cx="113041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АО «Федеральная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корпорация по развитию малого и среднего предпринимательства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(АО Корпорация МСП)</a:t>
            </a:r>
            <a:r>
              <a:rPr lang="ru-RU" b="1" dirty="0" smtClean="0"/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осуществляет свою деятельность в качестве института развития в сфере малого и среднего предпринимательства в целях координации оказания субъектам малого и среднего предпринимательства (МСП) поддержки, предусмотренной Федеральным законом от 24.07.2007 №209-ФЗ «О развитии малого и среднего предпринимательства в Российской Федерации» после изменения наименования акционерного общества «Небанковская депозитно-кредитная организация «Агентство кредитных гарантий».  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3826" y="800100"/>
            <a:ext cx="11370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 мер поддержки К(Ф)Х и 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СПоК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предоставляемых АО «Корпорация МСП»,                  АО «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Росагролизинг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2600" y="4279900"/>
            <a:ext cx="11364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АО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Росагролизинг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государственная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лизинговая компания, деятельность которой направлена на техническую и технологическую модернизацию отечественного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агропромышленного комплекса (АПК)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посредством передачи в лизинг средств производства организациям АПК страны.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3896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1400" y="876300"/>
            <a:ext cx="10553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КОМПЛЕКС МЕР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ПОДДЕРЖКИ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СЕЛЬСКОХОЗЯЙСТВЕННЫХ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КООПЕРАТИВОВ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ФЕРМЕРОВ-ЧЛЕНОВ СЕЛЬСКОХОЗЯЙСТВЕННЫХ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КООПЕРАТИВОВ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КОРПОРАЦИИ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«МСП»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0" y="2438400"/>
            <a:ext cx="510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сервисы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Портала Бизнес-Навигатор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МСП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информационный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ресурс по мерам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поддержки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сельхозкооперации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AGRO-COOP.RU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каталог сельхозпродукции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RUFERMA.RU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9601" y="3314700"/>
            <a:ext cx="515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АО «РОСАГРОЛИЗИНГ»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Специализированный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лизинговый продукт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3568" t="30706" r="73133" b="20924"/>
          <a:stretch>
            <a:fillRect/>
          </a:stretch>
        </p:blipFill>
        <p:spPr bwMode="auto">
          <a:xfrm>
            <a:off x="366644" y="2865332"/>
            <a:ext cx="1792356" cy="3681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Прямая со стрелкой 10"/>
          <p:cNvCxnSpPr>
            <a:endCxn id="12" idx="0"/>
          </p:cNvCxnSpPr>
          <p:nvPr/>
        </p:nvCxnSpPr>
        <p:spPr>
          <a:xfrm flipH="1">
            <a:off x="1130300" y="1587500"/>
            <a:ext cx="2628900" cy="800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69900" y="2387600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ГАРАНТИИ</a:t>
            </a:r>
            <a:endParaRPr lang="ru-RU" b="1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6261100" y="1485900"/>
            <a:ext cx="12700" cy="1092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46300" y="242570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Льготный лизинг (через региональные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лизинговые Компании)</a:t>
            </a:r>
            <a:endParaRPr lang="ru-RU" b="1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9372600" y="1562100"/>
            <a:ext cx="1028700" cy="965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63896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103549"/>
            <a:ext cx="10401300" cy="643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8093"/>
            <a:ext cx="10680700" cy="6669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63896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r="333" b="2606"/>
          <a:stretch>
            <a:fillRect/>
          </a:stretch>
        </p:blipFill>
        <p:spPr bwMode="auto">
          <a:xfrm>
            <a:off x="331934" y="104940"/>
            <a:ext cx="11402866" cy="6448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63896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7100" y="155620"/>
            <a:ext cx="10553700" cy="656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63896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301" y="187876"/>
            <a:ext cx="10858500" cy="6670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1700" y="1841500"/>
            <a:ext cx="10701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8572" y="1053921"/>
            <a:ext cx="11852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0400" y="812800"/>
            <a:ext cx="850392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661964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5700" y="328174"/>
            <a:ext cx="10426700" cy="6353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0" y="214470"/>
            <a:ext cx="9880600" cy="6402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8960" y="4165600"/>
            <a:ext cx="9001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 !!!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8760" y="239436"/>
            <a:ext cx="9174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контакты: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компетенций в сфере сельскохозяйственной кооперации и поддержки фермеров (структурное подразделение  КОГБУ «ЦСХК «Клевера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Нечерноезмья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»):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 Киров, ул.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Дерендяева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23,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312.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тел. 8-8332-64-42-41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консультант-юрист Демакова Светлана  Александровна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консультант-юрист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Ба̀тюсь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Алёна Дмитриевна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консультант-бухгалтер  Малафеева Ольга Геннадьевна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3896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5760" y="448490"/>
            <a:ext cx="9215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ресурсы участника конкурсного отбора на грант «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360" y="1089279"/>
            <a:ext cx="3368040" cy="197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2964" y="1089279"/>
            <a:ext cx="3061009" cy="197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71840" y="1071959"/>
            <a:ext cx="3058160" cy="201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726669"/>
            <a:ext cx="3844290" cy="2329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6680" y="3810323"/>
            <a:ext cx="3444200" cy="224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1360" y="3085322"/>
            <a:ext cx="3368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техники: трактор, комбайн, грузовой автомобиль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65650" y="3068003"/>
            <a:ext cx="3667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недвижимого имущества используемый в производственной деятельности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38160" y="3068003"/>
            <a:ext cx="340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участок из земель сельскохозяйственного назначения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6160" y="6056542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в сельском хозяйстве: ведение ЛПХ, стаж работы в с/х организации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98640" y="6033254"/>
            <a:ext cx="431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с/х продукции через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5946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9480" y="330200"/>
            <a:ext cx="1052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расходования гранта  «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265" y="820305"/>
            <a:ext cx="3650095" cy="205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8053" y="845705"/>
            <a:ext cx="3657600" cy="20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0201" y="879606"/>
            <a:ext cx="3686652" cy="20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5251" y="2997200"/>
            <a:ext cx="3741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земельного участка из земель с/х назначения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26787" y="2908300"/>
            <a:ext cx="3734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проектной документации на строительство или реконструкцию производственных зданий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48600" y="294640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Приобретение, строительство, ремонт, модернизация, переустрой-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производственных объектов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4225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0"/>
            <a:ext cx="1089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расходования гранта «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899" y="523220"/>
            <a:ext cx="3314700" cy="192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7497" y="534518"/>
            <a:ext cx="3568700" cy="20073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96581" y="632585"/>
            <a:ext cx="3633419" cy="20318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7214" y="3204671"/>
            <a:ext cx="3509433" cy="19740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23182" y="3189078"/>
            <a:ext cx="3061206" cy="20408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98011" y="3289237"/>
            <a:ext cx="3230557" cy="19867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498" y="2459960"/>
            <a:ext cx="3340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Подключение к электрическим, водо-, газо-, тепло- сетям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277" y="5316629"/>
            <a:ext cx="4045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с/х техники, прицепного и навесного оборудования, грузового автомобиля, оборудования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02695" y="2596759"/>
            <a:ext cx="3584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с/х животных (кроме свиней), птицы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96580" y="2719507"/>
            <a:ext cx="3633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рыбопосадочного материала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92192" y="5276029"/>
            <a:ext cx="2847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Посадочный материал для закладки многолетних насаждений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99680" y="4901131"/>
            <a:ext cx="40132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Погашение основного долга кредиты на покупку техники и объекта недвижимости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352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0880" y="538480"/>
            <a:ext cx="10942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000" b="1" u="sng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и т е </a:t>
            </a:r>
            <a:r>
              <a:rPr lang="ru-RU" sz="2000" b="1" u="sng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b="1" u="sng" dirty="0" err="1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       у ч а с т </a:t>
            </a:r>
            <a:r>
              <a:rPr lang="ru-RU" sz="2000" b="1" u="sng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и к о в      к о </a:t>
            </a:r>
            <a:r>
              <a:rPr lang="ru-RU" sz="2000" b="1" u="sng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к у </a:t>
            </a:r>
            <a:r>
              <a:rPr lang="ru-RU" sz="2000" b="1" u="sng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sz="2000" b="1" u="sng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о г о      </a:t>
            </a:r>
            <a:r>
              <a:rPr lang="ru-RU" sz="2000" b="1" u="sng" dirty="0" err="1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т б о </a:t>
            </a:r>
            <a:r>
              <a:rPr lang="ru-RU" sz="2000" b="1" u="sng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а 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257300" y="1066800"/>
          <a:ext cx="9842500" cy="4379298"/>
        </p:xfrm>
        <a:graphic>
          <a:graphicData uri="http://schemas.openxmlformats.org/drawingml/2006/table">
            <a:tbl>
              <a:tblPr/>
              <a:tblGrid>
                <a:gridCol w="4921250"/>
                <a:gridCol w="4921250"/>
              </a:tblGrid>
              <a:tr h="3471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ИП – Глава КФХ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493" marR="53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гражданин, ведущий личное подсобное хозяйство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493" marR="53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13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Зарегистрироваться на сельской территории Кировской области, в год подачи заявки на участие в конкурсе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493" marR="534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713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Иметь бизнес-план по созданию и развитию своего хозяйства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493" marR="534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426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Не являться получателем средств финансовой поддержки, субсидий, грантов на организацию начального этапа предпринимательской деятельности, гранта на поддержку начинающего фермера.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493" marR="534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426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Не иметь неисполненные обязательства по уплате налогов, сборов, страховых взносов, пеней, штрафов, процентов по состоянию на 1-ое число месяца подачи заявки на участие в конкурсе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493" marR="534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426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Отсутствие просроченной задолженности по возврату в областной бюджет субсидий, бюджетных инвестиций по состоянию на 1-ое число месяца подачи заявки на участие в конкурсе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493" marR="534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713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Иметь среднее, высшее или доп. образование по с/</a:t>
                      </a: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х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 специальности, опыт работы в сельском хозяйстве не менее  3 лет, или опыт ведения ЛПХ не менее  3 лет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493" marR="534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71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КФХ не должно прекращать деятельность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493" marR="534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493" marR="534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1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КФХ – основное место трудоустройства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493" marR="534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493" marR="534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69078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89461" y="399534"/>
            <a:ext cx="3133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Обязательства главы КФХ: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05200" y="800100"/>
            <a:ext cx="8318500" cy="5867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90000"/>
              </a:lnSpc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грант в течение 18 месяцев со дня поступления средств на счет главы КФХ</a:t>
            </a:r>
          </a:p>
          <a:p>
            <a:pPr marL="342900" indent="-342900" algn="just">
              <a:lnSpc>
                <a:spcPct val="90000"/>
              </a:lnSpc>
              <a:buAutoNum type="arabicPeriod"/>
            </a:pPr>
            <a:endPara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90000"/>
              </a:lnSpc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Использовать имущество, закупаемое за счет средств гранта, исключительно на развитие КФХ, без права распоряжения таким имуществом</a:t>
            </a:r>
          </a:p>
          <a:p>
            <a:pPr marL="342900" indent="-342900" algn="just">
              <a:lnSpc>
                <a:spcPct val="90000"/>
              </a:lnSpc>
              <a:buAutoNum type="arabicPeriod"/>
            </a:pPr>
            <a:endParaRPr lang="ru-RU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90000"/>
              </a:lnSpc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Оплачивать за счет собственных средств не менее  10 % стоимости приобретаемого имущества, выполненных работ</a:t>
            </a:r>
          </a:p>
          <a:p>
            <a:pPr marL="342900" indent="-342900" algn="just">
              <a:lnSpc>
                <a:spcPct val="90000"/>
              </a:lnSpc>
              <a:buAutoNum type="arabicPeriod"/>
            </a:pPr>
            <a:endParaRPr lang="ru-RU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90000"/>
              </a:lnSpc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в год предоставления гранат не менее 2 новых рабочих мест, при сумме гранта 2 млн. руб. и более и 1 рабочее место если сумма гранта менее 2 млн. руб. </a:t>
            </a:r>
          </a:p>
          <a:p>
            <a:pPr marL="342900" indent="-342900" algn="just">
              <a:lnSpc>
                <a:spcPct val="90000"/>
              </a:lnSpc>
              <a:buAutoNum type="arabicPeriod"/>
            </a:pPr>
            <a:endPara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90000"/>
              </a:lnSpc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году получения гранта предоставить сведения о принятых работниках в ПФРФ и ФСС РФ. </a:t>
            </a:r>
          </a:p>
          <a:p>
            <a:pPr marL="342900" indent="-342900" algn="just">
              <a:lnSpc>
                <a:spcPct val="90000"/>
              </a:lnSpc>
              <a:buAutoNum type="arabicPeriod"/>
            </a:pPr>
            <a:endPara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90000"/>
              </a:lnSpc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Сохранять созданные рабочие места в течение не менее 5 лет со дня их создания</a:t>
            </a:r>
          </a:p>
          <a:p>
            <a:pPr marL="342900" indent="-342900" algn="just">
              <a:lnSpc>
                <a:spcPct val="90000"/>
              </a:lnSpc>
              <a:buAutoNum type="arabicPeriod"/>
            </a:pPr>
            <a:endPara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90000"/>
              </a:lnSpc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деятельность в течение 5 лет после получения гранта </a:t>
            </a:r>
          </a:p>
          <a:p>
            <a:pPr marL="342900" indent="-342900" algn="just">
              <a:lnSpc>
                <a:spcPct val="90000"/>
              </a:lnSpc>
              <a:buAutoNum type="arabicPeriod"/>
            </a:pPr>
            <a:endPara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90000"/>
              </a:lnSpc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Расходовать грант в соответствии с определенным Минсельхозом РФ перечнем затрат </a:t>
            </a:r>
          </a:p>
          <a:p>
            <a:pPr marL="342900" indent="-342900" algn="just">
              <a:lnSpc>
                <a:spcPct val="90000"/>
              </a:lnSpc>
              <a:buAutoNum type="arabicPeriod"/>
            </a:pPr>
            <a:endPara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90000"/>
              </a:lnSpc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Вносить не менее 25 % и не более 50 % средств гранта в неделимы фонд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(в случае если КФХ планирует направить часть средства гранта на формирование неделимого фонда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/>
          </a:p>
        </p:txBody>
      </p:sp>
      <p:sp>
        <p:nvSpPr>
          <p:cNvPr id="33794" name="AutoShape 2" descr="https://finpo.decade.su/assets/img/rf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796" name="AutoShape 4" descr="https://finpo.decade.su/assets/img/rf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l="10386" t="13905" r="37545" b="24852"/>
          <a:stretch>
            <a:fillRect/>
          </a:stretch>
        </p:blipFill>
        <p:spPr bwMode="auto">
          <a:xfrm>
            <a:off x="306249" y="1993900"/>
            <a:ext cx="309590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34560" y="579120"/>
            <a:ext cx="734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Обязательства гражданина,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ведущего личное подсобное хозяйство в случае признания его победителем конкурсного отбора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34560" y="1896745"/>
            <a:ext cx="71831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15 календарных дней после признания победителем конкурсного отбора осуществить государственную регистрацию КФХ.</a:t>
            </a:r>
          </a:p>
          <a:p>
            <a:pPr marL="342900" indent="-342900" algn="just">
              <a:buAutoNum type="arabicPeriod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Выполнить обязательства, предусмотренные для глав КФХ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045944"/>
            <a:ext cx="5140959" cy="1557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1760" y="5065163"/>
            <a:ext cx="4714240" cy="15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https://smi-vidnoe.ru/upload/iblock/4c7/4c7ff60c79144c46f8ee54272ec6b1e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smi-vidnoe.ru/upload/iblock/4c7/4c7ff60c79144c46f8ee54272ec6b1e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smi-vidnoe.ru/upload/iblock/4c7/4c7ff60c79144c46f8ee54272ec6b1e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://i.mycdn.me/i?r=AzEPZsRbOZEKgBhR0XGMT1RkzDwmaNAPBUN2vHnubkV5GaaKTM5SRkZCeTgDn6uOy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4" y="1086951"/>
            <a:ext cx="4575809" cy="33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09833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4275</TotalTime>
  <Words>2144</Words>
  <Application>Microsoft Office PowerPoint</Application>
  <PresentationFormat>Произвольный</PresentationFormat>
  <Paragraphs>222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Владелец</cp:lastModifiedBy>
  <cp:revision>176</cp:revision>
  <cp:lastPrinted>2019-10-15T19:35:04Z</cp:lastPrinted>
  <dcterms:created xsi:type="dcterms:W3CDTF">2019-09-09T19:18:26Z</dcterms:created>
  <dcterms:modified xsi:type="dcterms:W3CDTF">2020-07-22T08:37:23Z</dcterms:modified>
</cp:coreProperties>
</file>