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10693400"/>
  <p:notesSz cx="12192000" cy="10693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698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E54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E54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E54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266444" y="312165"/>
            <a:ext cx="10095738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E54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-1455546" y="2796032"/>
            <a:ext cx="10473943" cy="3456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6.png"/><Relationship Id="rId7" Type="http://schemas.openxmlformats.org/officeDocument/2006/relationships/image" Target="../media/image4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7.png"/><Relationship Id="rId9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6.png"/><Relationship Id="rId7" Type="http://schemas.openxmlformats.org/officeDocument/2006/relationships/hyperlink" Target="http://www.smbn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spbank.ru/" TargetMode="External"/><Relationship Id="rId5" Type="http://schemas.openxmlformats.org/officeDocument/2006/relationships/hyperlink" Target="http://www.corpmsp.ru/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17" Type="http://schemas.openxmlformats.org/officeDocument/2006/relationships/image" Target="../media/image23.jpeg"/><Relationship Id="rId2" Type="http://schemas.openxmlformats.org/officeDocument/2006/relationships/image" Target="../media/image5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jpe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png"/><Relationship Id="rId7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7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6.png"/><Relationship Id="rId7" Type="http://schemas.openxmlformats.org/officeDocument/2006/relationships/image" Target="../media/image3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9.jpeg"/><Relationship Id="rId5" Type="http://schemas.openxmlformats.org/officeDocument/2006/relationships/image" Target="../media/image32.jpeg"/><Relationship Id="rId10" Type="http://schemas.openxmlformats.org/officeDocument/2006/relationships/image" Target="../media/image37.png"/><Relationship Id="rId4" Type="http://schemas.openxmlformats.org/officeDocument/2006/relationships/image" Target="../media/image7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7.png"/><Relationship Id="rId7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3215" y="2524201"/>
            <a:ext cx="6007100" cy="2464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735" marR="285115" algn="ctr">
              <a:lnSpc>
                <a:spcPct val="100000"/>
              </a:lnSpc>
              <a:spcBef>
                <a:spcPts val="95"/>
              </a:spcBef>
            </a:pPr>
            <a:r>
              <a:rPr sz="4000" b="1" spc="-440" dirty="0">
                <a:latin typeface="Arial"/>
                <a:cs typeface="Arial"/>
              </a:rPr>
              <a:t>Типовое</a:t>
            </a:r>
            <a:r>
              <a:rPr sz="4000" b="1" spc="-225" dirty="0">
                <a:latin typeface="Arial"/>
                <a:cs typeface="Arial"/>
              </a:rPr>
              <a:t> </a:t>
            </a:r>
            <a:r>
              <a:rPr sz="4000" b="1" spc="-405" dirty="0">
                <a:latin typeface="Arial"/>
                <a:cs typeface="Arial"/>
              </a:rPr>
              <a:t>готовое</a:t>
            </a:r>
            <a:r>
              <a:rPr sz="4000" b="1" spc="-210" dirty="0">
                <a:latin typeface="Arial"/>
                <a:cs typeface="Arial"/>
              </a:rPr>
              <a:t> </a:t>
            </a:r>
            <a:r>
              <a:rPr sz="4000" b="1" spc="-395" dirty="0">
                <a:latin typeface="Arial"/>
                <a:cs typeface="Arial"/>
              </a:rPr>
              <a:t>решение  </a:t>
            </a:r>
            <a:r>
              <a:rPr sz="4000" b="1" spc="-450" dirty="0">
                <a:latin typeface="Arial"/>
                <a:cs typeface="Arial"/>
              </a:rPr>
              <a:t>в</a:t>
            </a:r>
            <a:r>
              <a:rPr sz="4000" b="1" spc="-200" dirty="0">
                <a:latin typeface="Arial"/>
                <a:cs typeface="Arial"/>
              </a:rPr>
              <a:t> </a:t>
            </a:r>
            <a:r>
              <a:rPr sz="4000" b="1" spc="-480" dirty="0">
                <a:latin typeface="Arial"/>
                <a:cs typeface="Arial"/>
              </a:rPr>
              <a:t>сфер</a:t>
            </a:r>
            <a:r>
              <a:rPr sz="4000" b="1" spc="-405" dirty="0">
                <a:latin typeface="Arial"/>
                <a:cs typeface="Arial"/>
              </a:rPr>
              <a:t>е</a:t>
            </a:r>
            <a:r>
              <a:rPr sz="4000" b="1" spc="-195" dirty="0">
                <a:latin typeface="Arial"/>
                <a:cs typeface="Arial"/>
              </a:rPr>
              <a:t> </a:t>
            </a:r>
            <a:r>
              <a:rPr sz="4000" b="1" spc="-430" dirty="0">
                <a:latin typeface="Arial"/>
                <a:cs typeface="Arial"/>
              </a:rPr>
              <a:t>производства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4000" b="1" spc="-450" dirty="0">
                <a:latin typeface="Arial"/>
                <a:cs typeface="Arial"/>
              </a:rPr>
              <a:t>пло</a:t>
            </a:r>
            <a:r>
              <a:rPr sz="4000" b="1" spc="-475" dirty="0">
                <a:latin typeface="Arial"/>
                <a:cs typeface="Arial"/>
              </a:rPr>
              <a:t>д</a:t>
            </a:r>
            <a:r>
              <a:rPr sz="4000" b="1" spc="-445" dirty="0">
                <a:latin typeface="Arial"/>
                <a:cs typeface="Arial"/>
              </a:rPr>
              <a:t>ово</a:t>
            </a:r>
            <a:r>
              <a:rPr sz="4000" b="1" spc="-245" dirty="0">
                <a:latin typeface="Arial"/>
                <a:cs typeface="Arial"/>
              </a:rPr>
              <a:t>-</a:t>
            </a:r>
            <a:r>
              <a:rPr sz="4000" b="1" spc="-425" dirty="0">
                <a:latin typeface="Arial"/>
                <a:cs typeface="Arial"/>
              </a:rPr>
              <a:t>ягодно</a:t>
            </a:r>
            <a:r>
              <a:rPr sz="4000" b="1" spc="-450" dirty="0">
                <a:latin typeface="Arial"/>
                <a:cs typeface="Arial"/>
              </a:rPr>
              <a:t>й</a:t>
            </a:r>
            <a:r>
              <a:rPr sz="4000" b="1" spc="-200" dirty="0">
                <a:latin typeface="Arial"/>
                <a:cs typeface="Arial"/>
              </a:rPr>
              <a:t> </a:t>
            </a:r>
            <a:r>
              <a:rPr sz="4000" b="1" spc="-440" dirty="0">
                <a:latin typeface="Arial"/>
                <a:cs typeface="Arial"/>
              </a:rPr>
              <a:t>проду</a:t>
            </a:r>
            <a:r>
              <a:rPr sz="4000" b="1" spc="-355" dirty="0">
                <a:latin typeface="Arial"/>
                <a:cs typeface="Arial"/>
              </a:rPr>
              <a:t>к</a:t>
            </a:r>
            <a:r>
              <a:rPr sz="4000" b="1" spc="-445" dirty="0">
                <a:latin typeface="Arial"/>
                <a:cs typeface="Arial"/>
              </a:rPr>
              <a:t>ции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4000" b="1" spc="-245" dirty="0">
                <a:latin typeface="Arial"/>
                <a:cs typeface="Arial"/>
              </a:rPr>
              <a:t>-</a:t>
            </a:r>
            <a:r>
              <a:rPr sz="4000" b="1" spc="-434" dirty="0">
                <a:latin typeface="Arial"/>
                <a:cs typeface="Arial"/>
              </a:rPr>
              <a:t>земляник</a:t>
            </a:r>
            <a:r>
              <a:rPr sz="4000" b="1" spc="-405" dirty="0">
                <a:latin typeface="Arial"/>
                <a:cs typeface="Arial"/>
              </a:rPr>
              <a:t>а</a:t>
            </a:r>
            <a:r>
              <a:rPr sz="4000" b="1" spc="-204" dirty="0">
                <a:latin typeface="Arial"/>
                <a:cs typeface="Arial"/>
              </a:rPr>
              <a:t> </a:t>
            </a:r>
            <a:r>
              <a:rPr sz="4000" b="1" spc="-434" dirty="0">
                <a:latin typeface="Arial"/>
                <a:cs typeface="Arial"/>
              </a:rPr>
              <a:t>садова</a:t>
            </a:r>
            <a:r>
              <a:rPr sz="4000" b="1" spc="-400" dirty="0">
                <a:latin typeface="Arial"/>
                <a:cs typeface="Arial"/>
              </a:rPr>
              <a:t>я</a:t>
            </a:r>
            <a:r>
              <a:rPr sz="4000" b="1" spc="-245" dirty="0">
                <a:latin typeface="Arial"/>
                <a:cs typeface="Arial"/>
              </a:rPr>
              <a:t>-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7821" y="5887983"/>
            <a:ext cx="2404110" cy="68707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600" spc="-215" dirty="0">
                <a:solidFill>
                  <a:srgbClr val="585858"/>
                </a:solidFill>
                <a:latin typeface="Microsoft Sans Serif"/>
                <a:cs typeface="Microsoft Sans Serif"/>
              </a:rPr>
              <a:t>АО</a:t>
            </a:r>
            <a:r>
              <a:rPr sz="1600" spc="-5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600" spc="-210" dirty="0">
                <a:solidFill>
                  <a:srgbClr val="585858"/>
                </a:solidFill>
                <a:latin typeface="Microsoft Sans Serif"/>
                <a:cs typeface="Microsoft Sans Serif"/>
              </a:rPr>
              <a:t>«Ко</a:t>
            </a:r>
            <a:r>
              <a:rPr sz="1600" spc="-185" dirty="0">
                <a:solidFill>
                  <a:srgbClr val="585858"/>
                </a:solidFill>
                <a:latin typeface="Microsoft Sans Serif"/>
                <a:cs typeface="Microsoft Sans Serif"/>
              </a:rPr>
              <a:t>р</a:t>
            </a:r>
            <a:r>
              <a:rPr sz="1600" spc="-175" dirty="0">
                <a:solidFill>
                  <a:srgbClr val="585858"/>
                </a:solidFill>
                <a:latin typeface="Microsoft Sans Serif"/>
                <a:cs typeface="Microsoft Sans Serif"/>
              </a:rPr>
              <a:t>по</a:t>
            </a:r>
            <a:r>
              <a:rPr sz="1600" spc="-165" dirty="0">
                <a:solidFill>
                  <a:srgbClr val="585858"/>
                </a:solidFill>
                <a:latin typeface="Microsoft Sans Serif"/>
                <a:cs typeface="Microsoft Sans Serif"/>
              </a:rPr>
              <a:t>р</a:t>
            </a:r>
            <a:r>
              <a:rPr sz="1600" spc="-170" dirty="0">
                <a:solidFill>
                  <a:srgbClr val="585858"/>
                </a:solidFill>
                <a:latin typeface="Microsoft Sans Serif"/>
                <a:cs typeface="Microsoft Sans Serif"/>
              </a:rPr>
              <a:t>аци</a:t>
            </a:r>
            <a:r>
              <a:rPr sz="1600" spc="-160" dirty="0">
                <a:solidFill>
                  <a:srgbClr val="585858"/>
                </a:solidFill>
                <a:latin typeface="Microsoft Sans Serif"/>
                <a:cs typeface="Microsoft Sans Serif"/>
              </a:rPr>
              <a:t>я</a:t>
            </a:r>
            <a:r>
              <a:rPr sz="16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585858"/>
                </a:solidFill>
                <a:latin typeface="Microsoft Sans Serif"/>
                <a:cs typeface="Microsoft Sans Serif"/>
              </a:rPr>
              <a:t>«</a:t>
            </a:r>
            <a:r>
              <a:rPr sz="1600" spc="-245" dirty="0">
                <a:solidFill>
                  <a:srgbClr val="585858"/>
                </a:solidFill>
                <a:latin typeface="Microsoft Sans Serif"/>
                <a:cs typeface="Microsoft Sans Serif"/>
              </a:rPr>
              <a:t>М</a:t>
            </a:r>
            <a:r>
              <a:rPr sz="1600" spc="-215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1600" spc="-210" dirty="0">
                <a:solidFill>
                  <a:srgbClr val="585858"/>
                </a:solidFill>
                <a:latin typeface="Microsoft Sans Serif"/>
                <a:cs typeface="Microsoft Sans Serif"/>
              </a:rPr>
              <a:t>П</a:t>
            </a:r>
            <a:r>
              <a:rPr sz="1600" spc="-170" dirty="0">
                <a:solidFill>
                  <a:srgbClr val="585858"/>
                </a:solidFill>
                <a:latin typeface="Microsoft Sans Serif"/>
                <a:cs typeface="Microsoft Sans Serif"/>
              </a:rPr>
              <a:t>»</a:t>
            </a:r>
            <a:r>
              <a:rPr sz="1600" spc="-85" dirty="0">
                <a:solidFill>
                  <a:srgbClr val="585858"/>
                </a:solidFill>
                <a:latin typeface="Microsoft Sans Serif"/>
                <a:cs typeface="Microsoft Sans Serif"/>
              </a:rPr>
              <a:t>,</a:t>
            </a:r>
            <a:r>
              <a:rPr sz="1600" spc="-6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585858"/>
                </a:solidFill>
                <a:latin typeface="Microsoft Sans Serif"/>
                <a:cs typeface="Microsoft Sans Serif"/>
              </a:rPr>
              <a:t>2</a:t>
            </a:r>
            <a:r>
              <a:rPr sz="1600" spc="-165" dirty="0">
                <a:solidFill>
                  <a:srgbClr val="585858"/>
                </a:solidFill>
                <a:latin typeface="Microsoft Sans Serif"/>
                <a:cs typeface="Microsoft Sans Serif"/>
              </a:rPr>
              <a:t>0</a:t>
            </a:r>
            <a:r>
              <a:rPr sz="1600" spc="-170" dirty="0">
                <a:solidFill>
                  <a:srgbClr val="585858"/>
                </a:solidFill>
                <a:latin typeface="Microsoft Sans Serif"/>
                <a:cs typeface="Microsoft Sans Serif"/>
              </a:rPr>
              <a:t>21</a:t>
            </a:r>
            <a:endParaRPr sz="1600">
              <a:latin typeface="Microsoft Sans Serif"/>
              <a:cs typeface="Microsoft Sans Serif"/>
            </a:endParaRPr>
          </a:p>
          <a:p>
            <a:pPr marL="67945">
              <a:lnSpc>
                <a:spcPct val="100000"/>
              </a:lnSpc>
              <a:spcBef>
                <a:spcPts val="755"/>
              </a:spcBef>
            </a:pPr>
            <a:r>
              <a:rPr sz="1400" spc="-160" dirty="0">
                <a:solidFill>
                  <a:srgbClr val="7E7E7E"/>
                </a:solidFill>
                <a:latin typeface="Microsoft Sans Serif"/>
                <a:cs typeface="Microsoft Sans Serif"/>
              </a:rPr>
              <a:t>Не</a:t>
            </a:r>
            <a:r>
              <a:rPr sz="1400" spc="-6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400" spc="-135" dirty="0">
                <a:solidFill>
                  <a:srgbClr val="7E7E7E"/>
                </a:solidFill>
                <a:latin typeface="Microsoft Sans Serif"/>
                <a:cs typeface="Microsoft Sans Serif"/>
              </a:rPr>
              <a:t>является</a:t>
            </a:r>
            <a:r>
              <a:rPr sz="1400" spc="-5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400" spc="-145" dirty="0">
                <a:solidFill>
                  <a:srgbClr val="7E7E7E"/>
                </a:solidFill>
                <a:latin typeface="Microsoft Sans Serif"/>
                <a:cs typeface="Microsoft Sans Serif"/>
              </a:rPr>
              <a:t>публичной</a:t>
            </a:r>
            <a:r>
              <a:rPr sz="1400" spc="-6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400" spc="-155" dirty="0">
                <a:solidFill>
                  <a:srgbClr val="7E7E7E"/>
                </a:solidFill>
                <a:latin typeface="Microsoft Sans Serif"/>
                <a:cs typeface="Microsoft Sans Serif"/>
              </a:rPr>
              <a:t>офертой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8709" y="518369"/>
            <a:ext cx="1767459" cy="62746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18785" y="641824"/>
            <a:ext cx="1994830" cy="5223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7847" y="115822"/>
            <a:ext cx="2927604" cy="662482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3519678" y="160781"/>
            <a:ext cx="34925" cy="6580505"/>
          </a:xfrm>
          <a:custGeom>
            <a:avLst/>
            <a:gdLst/>
            <a:ahLst/>
            <a:cxnLst/>
            <a:rect l="l" t="t" r="r" b="b"/>
            <a:pathLst>
              <a:path w="34925" h="6580505">
                <a:moveTo>
                  <a:pt x="34798" y="0"/>
                </a:moveTo>
                <a:lnTo>
                  <a:pt x="0" y="6580096"/>
                </a:lnTo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92283" y="515112"/>
            <a:ext cx="1563342" cy="6674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12067" y="6535623"/>
            <a:ext cx="16002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10</a:t>
            </a:r>
            <a:endParaRPr sz="95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072116" y="67056"/>
            <a:ext cx="2033270" cy="657225"/>
            <a:chOff x="10072116" y="67056"/>
            <a:chExt cx="2033270" cy="6572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79024" y="211835"/>
              <a:ext cx="1577339" cy="4328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302240" y="96012"/>
              <a:ext cx="1803400" cy="623570"/>
            </a:xfrm>
            <a:custGeom>
              <a:avLst/>
              <a:gdLst/>
              <a:ahLst/>
              <a:cxnLst/>
              <a:rect l="l" t="t" r="r" b="b"/>
              <a:pathLst>
                <a:path w="1803400" h="623570">
                  <a:moveTo>
                    <a:pt x="1802892" y="0"/>
                  </a:moveTo>
                  <a:lnTo>
                    <a:pt x="0" y="0"/>
                  </a:lnTo>
                  <a:lnTo>
                    <a:pt x="0" y="623316"/>
                  </a:lnTo>
                  <a:lnTo>
                    <a:pt x="1802892" y="623316"/>
                  </a:lnTo>
                  <a:lnTo>
                    <a:pt x="18028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72116" y="67056"/>
              <a:ext cx="1906524" cy="656844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7772" y="133107"/>
            <a:ext cx="1459730" cy="51864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649727" y="423418"/>
            <a:ext cx="7162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60" dirty="0"/>
              <a:t>ПОДДЕРЖКА</a:t>
            </a:r>
            <a:r>
              <a:rPr sz="2000" spc="-130" dirty="0"/>
              <a:t> </a:t>
            </a:r>
            <a:r>
              <a:rPr sz="2000" spc="-260" dirty="0"/>
              <a:t>В</a:t>
            </a:r>
            <a:r>
              <a:rPr sz="2000" spc="-95" dirty="0"/>
              <a:t> </a:t>
            </a:r>
            <a:r>
              <a:rPr sz="2000" spc="-254" dirty="0"/>
              <a:t>ЧАСТИ</a:t>
            </a:r>
            <a:r>
              <a:rPr sz="2000" spc="-125" dirty="0"/>
              <a:t> </a:t>
            </a:r>
            <a:r>
              <a:rPr sz="2000" spc="-265" dirty="0"/>
              <a:t>РАСШИРЕНИЯ</a:t>
            </a:r>
            <a:r>
              <a:rPr sz="2000" spc="-105" dirty="0"/>
              <a:t> </a:t>
            </a:r>
            <a:r>
              <a:rPr sz="2000" spc="-265" dirty="0"/>
              <a:t>РЫНКОВ</a:t>
            </a:r>
            <a:r>
              <a:rPr sz="2000" spc="-114" dirty="0"/>
              <a:t> </a:t>
            </a:r>
            <a:r>
              <a:rPr sz="2000" spc="-260" dirty="0"/>
              <a:t>СБЫТА</a:t>
            </a:r>
            <a:r>
              <a:rPr sz="2000" spc="-125" dirty="0"/>
              <a:t> </a:t>
            </a:r>
            <a:r>
              <a:rPr sz="2000" spc="-250" dirty="0"/>
              <a:t>ПРОДУКЦИИ</a:t>
            </a:r>
            <a:endParaRPr sz="2000"/>
          </a:p>
        </p:txBody>
      </p:sp>
      <p:grpSp>
        <p:nvGrpSpPr>
          <p:cNvPr id="9" name="object 9"/>
          <p:cNvGrpSpPr/>
          <p:nvPr/>
        </p:nvGrpSpPr>
        <p:grpSpPr>
          <a:xfrm>
            <a:off x="-6095" y="842772"/>
            <a:ext cx="12204700" cy="300355"/>
            <a:chOff x="-6095" y="842772"/>
            <a:chExt cx="12204700" cy="300355"/>
          </a:xfrm>
        </p:grpSpPr>
        <p:sp>
          <p:nvSpPr>
            <p:cNvPr id="10" name="object 10"/>
            <p:cNvSpPr/>
            <p:nvPr/>
          </p:nvSpPr>
          <p:spPr>
            <a:xfrm>
              <a:off x="0" y="848868"/>
              <a:ext cx="12192000" cy="288290"/>
            </a:xfrm>
            <a:custGeom>
              <a:avLst/>
              <a:gdLst/>
              <a:ahLst/>
              <a:cxnLst/>
              <a:rect l="l" t="t" r="r" b="b"/>
              <a:pathLst>
                <a:path w="12192000" h="288290">
                  <a:moveTo>
                    <a:pt x="12192000" y="0"/>
                  </a:moveTo>
                  <a:lnTo>
                    <a:pt x="0" y="0"/>
                  </a:lnTo>
                  <a:lnTo>
                    <a:pt x="0" y="288036"/>
                  </a:lnTo>
                  <a:lnTo>
                    <a:pt x="12192000" y="28803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848868"/>
              <a:ext cx="12192000" cy="288290"/>
            </a:xfrm>
            <a:custGeom>
              <a:avLst/>
              <a:gdLst/>
              <a:ahLst/>
              <a:cxnLst/>
              <a:rect l="l" t="t" r="r" b="b"/>
              <a:pathLst>
                <a:path w="12192000" h="288290">
                  <a:moveTo>
                    <a:pt x="0" y="288036"/>
                  </a:moveTo>
                  <a:lnTo>
                    <a:pt x="12192000" y="288036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12192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14921" y="1377569"/>
          <a:ext cx="5160010" cy="5245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579754"/>
                <a:gridCol w="1512570"/>
              </a:tblGrid>
              <a:tr h="1202816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АО</a:t>
                      </a:r>
                      <a:r>
                        <a:rPr sz="11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"Корпорация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МСП" оказывает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поддержку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сфере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расширения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рынков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сбыта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ts val="128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производителям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сельскохозяйственной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продукции: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914400">
                <a:tc>
                  <a:txBody>
                    <a:bodyPr/>
                    <a:lstStyle/>
                    <a:p>
                      <a:pPr>
                        <a:lnSpc>
                          <a:spcPts val="114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Сотрудничество</a:t>
                      </a:r>
                      <a:r>
                        <a:rPr sz="10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0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торговыми</a:t>
                      </a:r>
                      <a:r>
                        <a:rPr sz="10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сетями: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172085" indent="-173355">
                        <a:lnSpc>
                          <a:spcPct val="100000"/>
                        </a:lnSpc>
                        <a:buChar char="-"/>
                        <a:tabLst>
                          <a:tab pos="172085" algn="l"/>
                          <a:tab pos="172720" algn="l"/>
                        </a:tabLst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информация как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стать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поставщиком торговой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сети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172085" marR="86995" indent="-172720">
                        <a:lnSpc>
                          <a:spcPct val="100000"/>
                        </a:lnSpc>
                        <a:buChar char="-"/>
                        <a:tabLst>
                          <a:tab pos="172085" algn="l"/>
                          <a:tab pos="172720" algn="l"/>
                        </a:tabLst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Заполните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универсальную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форму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для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направления </a:t>
                      </a:r>
                      <a:r>
                        <a:rPr sz="1000" spc="-2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коммерческого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предложения</a:t>
                      </a:r>
                      <a:r>
                        <a:rPr sz="10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сеть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R="4572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Сотрудничество</a:t>
                      </a:r>
                      <a:r>
                        <a:rPr sz="10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0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переработчиками</a:t>
                      </a:r>
                      <a:r>
                        <a:rPr sz="10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плодово-ягодной </a:t>
                      </a:r>
                      <a:r>
                        <a:rPr sz="1000" b="1" spc="-2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продукции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6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ссылка: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60"/>
                        </a:lnSpc>
                      </a:pPr>
                      <a:r>
                        <a:rPr sz="10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</a:rPr>
                        <a:t>Смотрите</a:t>
                      </a:r>
                      <a:r>
                        <a:rPr sz="1000" u="sng" spc="-3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</a:rPr>
                        <a:t>здесь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10708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13081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Магазины</a:t>
                      </a:r>
                      <a:r>
                        <a:rPr sz="10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Центросоюза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более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3400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магазинов с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контактами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всей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территории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России,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выбери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свой, </a:t>
                      </a:r>
                      <a:r>
                        <a:rPr sz="1000" spc="-2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поставки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продукции.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(Ссылка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действительна</a:t>
                      </a:r>
                      <a:r>
                        <a:rPr sz="10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регистрации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на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портале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"Бизнес-навигатора)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5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ссылка: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5"/>
                        </a:lnSpc>
                      </a:pPr>
                      <a:r>
                        <a:rPr sz="10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</a:rPr>
                        <a:t>Магазины</a:t>
                      </a:r>
                      <a:r>
                        <a:rPr sz="1000" u="sng" spc="-3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</a:rPr>
                        <a:t>Центросоюза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10132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26162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Ярмарки</a:t>
                      </a:r>
                      <a:r>
                        <a:rPr sz="10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– более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4500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ярмарочных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мероприятий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1000" spc="-2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контактами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всей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территории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России,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выставляй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R="3048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свою продукцию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постоянно</a:t>
                      </a:r>
                      <a:r>
                        <a:rPr sz="1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действующих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ярмарках. </a:t>
                      </a:r>
                      <a:r>
                        <a:rPr sz="1000" spc="-2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(Ссылка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действительна</a:t>
                      </a:r>
                      <a:r>
                        <a:rPr sz="10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при регистрации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портале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"Бизнес-навигатора«)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ссылка: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0"/>
                        </a:lnSpc>
                      </a:pPr>
                      <a:r>
                        <a:rPr sz="10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</a:rPr>
                        <a:t>Ярмарки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10307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R="24130" algn="just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Для открытия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собственного магазина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(сети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магазинов)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вы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можете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воспользоваться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услугой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подбора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R="245745" algn="just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недвижимости через "Бизнес Навигатор«. Подбери </a:t>
                      </a:r>
                      <a:r>
                        <a:rPr sz="1000" spc="-2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свое помещение из множества возможных по всей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территории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России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ссылка: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0"/>
                        </a:lnSpc>
                      </a:pPr>
                      <a:r>
                        <a:rPr sz="10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</a:rPr>
                        <a:t>Недвижимость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57527" y="1459991"/>
            <a:ext cx="2026920" cy="675131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5099303" y="1031747"/>
            <a:ext cx="6887209" cy="5648325"/>
            <a:chOff x="5099303" y="1031747"/>
            <a:chExt cx="6887209" cy="564832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29427" y="1031747"/>
              <a:ext cx="4003548" cy="258165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35267" y="2456687"/>
              <a:ext cx="4093464" cy="231343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82000" y="4352544"/>
              <a:ext cx="3604259" cy="232714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99303" y="4933188"/>
              <a:ext cx="3023616" cy="17465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12067" y="6535623"/>
            <a:ext cx="16002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11</a:t>
            </a:r>
            <a:endParaRPr sz="95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072116" y="67056"/>
            <a:ext cx="2065020" cy="657225"/>
            <a:chOff x="10072116" y="67056"/>
            <a:chExt cx="2065020" cy="6572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79024" y="211835"/>
              <a:ext cx="1577339" cy="4328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407396" y="86868"/>
              <a:ext cx="1729739" cy="628015"/>
            </a:xfrm>
            <a:custGeom>
              <a:avLst/>
              <a:gdLst/>
              <a:ahLst/>
              <a:cxnLst/>
              <a:rect l="l" t="t" r="r" b="b"/>
              <a:pathLst>
                <a:path w="1729740" h="628015">
                  <a:moveTo>
                    <a:pt x="1729740" y="0"/>
                  </a:moveTo>
                  <a:lnTo>
                    <a:pt x="0" y="0"/>
                  </a:lnTo>
                  <a:lnTo>
                    <a:pt x="0" y="627888"/>
                  </a:lnTo>
                  <a:lnTo>
                    <a:pt x="1729740" y="627888"/>
                  </a:lnTo>
                  <a:lnTo>
                    <a:pt x="17297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72116" y="67056"/>
              <a:ext cx="1906524" cy="656844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7772" y="133107"/>
            <a:ext cx="1459730" cy="518644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-6350" y="842517"/>
            <a:ext cx="12204700" cy="5789295"/>
            <a:chOff x="-6350" y="842517"/>
            <a:chExt cx="12204700" cy="5789295"/>
          </a:xfrm>
        </p:grpSpPr>
        <p:sp>
          <p:nvSpPr>
            <p:cNvPr id="9" name="object 9"/>
            <p:cNvSpPr/>
            <p:nvPr/>
          </p:nvSpPr>
          <p:spPr>
            <a:xfrm>
              <a:off x="3196589" y="1137665"/>
              <a:ext cx="0" cy="5479415"/>
            </a:xfrm>
            <a:custGeom>
              <a:avLst/>
              <a:gdLst/>
              <a:ahLst/>
              <a:cxnLst/>
              <a:rect l="l" t="t" r="r" b="b"/>
              <a:pathLst>
                <a:path h="5479415">
                  <a:moveTo>
                    <a:pt x="0" y="0"/>
                  </a:moveTo>
                  <a:lnTo>
                    <a:pt x="0" y="5479275"/>
                  </a:lnTo>
                </a:path>
              </a:pathLst>
            </a:custGeom>
            <a:ln w="28956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848867"/>
              <a:ext cx="12192000" cy="288290"/>
            </a:xfrm>
            <a:custGeom>
              <a:avLst/>
              <a:gdLst/>
              <a:ahLst/>
              <a:cxnLst/>
              <a:rect l="l" t="t" r="r" b="b"/>
              <a:pathLst>
                <a:path w="12192000" h="288290">
                  <a:moveTo>
                    <a:pt x="12192000" y="0"/>
                  </a:moveTo>
                  <a:lnTo>
                    <a:pt x="0" y="0"/>
                  </a:lnTo>
                  <a:lnTo>
                    <a:pt x="0" y="288036"/>
                  </a:lnTo>
                  <a:lnTo>
                    <a:pt x="12192000" y="28803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848867"/>
              <a:ext cx="12192000" cy="288290"/>
            </a:xfrm>
            <a:custGeom>
              <a:avLst/>
              <a:gdLst/>
              <a:ahLst/>
              <a:cxnLst/>
              <a:rect l="l" t="t" r="r" b="b"/>
              <a:pathLst>
                <a:path w="12192000" h="288290">
                  <a:moveTo>
                    <a:pt x="0" y="288036"/>
                  </a:moveTo>
                  <a:lnTo>
                    <a:pt x="12192000" y="288036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12192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04615" y="2333243"/>
              <a:ext cx="8787765" cy="830580"/>
            </a:xfrm>
            <a:custGeom>
              <a:avLst/>
              <a:gdLst/>
              <a:ahLst/>
              <a:cxnLst/>
              <a:rect l="l" t="t" r="r" b="b"/>
              <a:pathLst>
                <a:path w="8787765" h="830580">
                  <a:moveTo>
                    <a:pt x="8787384" y="0"/>
                  </a:moveTo>
                  <a:lnTo>
                    <a:pt x="0" y="0"/>
                  </a:lnTo>
                  <a:lnTo>
                    <a:pt x="0" y="830579"/>
                  </a:lnTo>
                  <a:lnTo>
                    <a:pt x="8787384" y="830579"/>
                  </a:lnTo>
                  <a:lnTo>
                    <a:pt x="8787384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913379" y="85090"/>
            <a:ext cx="6503034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7665" marR="5080" indent="-355600">
              <a:lnSpc>
                <a:spcPct val="100000"/>
              </a:lnSpc>
              <a:spcBef>
                <a:spcPts val="95"/>
              </a:spcBef>
            </a:pPr>
            <a:r>
              <a:rPr sz="2200" b="1" spc="-280" dirty="0">
                <a:solidFill>
                  <a:srgbClr val="2E5496"/>
                </a:solidFill>
                <a:latin typeface="Arial"/>
                <a:cs typeface="Arial"/>
              </a:rPr>
              <a:t>РА</a:t>
            </a:r>
            <a:r>
              <a:rPr sz="2200" b="1" spc="-300" dirty="0">
                <a:solidFill>
                  <a:srgbClr val="2E5496"/>
                </a:solidFill>
                <a:latin typeface="Arial"/>
                <a:cs typeface="Arial"/>
              </a:rPr>
              <a:t>С</a:t>
            </a:r>
            <a:r>
              <a:rPr sz="2200" b="1" spc="-290" dirty="0">
                <a:solidFill>
                  <a:srgbClr val="2E5496"/>
                </a:solidFill>
                <a:latin typeface="Arial"/>
                <a:cs typeface="Arial"/>
              </a:rPr>
              <a:t>С</a:t>
            </a:r>
            <a:r>
              <a:rPr sz="2200" b="1" spc="-295" dirty="0">
                <a:solidFill>
                  <a:srgbClr val="2E5496"/>
                </a:solidFill>
                <a:latin typeface="Arial"/>
                <a:cs typeface="Arial"/>
              </a:rPr>
              <a:t>Ч</a:t>
            </a:r>
            <a:r>
              <a:rPr sz="2200" b="1" spc="-270" dirty="0">
                <a:solidFill>
                  <a:srgbClr val="2E5496"/>
                </a:solidFill>
                <a:latin typeface="Arial"/>
                <a:cs typeface="Arial"/>
              </a:rPr>
              <a:t>ИТАЙТЕ</a:t>
            </a:r>
            <a:r>
              <a:rPr sz="2200" b="1" spc="-9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200" b="1" spc="-285" dirty="0">
                <a:solidFill>
                  <a:srgbClr val="2E5496"/>
                </a:solidFill>
                <a:latin typeface="Arial"/>
                <a:cs typeface="Arial"/>
              </a:rPr>
              <a:t>ТИПОВОЕ</a:t>
            </a:r>
            <a:r>
              <a:rPr sz="2200" b="1" spc="-114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200" b="1" spc="-254" dirty="0">
                <a:solidFill>
                  <a:srgbClr val="2E5496"/>
                </a:solidFill>
                <a:latin typeface="Arial"/>
                <a:cs typeface="Arial"/>
              </a:rPr>
              <a:t>ГО</a:t>
            </a:r>
            <a:r>
              <a:rPr sz="2200" b="1" spc="-220" dirty="0">
                <a:solidFill>
                  <a:srgbClr val="2E5496"/>
                </a:solidFill>
                <a:latin typeface="Arial"/>
                <a:cs typeface="Arial"/>
              </a:rPr>
              <a:t>Т</a:t>
            </a:r>
            <a:r>
              <a:rPr sz="2200" b="1" spc="-310" dirty="0">
                <a:solidFill>
                  <a:srgbClr val="2E5496"/>
                </a:solidFill>
                <a:latin typeface="Arial"/>
                <a:cs typeface="Arial"/>
              </a:rPr>
              <a:t>ОВО</a:t>
            </a:r>
            <a:r>
              <a:rPr sz="2200" b="1" spc="-270" dirty="0">
                <a:solidFill>
                  <a:srgbClr val="2E5496"/>
                </a:solidFill>
                <a:latin typeface="Arial"/>
                <a:cs typeface="Arial"/>
              </a:rPr>
              <a:t>Е</a:t>
            </a:r>
            <a:r>
              <a:rPr sz="2200" b="1" spc="-12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200" b="1" spc="-295" dirty="0">
                <a:solidFill>
                  <a:srgbClr val="2E5496"/>
                </a:solidFill>
                <a:latin typeface="Arial"/>
                <a:cs typeface="Arial"/>
              </a:rPr>
              <a:t>РЕШЕНИЕ</a:t>
            </a:r>
            <a:r>
              <a:rPr sz="2200" b="1" spc="-10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200" b="1" spc="-290" dirty="0">
                <a:solidFill>
                  <a:srgbClr val="2E5496"/>
                </a:solidFill>
                <a:latin typeface="Arial"/>
                <a:cs typeface="Arial"/>
              </a:rPr>
              <a:t>В</a:t>
            </a:r>
            <a:r>
              <a:rPr sz="2200" b="1" spc="-11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200" b="1" spc="-240" dirty="0">
                <a:solidFill>
                  <a:srgbClr val="2E5496"/>
                </a:solidFill>
                <a:latin typeface="Arial"/>
                <a:cs typeface="Arial"/>
              </a:rPr>
              <a:t>СФЕРЕ  </a:t>
            </a:r>
            <a:r>
              <a:rPr sz="2200" b="1" spc="-290" dirty="0">
                <a:solidFill>
                  <a:srgbClr val="2E5496"/>
                </a:solidFill>
                <a:latin typeface="Arial"/>
                <a:cs typeface="Arial"/>
              </a:rPr>
              <a:t>ПРОИ</a:t>
            </a:r>
            <a:r>
              <a:rPr sz="2200" b="1" spc="-275" dirty="0">
                <a:solidFill>
                  <a:srgbClr val="2E5496"/>
                </a:solidFill>
                <a:latin typeface="Arial"/>
                <a:cs typeface="Arial"/>
              </a:rPr>
              <a:t>ЗВ</a:t>
            </a:r>
            <a:r>
              <a:rPr sz="2200" b="1" spc="-295" dirty="0">
                <a:solidFill>
                  <a:srgbClr val="2E5496"/>
                </a:solidFill>
                <a:latin typeface="Arial"/>
                <a:cs typeface="Arial"/>
              </a:rPr>
              <a:t>ОДС</a:t>
            </a:r>
            <a:r>
              <a:rPr sz="2200" b="1" spc="-240" dirty="0">
                <a:solidFill>
                  <a:srgbClr val="2E5496"/>
                </a:solidFill>
                <a:latin typeface="Arial"/>
                <a:cs typeface="Arial"/>
              </a:rPr>
              <a:t>Т</a:t>
            </a:r>
            <a:r>
              <a:rPr sz="2200" b="1" spc="-290" dirty="0">
                <a:solidFill>
                  <a:srgbClr val="2E5496"/>
                </a:solidFill>
                <a:latin typeface="Arial"/>
                <a:cs typeface="Arial"/>
              </a:rPr>
              <a:t>ВА</a:t>
            </a:r>
            <a:r>
              <a:rPr sz="2200" b="1" spc="-10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200" b="1" spc="-295" dirty="0">
                <a:solidFill>
                  <a:srgbClr val="2E5496"/>
                </a:solidFill>
                <a:latin typeface="Arial"/>
                <a:cs typeface="Arial"/>
              </a:rPr>
              <a:t>ПОД</a:t>
            </a:r>
            <a:r>
              <a:rPr sz="2200" b="1" spc="-305" dirty="0">
                <a:solidFill>
                  <a:srgbClr val="2E5496"/>
                </a:solidFill>
                <a:latin typeface="Arial"/>
                <a:cs typeface="Arial"/>
              </a:rPr>
              <a:t>ОВ</a:t>
            </a:r>
            <a:r>
              <a:rPr sz="2200" b="1" spc="-335" dirty="0">
                <a:solidFill>
                  <a:srgbClr val="2E5496"/>
                </a:solidFill>
                <a:latin typeface="Arial"/>
                <a:cs typeface="Arial"/>
              </a:rPr>
              <a:t>О</a:t>
            </a:r>
            <a:r>
              <a:rPr sz="2200" b="1" spc="-135" dirty="0">
                <a:solidFill>
                  <a:srgbClr val="2E5496"/>
                </a:solidFill>
                <a:latin typeface="Arial"/>
                <a:cs typeface="Arial"/>
              </a:rPr>
              <a:t>-</a:t>
            </a:r>
            <a:r>
              <a:rPr sz="2200" b="1" spc="-250" dirty="0">
                <a:solidFill>
                  <a:srgbClr val="2E5496"/>
                </a:solidFill>
                <a:latin typeface="Arial"/>
                <a:cs typeface="Arial"/>
              </a:rPr>
              <a:t>Я</a:t>
            </a:r>
            <a:r>
              <a:rPr sz="2200" b="1" spc="-210" dirty="0">
                <a:solidFill>
                  <a:srgbClr val="2E5496"/>
                </a:solidFill>
                <a:latin typeface="Arial"/>
                <a:cs typeface="Arial"/>
              </a:rPr>
              <a:t>Г</a:t>
            </a:r>
            <a:r>
              <a:rPr sz="2200" b="1" spc="-305" dirty="0">
                <a:solidFill>
                  <a:srgbClr val="2E5496"/>
                </a:solidFill>
                <a:latin typeface="Arial"/>
                <a:cs typeface="Arial"/>
              </a:rPr>
              <a:t>ОДНО</a:t>
            </a:r>
            <a:r>
              <a:rPr sz="2200" b="1" spc="-290" dirty="0">
                <a:solidFill>
                  <a:srgbClr val="2E5496"/>
                </a:solidFill>
                <a:latin typeface="Arial"/>
                <a:cs typeface="Arial"/>
              </a:rPr>
              <a:t>Й</a:t>
            </a:r>
            <a:r>
              <a:rPr sz="2200" b="1" spc="-9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200" b="1" spc="-280" dirty="0">
                <a:solidFill>
                  <a:srgbClr val="2E5496"/>
                </a:solidFill>
                <a:latin typeface="Arial"/>
                <a:cs typeface="Arial"/>
              </a:rPr>
              <a:t>ПРОДУКЦИИ</a:t>
            </a:r>
            <a:endParaRPr sz="22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350765" y="2360421"/>
            <a:ext cx="68986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5860" marR="5080" indent="-2423795">
              <a:lnSpc>
                <a:spcPct val="100000"/>
              </a:lnSpc>
              <a:spcBef>
                <a:spcPts val="100"/>
              </a:spcBef>
            </a:pPr>
            <a:r>
              <a:rPr spc="-340" dirty="0">
                <a:solidFill>
                  <a:srgbClr val="FFFFFF"/>
                </a:solidFill>
              </a:rPr>
              <a:t>ШАБЛОН</a:t>
            </a:r>
            <a:r>
              <a:rPr spc="-335" dirty="0">
                <a:solidFill>
                  <a:srgbClr val="FFFFFF"/>
                </a:solidFill>
              </a:rPr>
              <a:t> </a:t>
            </a:r>
            <a:r>
              <a:rPr spc="-145" dirty="0">
                <a:solidFill>
                  <a:srgbClr val="FFFFFF"/>
                </a:solidFill>
              </a:rPr>
              <a:t>- </a:t>
            </a:r>
            <a:r>
              <a:rPr spc="-265" dirty="0">
                <a:solidFill>
                  <a:srgbClr val="FFFFFF"/>
                </a:solidFill>
              </a:rPr>
              <a:t>Типовое </a:t>
            </a:r>
            <a:r>
              <a:rPr spc="-245" dirty="0">
                <a:solidFill>
                  <a:srgbClr val="FFFFFF"/>
                </a:solidFill>
              </a:rPr>
              <a:t>готовое </a:t>
            </a:r>
            <a:r>
              <a:rPr spc="-270" dirty="0">
                <a:solidFill>
                  <a:srgbClr val="FFFFFF"/>
                </a:solidFill>
              </a:rPr>
              <a:t>решение</a:t>
            </a:r>
            <a:r>
              <a:rPr spc="-265" dirty="0">
                <a:solidFill>
                  <a:srgbClr val="FFFFFF"/>
                </a:solidFill>
              </a:rPr>
              <a:t> </a:t>
            </a:r>
            <a:r>
              <a:rPr spc="-270" dirty="0">
                <a:solidFill>
                  <a:srgbClr val="FFFFFF"/>
                </a:solidFill>
              </a:rPr>
              <a:t>для </a:t>
            </a:r>
            <a:r>
              <a:rPr spc="-280" dirty="0">
                <a:solidFill>
                  <a:srgbClr val="FFFFFF"/>
                </a:solidFill>
              </a:rPr>
              <a:t>малых</a:t>
            </a:r>
            <a:r>
              <a:rPr spc="-275" dirty="0">
                <a:solidFill>
                  <a:srgbClr val="FFFFFF"/>
                </a:solidFill>
              </a:rPr>
              <a:t> </a:t>
            </a:r>
            <a:r>
              <a:rPr spc="-310" dirty="0">
                <a:solidFill>
                  <a:srgbClr val="FFFFFF"/>
                </a:solidFill>
              </a:rPr>
              <a:t>форм </a:t>
            </a:r>
            <a:r>
              <a:rPr spc="-655" dirty="0">
                <a:solidFill>
                  <a:srgbClr val="FFFFFF"/>
                </a:solidFill>
              </a:rPr>
              <a:t> </a:t>
            </a:r>
            <a:r>
              <a:rPr spc="-260" dirty="0">
                <a:solidFill>
                  <a:srgbClr val="FFFFFF"/>
                </a:solidFill>
              </a:rPr>
              <a:t>хозяйствования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3300984" y="2418588"/>
            <a:ext cx="8785860" cy="2988945"/>
            <a:chOff x="3300984" y="2418588"/>
            <a:chExt cx="8785860" cy="2988945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29584" y="2418588"/>
              <a:ext cx="681227" cy="65989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300984" y="4576572"/>
              <a:ext cx="8785860" cy="830580"/>
            </a:xfrm>
            <a:custGeom>
              <a:avLst/>
              <a:gdLst/>
              <a:ahLst/>
              <a:cxnLst/>
              <a:rect l="l" t="t" r="r" b="b"/>
              <a:pathLst>
                <a:path w="8785860" h="830579">
                  <a:moveTo>
                    <a:pt x="8785860" y="0"/>
                  </a:moveTo>
                  <a:lnTo>
                    <a:pt x="0" y="0"/>
                  </a:lnTo>
                  <a:lnTo>
                    <a:pt x="0" y="830579"/>
                  </a:lnTo>
                  <a:lnTo>
                    <a:pt x="8785860" y="830579"/>
                  </a:lnTo>
                  <a:lnTo>
                    <a:pt x="8785860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203572" y="4604130"/>
            <a:ext cx="76085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7700" marR="5080" indent="-1905635">
              <a:lnSpc>
                <a:spcPct val="100000"/>
              </a:lnSpc>
              <a:spcBef>
                <a:spcPts val="100"/>
              </a:spcBef>
            </a:pPr>
            <a:r>
              <a:rPr sz="2400" b="1" spc="-265" dirty="0">
                <a:solidFill>
                  <a:srgbClr val="FFFFFF"/>
                </a:solidFill>
                <a:latin typeface="Arial"/>
                <a:cs typeface="Arial"/>
              </a:rPr>
              <a:t>Типовое 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готовое </a:t>
            </a:r>
            <a:r>
              <a:rPr sz="2400" b="1" spc="-270" dirty="0">
                <a:solidFill>
                  <a:srgbClr val="FFFFFF"/>
                </a:solidFill>
                <a:latin typeface="Arial"/>
                <a:cs typeface="Arial"/>
              </a:rPr>
              <a:t>решение</a:t>
            </a:r>
            <a:r>
              <a:rPr sz="2400" b="1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70" dirty="0">
                <a:solidFill>
                  <a:srgbClr val="FFFFFF"/>
                </a:solidFill>
                <a:latin typeface="Arial"/>
                <a:cs typeface="Arial"/>
              </a:rPr>
              <a:t>для </a:t>
            </a:r>
            <a:r>
              <a:rPr sz="2400" b="1" spc="-280" dirty="0">
                <a:solidFill>
                  <a:srgbClr val="FFFFFF"/>
                </a:solidFill>
                <a:latin typeface="Arial"/>
                <a:cs typeface="Arial"/>
              </a:rPr>
              <a:t>малых</a:t>
            </a:r>
            <a:r>
              <a:rPr sz="2400" b="1" spc="-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310" dirty="0">
                <a:solidFill>
                  <a:srgbClr val="FFFFFF"/>
                </a:solidFill>
                <a:latin typeface="Arial"/>
                <a:cs typeface="Arial"/>
              </a:rPr>
              <a:t>форм</a:t>
            </a:r>
            <a:r>
              <a:rPr sz="24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60" dirty="0">
                <a:solidFill>
                  <a:srgbClr val="FFFFFF"/>
                </a:solidFill>
                <a:latin typeface="Arial"/>
                <a:cs typeface="Arial"/>
              </a:rPr>
              <a:t>хозяйствования </a:t>
            </a:r>
            <a:r>
              <a:rPr sz="2400" b="1" spc="-6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4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4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31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400" b="1" spc="-30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400" b="1" spc="-320" dirty="0">
                <a:solidFill>
                  <a:srgbClr val="FFFFFF"/>
                </a:solidFill>
                <a:latin typeface="Arial"/>
                <a:cs typeface="Arial"/>
              </a:rPr>
              <a:t>ИМЕ</a:t>
            </a:r>
            <a:r>
              <a:rPr sz="2400" b="1" spc="-30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400" b="1" spc="-34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400" b="1" spc="-36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24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50" dirty="0">
                <a:solidFill>
                  <a:srgbClr val="FFFFFF"/>
                </a:solidFill>
                <a:latin typeface="Arial"/>
                <a:cs typeface="Arial"/>
              </a:rPr>
              <a:t>запо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2400" b="1" spc="-265" dirty="0">
                <a:solidFill>
                  <a:srgbClr val="FFFFFF"/>
                </a:solidFill>
                <a:latin typeface="Arial"/>
                <a:cs typeface="Arial"/>
              </a:rPr>
              <a:t>нения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95656" y="1272539"/>
            <a:ext cx="3766185" cy="5369560"/>
            <a:chOff x="295656" y="1272539"/>
            <a:chExt cx="3766185" cy="5369560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80232" y="4661916"/>
              <a:ext cx="681227" cy="65989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5656" y="1272539"/>
              <a:ext cx="2811780" cy="281178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5656" y="4172711"/>
              <a:ext cx="2811780" cy="24688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12067" y="6535623"/>
            <a:ext cx="16002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12</a:t>
            </a:r>
            <a:endParaRPr sz="95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102595" y="39623"/>
            <a:ext cx="2087880" cy="688975"/>
            <a:chOff x="10102595" y="39623"/>
            <a:chExt cx="2087880" cy="6889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79023" y="211835"/>
              <a:ext cx="1577339" cy="4328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224515" y="160019"/>
              <a:ext cx="1965960" cy="568960"/>
            </a:xfrm>
            <a:custGeom>
              <a:avLst/>
              <a:gdLst/>
              <a:ahLst/>
              <a:cxnLst/>
              <a:rect l="l" t="t" r="r" b="b"/>
              <a:pathLst>
                <a:path w="1965959" h="568960">
                  <a:moveTo>
                    <a:pt x="1965960" y="0"/>
                  </a:moveTo>
                  <a:lnTo>
                    <a:pt x="0" y="0"/>
                  </a:lnTo>
                  <a:lnTo>
                    <a:pt x="0" y="568451"/>
                  </a:lnTo>
                  <a:lnTo>
                    <a:pt x="1965960" y="568451"/>
                  </a:lnTo>
                  <a:lnTo>
                    <a:pt x="19659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02595" y="39623"/>
              <a:ext cx="1906524" cy="65532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7772" y="133107"/>
            <a:ext cx="1459730" cy="518644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3105150" y="1291589"/>
            <a:ext cx="0" cy="5479415"/>
          </a:xfrm>
          <a:custGeom>
            <a:avLst/>
            <a:gdLst/>
            <a:ahLst/>
            <a:cxnLst/>
            <a:rect l="l" t="t" r="r" b="b"/>
            <a:pathLst>
              <a:path h="5479415">
                <a:moveTo>
                  <a:pt x="0" y="0"/>
                </a:moveTo>
                <a:lnTo>
                  <a:pt x="0" y="5479277"/>
                </a:lnTo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771769" y="249682"/>
            <a:ext cx="1523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95" dirty="0"/>
              <a:t>КОНТ</a:t>
            </a:r>
            <a:r>
              <a:rPr spc="-325" dirty="0"/>
              <a:t>А</a:t>
            </a:r>
            <a:r>
              <a:rPr spc="-305" dirty="0"/>
              <a:t>КТЫ</a:t>
            </a:r>
            <a:r>
              <a:rPr spc="-145" dirty="0"/>
              <a:t>:</a:t>
            </a:r>
          </a:p>
        </p:txBody>
      </p:sp>
      <p:sp>
        <p:nvSpPr>
          <p:cNvPr id="10" name="object 10"/>
          <p:cNvSpPr/>
          <p:nvPr/>
        </p:nvSpPr>
        <p:spPr>
          <a:xfrm>
            <a:off x="3442715" y="1496567"/>
            <a:ext cx="8749665" cy="462280"/>
          </a:xfrm>
          <a:custGeom>
            <a:avLst/>
            <a:gdLst/>
            <a:ahLst/>
            <a:cxnLst/>
            <a:rect l="l" t="t" r="r" b="b"/>
            <a:pathLst>
              <a:path w="8749665" h="462280">
                <a:moveTo>
                  <a:pt x="8749284" y="0"/>
                </a:moveTo>
                <a:lnTo>
                  <a:pt x="0" y="0"/>
                </a:lnTo>
                <a:lnTo>
                  <a:pt x="0" y="461772"/>
                </a:lnTo>
                <a:lnTo>
                  <a:pt x="8749284" y="461772"/>
                </a:lnTo>
                <a:lnTo>
                  <a:pt x="8749284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41191" y="2494788"/>
            <a:ext cx="8749665" cy="462280"/>
          </a:xfrm>
          <a:custGeom>
            <a:avLst/>
            <a:gdLst/>
            <a:ahLst/>
            <a:cxnLst/>
            <a:rect l="l" t="t" r="r" b="b"/>
            <a:pathLst>
              <a:path w="8749665" h="462280">
                <a:moveTo>
                  <a:pt x="8749283" y="0"/>
                </a:moveTo>
                <a:lnTo>
                  <a:pt x="0" y="0"/>
                </a:lnTo>
                <a:lnTo>
                  <a:pt x="0" y="461772"/>
                </a:lnTo>
                <a:lnTo>
                  <a:pt x="8749283" y="461772"/>
                </a:lnTo>
                <a:lnTo>
                  <a:pt x="8749283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41191" y="3281171"/>
            <a:ext cx="8749665" cy="462280"/>
          </a:xfrm>
          <a:custGeom>
            <a:avLst/>
            <a:gdLst/>
            <a:ahLst/>
            <a:cxnLst/>
            <a:rect l="l" t="t" r="r" b="b"/>
            <a:pathLst>
              <a:path w="8749665" h="462279">
                <a:moveTo>
                  <a:pt x="8749283" y="0"/>
                </a:moveTo>
                <a:lnTo>
                  <a:pt x="0" y="0"/>
                </a:lnTo>
                <a:lnTo>
                  <a:pt x="0" y="461771"/>
                </a:lnTo>
                <a:lnTo>
                  <a:pt x="8749283" y="461771"/>
                </a:lnTo>
                <a:lnTo>
                  <a:pt x="8749283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41191" y="4184903"/>
            <a:ext cx="8749665" cy="830580"/>
          </a:xfrm>
          <a:custGeom>
            <a:avLst/>
            <a:gdLst/>
            <a:ahLst/>
            <a:cxnLst/>
            <a:rect l="l" t="t" r="r" b="b"/>
            <a:pathLst>
              <a:path w="8749665" h="830579">
                <a:moveTo>
                  <a:pt x="8749283" y="0"/>
                </a:moveTo>
                <a:lnTo>
                  <a:pt x="0" y="0"/>
                </a:lnTo>
                <a:lnTo>
                  <a:pt x="0" y="830580"/>
                </a:lnTo>
                <a:lnTo>
                  <a:pt x="8749283" y="830580"/>
                </a:lnTo>
                <a:lnTo>
                  <a:pt x="8749283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42715" y="5480303"/>
            <a:ext cx="8749665" cy="462280"/>
          </a:xfrm>
          <a:custGeom>
            <a:avLst/>
            <a:gdLst/>
            <a:ahLst/>
            <a:cxnLst/>
            <a:rect l="l" t="t" r="r" b="b"/>
            <a:pathLst>
              <a:path w="8749665" h="462279">
                <a:moveTo>
                  <a:pt x="8749284" y="0"/>
                </a:moveTo>
                <a:lnTo>
                  <a:pt x="0" y="0"/>
                </a:lnTo>
                <a:lnTo>
                  <a:pt x="0" y="461772"/>
                </a:lnTo>
                <a:lnTo>
                  <a:pt x="8749284" y="461772"/>
                </a:lnTo>
                <a:lnTo>
                  <a:pt x="8749284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213097" y="1524380"/>
            <a:ext cx="7208520" cy="437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325" dirty="0">
                <a:solidFill>
                  <a:srgbClr val="FFFFFF"/>
                </a:solidFill>
                <a:latin typeface="Arial"/>
                <a:cs typeface="Arial"/>
              </a:rPr>
              <a:t>АО</a:t>
            </a:r>
            <a:r>
              <a:rPr sz="24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65" dirty="0">
                <a:solidFill>
                  <a:srgbClr val="FFFFFF"/>
                </a:solidFill>
                <a:latin typeface="Arial"/>
                <a:cs typeface="Arial"/>
              </a:rPr>
              <a:t>«Ко</a:t>
            </a:r>
            <a:r>
              <a:rPr sz="2400" b="1" spc="-27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400" b="1" spc="-270" dirty="0">
                <a:solidFill>
                  <a:srgbClr val="FFFFFF"/>
                </a:solidFill>
                <a:latin typeface="Arial"/>
                <a:cs typeface="Arial"/>
              </a:rPr>
              <a:t>пораци</a:t>
            </a:r>
            <a:r>
              <a:rPr sz="2400" b="1" spc="-254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24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310" dirty="0">
                <a:solidFill>
                  <a:srgbClr val="FFFFFF"/>
                </a:solidFill>
                <a:latin typeface="Arial"/>
                <a:cs typeface="Arial"/>
              </a:rPr>
              <a:t>«МСП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sz="2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345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w</a:t>
            </a:r>
            <a:r>
              <a:rPr sz="2400" b="1" spc="-335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w</a:t>
            </a:r>
            <a:r>
              <a:rPr sz="2400" b="1" spc="-409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w</a:t>
            </a:r>
            <a:r>
              <a:rPr sz="2400" b="1" spc="-235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.corpmsp.ru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875"/>
              </a:spcBef>
            </a:pPr>
            <a:r>
              <a:rPr sz="2400" b="1" spc="-325" dirty="0">
                <a:solidFill>
                  <a:srgbClr val="FFFFFF"/>
                </a:solidFill>
                <a:latin typeface="Arial"/>
                <a:cs typeface="Arial"/>
              </a:rPr>
              <a:t>АО</a:t>
            </a:r>
            <a:r>
              <a:rPr sz="24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310" dirty="0">
                <a:solidFill>
                  <a:srgbClr val="FFFFFF"/>
                </a:solidFill>
                <a:latin typeface="Arial"/>
                <a:cs typeface="Arial"/>
              </a:rPr>
              <a:t>«МСП</a:t>
            </a:r>
            <a:r>
              <a:rPr sz="24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54" dirty="0">
                <a:solidFill>
                  <a:srgbClr val="FFFFFF"/>
                </a:solidFill>
                <a:latin typeface="Arial"/>
                <a:cs typeface="Arial"/>
              </a:rPr>
              <a:t>Банк»</a:t>
            </a:r>
            <a:r>
              <a:rPr sz="24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345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w</a:t>
            </a:r>
            <a:r>
              <a:rPr sz="2400" b="1" spc="-335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w</a:t>
            </a:r>
            <a:r>
              <a:rPr sz="2400" b="1" spc="-409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w</a:t>
            </a:r>
            <a:r>
              <a:rPr sz="2400" b="1" spc="-125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.</a:t>
            </a:r>
            <a:r>
              <a:rPr sz="2400" b="1" spc="-385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m</a:t>
            </a:r>
            <a:r>
              <a:rPr sz="2400" b="1" spc="-265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spb</a:t>
            </a:r>
            <a:r>
              <a:rPr sz="2400" b="1" spc="-254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a</a:t>
            </a:r>
            <a:r>
              <a:rPr sz="2400" b="1" spc="-215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nk.ru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spc="-280" dirty="0">
                <a:solidFill>
                  <a:srgbClr val="FFFFFF"/>
                </a:solidFill>
                <a:latin typeface="Arial"/>
                <a:cs typeface="Arial"/>
              </a:rPr>
              <a:t>«П</a:t>
            </a:r>
            <a:r>
              <a:rPr sz="2400" b="1" spc="-27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400" b="1" spc="-26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400" b="1" spc="-22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400" b="1" spc="-25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400" b="1" spc="-27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2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90" dirty="0">
                <a:solidFill>
                  <a:srgbClr val="FFFFFF"/>
                </a:solidFill>
                <a:latin typeface="Arial"/>
                <a:cs typeface="Arial"/>
              </a:rPr>
              <a:t>Би</a:t>
            </a:r>
            <a:r>
              <a:rPr sz="2400" b="1" spc="-21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2400" b="1" spc="-254" dirty="0">
                <a:solidFill>
                  <a:srgbClr val="FFFFFF"/>
                </a:solidFill>
                <a:latin typeface="Arial"/>
                <a:cs typeface="Arial"/>
              </a:rPr>
              <a:t>нес</a:t>
            </a: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b="1" spc="-250" dirty="0">
                <a:solidFill>
                  <a:srgbClr val="FFFFFF"/>
                </a:solidFill>
                <a:latin typeface="Arial"/>
                <a:cs typeface="Arial"/>
              </a:rPr>
              <a:t>навига</a:t>
            </a:r>
            <a:r>
              <a:rPr sz="2400" b="1" spc="-22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400" b="1" spc="-260" dirty="0">
                <a:solidFill>
                  <a:srgbClr val="FFFFFF"/>
                </a:solidFill>
                <a:latin typeface="Arial"/>
                <a:cs typeface="Arial"/>
              </a:rPr>
              <a:t>ора</a:t>
            </a:r>
            <a:r>
              <a:rPr sz="24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340" dirty="0">
                <a:solidFill>
                  <a:srgbClr val="FFFFFF"/>
                </a:solidFill>
                <a:latin typeface="Arial"/>
                <a:cs typeface="Arial"/>
              </a:rPr>
              <a:t>МС</a:t>
            </a:r>
            <a:r>
              <a:rPr sz="2400" b="1" spc="-31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4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4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345" dirty="0">
                <a:solidFill>
                  <a:srgbClr val="FFFFFF"/>
                </a:solidFill>
                <a:latin typeface="Arial"/>
                <a:cs typeface="Arial"/>
                <a:hlinkClick r:id="rId7"/>
              </a:rPr>
              <a:t>w</a:t>
            </a:r>
            <a:r>
              <a:rPr sz="2400" b="1" spc="-335" dirty="0">
                <a:solidFill>
                  <a:srgbClr val="FFFFFF"/>
                </a:solidFill>
                <a:latin typeface="Arial"/>
                <a:cs typeface="Arial"/>
                <a:hlinkClick r:id="rId7"/>
              </a:rPr>
              <a:t>w</a:t>
            </a:r>
            <a:r>
              <a:rPr sz="2400" b="1" spc="-409" dirty="0">
                <a:solidFill>
                  <a:srgbClr val="FFFFFF"/>
                </a:solidFill>
                <a:latin typeface="Arial"/>
                <a:cs typeface="Arial"/>
                <a:hlinkClick r:id="rId7"/>
              </a:rPr>
              <a:t>w</a:t>
            </a:r>
            <a:r>
              <a:rPr sz="2400" b="1" spc="-240" dirty="0">
                <a:solidFill>
                  <a:srgbClr val="FFFFFF"/>
                </a:solidFill>
                <a:latin typeface="Arial"/>
                <a:cs typeface="Arial"/>
                <a:hlinkClick r:id="rId7"/>
              </a:rPr>
              <a:t>.smbn.</a:t>
            </a:r>
            <a:r>
              <a:rPr sz="2400" b="1" spc="-220" dirty="0">
                <a:solidFill>
                  <a:srgbClr val="FFFFFF"/>
                </a:solidFill>
                <a:latin typeface="Arial"/>
                <a:cs typeface="Arial"/>
                <a:hlinkClick r:id="rId7"/>
              </a:rPr>
              <a:t>ru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65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2400" b="1" spc="-265" dirty="0">
                <a:solidFill>
                  <a:srgbClr val="FFFFFF"/>
                </a:solidFill>
                <a:latin typeface="Arial"/>
                <a:cs typeface="Arial"/>
              </a:rPr>
              <a:t>Найти</a:t>
            </a:r>
            <a:r>
              <a:rPr sz="24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50" dirty="0">
                <a:solidFill>
                  <a:srgbClr val="FFFFFF"/>
                </a:solidFill>
                <a:latin typeface="Arial"/>
                <a:cs typeface="Arial"/>
              </a:rPr>
              <a:t>центр</a:t>
            </a:r>
            <a:r>
              <a:rPr sz="24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65" dirty="0">
                <a:solidFill>
                  <a:srgbClr val="FFFFFF"/>
                </a:solidFill>
                <a:latin typeface="Arial"/>
                <a:cs typeface="Arial"/>
              </a:rPr>
              <a:t>компетенций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0" dirty="0">
                <a:solidFill>
                  <a:srgbClr val="FFFFFF"/>
                </a:solidFill>
                <a:latin typeface="Arial"/>
                <a:cs typeface="Arial"/>
              </a:rPr>
              <a:t>https://agro-coop.ru/nayti-centri- </a:t>
            </a:r>
            <a:r>
              <a:rPr sz="2400" b="1" spc="-6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35" dirty="0">
                <a:solidFill>
                  <a:srgbClr val="FFFFFF"/>
                </a:solidFill>
                <a:latin typeface="Arial"/>
                <a:cs typeface="Arial"/>
              </a:rPr>
              <a:t>kompetencii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85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2400" b="1" spc="-270" dirty="0">
                <a:solidFill>
                  <a:srgbClr val="FFFFFF"/>
                </a:solidFill>
                <a:latin typeface="Arial"/>
                <a:cs typeface="Arial"/>
              </a:rPr>
              <a:t>Ягодный</a:t>
            </a:r>
            <a:r>
              <a:rPr sz="24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95" dirty="0">
                <a:solidFill>
                  <a:srgbClr val="FFFFFF"/>
                </a:solidFill>
                <a:latin typeface="Arial"/>
                <a:cs typeface="Arial"/>
              </a:rPr>
              <a:t>Союз</a:t>
            </a:r>
            <a:r>
              <a:rPr sz="24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0" dirty="0">
                <a:solidFill>
                  <a:srgbClr val="FFFFFF"/>
                </a:solidFill>
                <a:latin typeface="Arial"/>
                <a:cs typeface="Arial"/>
              </a:rPr>
              <a:t>https://berry-union.ru/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39334" y="6323482"/>
            <a:ext cx="5393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0" dirty="0">
                <a:latin typeface="Arial"/>
                <a:cs typeface="Arial"/>
              </a:rPr>
              <a:t>Данная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195" dirty="0">
                <a:latin typeface="Arial"/>
                <a:cs typeface="Arial"/>
              </a:rPr>
              <a:t>презентация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204" dirty="0">
                <a:latin typeface="Arial"/>
                <a:cs typeface="Arial"/>
              </a:rPr>
              <a:t>размещена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195" dirty="0">
                <a:latin typeface="Arial"/>
                <a:cs typeface="Arial"/>
              </a:rPr>
              <a:t>на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190" dirty="0">
                <a:latin typeface="Arial"/>
                <a:cs typeface="Arial"/>
              </a:rPr>
              <a:t>сайте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u="heavy" spc="-2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</a:rPr>
              <a:t>AGRO-COOP.RU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-6095" y="842772"/>
            <a:ext cx="12204700" cy="300355"/>
            <a:chOff x="-6095" y="842772"/>
            <a:chExt cx="12204700" cy="300355"/>
          </a:xfrm>
        </p:grpSpPr>
        <p:sp>
          <p:nvSpPr>
            <p:cNvPr id="18" name="object 18"/>
            <p:cNvSpPr/>
            <p:nvPr/>
          </p:nvSpPr>
          <p:spPr>
            <a:xfrm>
              <a:off x="0" y="848868"/>
              <a:ext cx="12192000" cy="288290"/>
            </a:xfrm>
            <a:custGeom>
              <a:avLst/>
              <a:gdLst/>
              <a:ahLst/>
              <a:cxnLst/>
              <a:rect l="l" t="t" r="r" b="b"/>
              <a:pathLst>
                <a:path w="12192000" h="288290">
                  <a:moveTo>
                    <a:pt x="12192000" y="0"/>
                  </a:moveTo>
                  <a:lnTo>
                    <a:pt x="0" y="0"/>
                  </a:lnTo>
                  <a:lnTo>
                    <a:pt x="0" y="288036"/>
                  </a:lnTo>
                  <a:lnTo>
                    <a:pt x="12192000" y="28803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848868"/>
              <a:ext cx="12192000" cy="288290"/>
            </a:xfrm>
            <a:custGeom>
              <a:avLst/>
              <a:gdLst/>
              <a:ahLst/>
              <a:cxnLst/>
              <a:rect l="l" t="t" r="r" b="b"/>
              <a:pathLst>
                <a:path w="12192000" h="288290">
                  <a:moveTo>
                    <a:pt x="0" y="288036"/>
                  </a:moveTo>
                  <a:lnTo>
                    <a:pt x="12192000" y="288036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12192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7847" y="1328927"/>
            <a:ext cx="2689860" cy="233324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07847" y="4276344"/>
            <a:ext cx="2689860" cy="22021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65398" y="1626361"/>
            <a:ext cx="4081145" cy="538480"/>
          </a:xfrm>
          <a:custGeom>
            <a:avLst/>
            <a:gdLst/>
            <a:ahLst/>
            <a:cxnLst/>
            <a:rect l="l" t="t" r="r" b="b"/>
            <a:pathLst>
              <a:path w="4081145" h="538480">
                <a:moveTo>
                  <a:pt x="4080637" y="0"/>
                </a:moveTo>
                <a:lnTo>
                  <a:pt x="0" y="0"/>
                </a:lnTo>
                <a:lnTo>
                  <a:pt x="0" y="537972"/>
                </a:lnTo>
                <a:lnTo>
                  <a:pt x="4080637" y="537972"/>
                </a:lnTo>
                <a:lnTo>
                  <a:pt x="4080637" y="0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09092" y="2326258"/>
          <a:ext cx="6960234" cy="73666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8309"/>
                <a:gridCol w="2396490"/>
                <a:gridCol w="4079875"/>
              </a:tblGrid>
              <a:tr h="214884">
                <a:tc>
                  <a:txBody>
                    <a:bodyPr/>
                    <a:lstStyle/>
                    <a:p>
                      <a:pPr marL="24130">
                        <a:lnSpc>
                          <a:spcPts val="116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20700">
                        <a:lnSpc>
                          <a:spcPts val="1330"/>
                        </a:lnSpc>
                      </a:pPr>
                      <a:r>
                        <a:rPr sz="1200" b="1" u="heavy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</a:rPr>
                        <a:t>Финансовый </a:t>
                      </a:r>
                      <a:r>
                        <a:rPr sz="1200" b="1" u="heavy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</a:rPr>
                        <a:t>план по </a:t>
                      </a:r>
                      <a:r>
                        <a:rPr sz="1200" b="1" u="heavy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</a:rPr>
                        <a:t>интенсивному</a:t>
                      </a:r>
                      <a:r>
                        <a:rPr sz="1200" b="1" u="heavy" spc="-2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heavy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</a:rPr>
                        <a:t>выращиванию</a:t>
                      </a:r>
                      <a:r>
                        <a:rPr sz="1200" b="1" u="heavy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heavy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</a:rPr>
                        <a:t>земляники </a:t>
                      </a:r>
                      <a:r>
                        <a:rPr sz="1200" b="1" u="heavy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</a:rPr>
                        <a:t>садовой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6052">
                <a:tc>
                  <a:txBody>
                    <a:bodyPr/>
                    <a:lstStyle/>
                    <a:p>
                      <a:pPr marL="24130">
                        <a:lnSpc>
                          <a:spcPts val="1125"/>
                        </a:lnSpc>
                      </a:pP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1.1.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0">
                        <a:lnSpc>
                          <a:spcPts val="1125"/>
                        </a:lnSpc>
                      </a:pPr>
                      <a:r>
                        <a:rPr sz="1000" u="sng" spc="-2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Лист Конструктор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83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1.2.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sz="10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Выберете</a:t>
                      </a:r>
                      <a:r>
                        <a:rPr sz="10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сорт</a:t>
                      </a:r>
                      <a:r>
                        <a:rPr sz="10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2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земляники</a:t>
                      </a:r>
                      <a:r>
                        <a:rPr sz="10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садовой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260985">
                        <a:lnSpc>
                          <a:spcPct val="103000"/>
                        </a:lnSpc>
                        <a:spcBef>
                          <a:spcPts val="30"/>
                        </a:spcBef>
                      </a:pP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Во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вкладке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Конструктор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выбирается</a:t>
                      </a:r>
                      <a:r>
                        <a:rPr sz="1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сорт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земляники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садовой.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000" spc="-2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следующей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строке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отразится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норма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высадки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один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гектар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урожайность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годам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единицы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посадочного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материала.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83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1.3.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112395">
                        <a:lnSpc>
                          <a:spcPct val="103000"/>
                        </a:lnSpc>
                        <a:spcBef>
                          <a:spcPts val="30"/>
                        </a:spcBef>
                      </a:pPr>
                      <a:r>
                        <a:rPr sz="10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Введите</a:t>
                      </a:r>
                      <a:r>
                        <a:rPr sz="10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площадь</a:t>
                      </a:r>
                      <a:r>
                        <a:rPr sz="10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1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земельного</a:t>
                      </a:r>
                      <a:r>
                        <a:rPr sz="1000" u="sng" spc="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2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участка </a:t>
                      </a:r>
                      <a:r>
                        <a:rPr sz="1000" spc="-250" dirty="0">
                          <a:solidFill>
                            <a:srgbClr val="0000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под</a:t>
                      </a:r>
                      <a:r>
                        <a:rPr sz="10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1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посадку</a:t>
                      </a:r>
                      <a:r>
                        <a:rPr sz="1000" u="sng" spc="-2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000" u="sng" spc="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годам,</a:t>
                      </a:r>
                      <a:r>
                        <a:rPr sz="1000" u="sng" spc="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000" u="sng" spc="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1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учетом </a:t>
                      </a:r>
                      <a:r>
                        <a:rPr sz="1000" spc="-10" dirty="0">
                          <a:solidFill>
                            <a:srgbClr val="0000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севооборота.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73660" algn="just">
                        <a:lnSpc>
                          <a:spcPct val="103000"/>
                        </a:lnSpc>
                        <a:spcBef>
                          <a:spcPts val="30"/>
                        </a:spcBef>
                      </a:pP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Во 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вкладке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Конструктор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указывается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площадь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земельного участка,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используемого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под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посадку,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который,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зависимости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от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технологии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и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сорта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ягоды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будет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запщен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под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пар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через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3-4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года.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536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1.5.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4130">
                        <a:lnSpc>
                          <a:spcPts val="1045"/>
                        </a:lnSpc>
                        <a:spcBef>
                          <a:spcPts val="5"/>
                        </a:spcBef>
                      </a:pPr>
                      <a:r>
                        <a:rPr sz="1000" spc="-20" dirty="0">
                          <a:solidFill>
                            <a:srgbClr val="0000FF"/>
                          </a:solidFill>
                          <a:latin typeface="Microsoft Sans Serif"/>
                          <a:cs typeface="Microsoft Sans Serif"/>
                        </a:rPr>
                        <a:t>ВВЕДИТЕ</a:t>
                      </a:r>
                      <a:r>
                        <a:rPr sz="1000" dirty="0">
                          <a:solidFill>
                            <a:srgbClr val="0000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solidFill>
                            <a:srgbClr val="0000FF"/>
                          </a:solidFill>
                          <a:latin typeface="Microsoft Sans Serif"/>
                          <a:cs typeface="Microsoft Sans Serif"/>
                        </a:rPr>
                        <a:t>стоимость</a:t>
                      </a:r>
                      <a:r>
                        <a:rPr sz="1000" spc="5" dirty="0">
                          <a:solidFill>
                            <a:srgbClr val="0000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solidFill>
                            <a:srgbClr val="0000FF"/>
                          </a:solidFill>
                          <a:latin typeface="Microsoft Sans Serif"/>
                          <a:cs typeface="Microsoft Sans Serif"/>
                        </a:rPr>
                        <a:t>основных</a:t>
                      </a:r>
                      <a:r>
                        <a:rPr sz="1000" spc="10" dirty="0">
                          <a:solidFill>
                            <a:srgbClr val="0000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solidFill>
                            <a:srgbClr val="0000FF"/>
                          </a:solidFill>
                          <a:latin typeface="Microsoft Sans Serif"/>
                          <a:cs typeface="Microsoft Sans Serif"/>
                        </a:rPr>
                        <a:t>средств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Во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вкладке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Конструктор</a:t>
                      </a:r>
                      <a:r>
                        <a:rPr sz="1000" spc="2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указывается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цена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доставкой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(цена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24130" marR="94615">
                        <a:lnSpc>
                          <a:spcPct val="103000"/>
                        </a:lnSpc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зависит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региона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поставщика).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Цена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объем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могут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меняться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000" spc="-2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большую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меньшую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сторону.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случае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отсутсвия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потребности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в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24130" marR="106045">
                        <a:lnSpc>
                          <a:spcPct val="103000"/>
                        </a:lnSpc>
                      </a:pP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том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или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ином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оборуовнии/спецтехники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ячейке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ставится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ноль.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разделе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непредвиденные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расходы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можно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учесть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дополнительные </a:t>
                      </a:r>
                      <a:r>
                        <a:rPr sz="1000" spc="-2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инвестиционные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расходы.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158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согласно полученным</a:t>
                      </a:r>
                      <a:r>
                        <a:rPr sz="10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Вами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24130" marR="431165">
                        <a:lnSpc>
                          <a:spcPct val="103000"/>
                        </a:lnSpc>
                      </a:pPr>
                      <a:r>
                        <a:rPr sz="1000" u="sng" spc="-2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коммерческим </a:t>
                      </a:r>
                      <a:r>
                        <a:rPr sz="10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предложениям от </a:t>
                      </a:r>
                      <a:r>
                        <a:rPr sz="1000" spc="-254" dirty="0">
                          <a:solidFill>
                            <a:srgbClr val="0000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производителей</a:t>
                      </a:r>
                      <a:r>
                        <a:rPr sz="1000" spc="-10" dirty="0">
                          <a:solidFill>
                            <a:srgbClr val="0000FF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99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1.6.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561340">
                        <a:lnSpc>
                          <a:spcPct val="103000"/>
                        </a:lnSpc>
                        <a:spcBef>
                          <a:spcPts val="570"/>
                        </a:spcBef>
                      </a:pPr>
                      <a:r>
                        <a:rPr sz="1000" u="sng" spc="-2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ВВЕДИТЕ</a:t>
                      </a:r>
                      <a:r>
                        <a:rPr sz="1000" u="sng" spc="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2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текущие</a:t>
                      </a:r>
                      <a:r>
                        <a:rPr sz="1000" u="sng" spc="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1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затраты</a:t>
                      </a:r>
                      <a:r>
                        <a:rPr sz="1000" u="sng" spc="1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по </a:t>
                      </a:r>
                      <a:r>
                        <a:rPr sz="1000" spc="-250" dirty="0">
                          <a:solidFill>
                            <a:srgbClr val="0000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выращиванию</a:t>
                      </a:r>
                      <a:r>
                        <a:rPr sz="10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ягод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206375">
                        <a:lnSpc>
                          <a:spcPct val="103000"/>
                        </a:lnSpc>
                        <a:spcBef>
                          <a:spcPts val="570"/>
                        </a:spcBef>
                      </a:pP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Во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вкладке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Конструктор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указываются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текущие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затраты,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согласно </a:t>
                      </a:r>
                      <a:r>
                        <a:rPr sz="1000" spc="-254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технологии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выращивания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ягод.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99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67310">
                        <a:lnSpc>
                          <a:spcPct val="103000"/>
                        </a:lnSpc>
                        <a:spcBef>
                          <a:spcPts val="570"/>
                        </a:spcBef>
                      </a:pPr>
                      <a:r>
                        <a:rPr sz="1000" u="sng" spc="-2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Данные</a:t>
                      </a:r>
                      <a:r>
                        <a:rPr sz="1000" u="sng" spc="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000" u="sng" spc="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1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зарплате</a:t>
                      </a:r>
                      <a:r>
                        <a:rPr sz="1000" u="sng" spc="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000" u="sng" spc="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начислениями</a:t>
                      </a:r>
                      <a:r>
                        <a:rPr sz="1000" u="sng" spc="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000" spc="-250" dirty="0">
                          <a:solidFill>
                            <a:srgbClr val="0000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год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97155">
                        <a:lnSpc>
                          <a:spcPct val="103000"/>
                        </a:lnSpc>
                        <a:spcBef>
                          <a:spcPts val="570"/>
                        </a:spcBef>
                      </a:pP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Во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вкладке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Штат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указыаются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данные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затратам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фонд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оплаты </a:t>
                      </a:r>
                      <a:r>
                        <a:rPr sz="1000" spc="-2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труда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работникам.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44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1.7.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4130" marR="252729">
                        <a:lnSpc>
                          <a:spcPct val="103000"/>
                        </a:lnSpc>
                      </a:pPr>
                      <a:r>
                        <a:rPr sz="1000" u="sng" spc="-2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ВВЕДИТЕ</a:t>
                      </a:r>
                      <a:r>
                        <a:rPr sz="10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количество</a:t>
                      </a:r>
                      <a:r>
                        <a:rPr sz="1000" u="sng" spc="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1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работников</a:t>
                      </a:r>
                      <a:r>
                        <a:rPr sz="10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000" spc="-250" dirty="0">
                          <a:solidFill>
                            <a:srgbClr val="0000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соответствующий</a:t>
                      </a:r>
                      <a:r>
                        <a:rPr sz="10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2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оклад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15875">
                        <a:lnSpc>
                          <a:spcPct val="103000"/>
                        </a:lnSpc>
                        <a:spcBef>
                          <a:spcPts val="105"/>
                        </a:spcBef>
                      </a:pP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Во</a:t>
                      </a:r>
                      <a:r>
                        <a:rPr sz="1000" spc="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вкладке</a:t>
                      </a:r>
                      <a:r>
                        <a:rPr sz="1000" spc="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Штат</a:t>
                      </a:r>
                      <a:r>
                        <a:rPr sz="1000" spc="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вводятся</a:t>
                      </a:r>
                      <a:r>
                        <a:rPr sz="1000" spc="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данные</a:t>
                      </a:r>
                      <a:r>
                        <a:rPr sz="1000" spc="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количеству</a:t>
                      </a:r>
                      <a:r>
                        <a:rPr sz="10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работников</a:t>
                      </a:r>
                      <a:r>
                        <a:rPr sz="1000" spc="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000" spc="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штате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окладная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часть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их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заработной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платы.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Налоги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считаются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автоматически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общая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сумма,</a:t>
                      </a:r>
                      <a:r>
                        <a:rPr sz="1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45" dirty="0">
                          <a:latin typeface="Microsoft Sans Serif"/>
                          <a:cs typeface="Microsoft Sans Serif"/>
                        </a:rPr>
                        <a:t>как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фонд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оплаты</a:t>
                      </a:r>
                      <a:r>
                        <a:rPr sz="1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труда</a:t>
                      </a:r>
                      <a:r>
                        <a:rPr sz="1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переносится </a:t>
                      </a:r>
                      <a:r>
                        <a:rPr sz="1000" spc="-2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так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же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автоматически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лист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конструктора.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8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sz="1000" u="sng" spc="-2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ВВЕДИТЕ</a:t>
                      </a:r>
                      <a:r>
                        <a:rPr sz="10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цену</a:t>
                      </a:r>
                      <a:r>
                        <a:rPr sz="1000" u="sng" spc="-3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реализации</a:t>
                      </a:r>
                      <a:r>
                        <a:rPr sz="10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ягод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325120">
                        <a:lnSpc>
                          <a:spcPct val="103099"/>
                        </a:lnSpc>
                        <a:spcBef>
                          <a:spcPts val="30"/>
                        </a:spcBef>
                      </a:pP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Во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вкладке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Конструктор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указывается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средняя</a:t>
                      </a:r>
                      <a:r>
                        <a:rPr sz="1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прогнозная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цена </a:t>
                      </a:r>
                      <a:r>
                        <a:rPr sz="1000" spc="-2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реализации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ягод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исходя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из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качества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планируемых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объемов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поставки.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44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1.8.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sz="10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Грантовая</a:t>
                      </a:r>
                      <a:r>
                        <a:rPr sz="1000" u="sng" spc="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1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поддержка</a:t>
                      </a:r>
                      <a:r>
                        <a:rPr sz="1000" u="sng" spc="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"Агростартап"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78740">
                        <a:lnSpc>
                          <a:spcPct val="103000"/>
                        </a:lnSpc>
                        <a:spcBef>
                          <a:spcPts val="105"/>
                        </a:spcBef>
                      </a:pP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Во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вкладке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Конструктор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указывается</a:t>
                      </a:r>
                      <a:r>
                        <a:rPr sz="1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доля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грантовой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поддержки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от </a:t>
                      </a:r>
                      <a:r>
                        <a:rPr sz="1000" spc="-2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инвестиционных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затрат,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она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может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быть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более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90%.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При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24130" marR="162560">
                        <a:lnSpc>
                          <a:spcPct val="103000"/>
                        </a:lnSpc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получении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"Агростартап"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грант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"Агропрогрсс"не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может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быть 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оформлен.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случае</a:t>
                      </a:r>
                      <a:r>
                        <a:rPr sz="1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отсутствия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грантовой</a:t>
                      </a:r>
                      <a:r>
                        <a:rPr sz="1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поддержки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ставится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0.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44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1.8.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sz="10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Грантовая</a:t>
                      </a:r>
                      <a:r>
                        <a:rPr sz="10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1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поддержка</a:t>
                      </a:r>
                      <a:r>
                        <a:rPr sz="10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"Агропрогресс"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78740">
                        <a:lnSpc>
                          <a:spcPct val="103000"/>
                        </a:lnSpc>
                        <a:spcBef>
                          <a:spcPts val="105"/>
                        </a:spcBef>
                      </a:pP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Во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вкладке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Конструктор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указывается</a:t>
                      </a:r>
                      <a:r>
                        <a:rPr sz="1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доля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грантовой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поддержки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от </a:t>
                      </a:r>
                      <a:r>
                        <a:rPr sz="1000" spc="-2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инвестиционных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затрат,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она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может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быть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более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25%.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При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24130" marR="162560">
                        <a:lnSpc>
                          <a:spcPct val="103000"/>
                        </a:lnSpc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получении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"Агропрогресс"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грант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"Агростартап"не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может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быть 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оформлен.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случае</a:t>
                      </a:r>
                      <a:r>
                        <a:rPr sz="1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отсутствия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грантовой</a:t>
                      </a:r>
                      <a:r>
                        <a:rPr sz="1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поддержки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ставится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0.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6079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1.9.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4130" marR="45720">
                        <a:lnSpc>
                          <a:spcPct val="103099"/>
                        </a:lnSpc>
                      </a:pPr>
                      <a:r>
                        <a:rPr sz="1000" u="sng" spc="-2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Кредит</a:t>
                      </a:r>
                      <a:r>
                        <a:rPr sz="1000" u="sng" spc="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000" u="sng" spc="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пополнение</a:t>
                      </a:r>
                      <a:r>
                        <a:rPr sz="1000" u="sng" spc="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оборотных </a:t>
                      </a:r>
                      <a:r>
                        <a:rPr sz="1000" dirty="0">
                          <a:solidFill>
                            <a:srgbClr val="0000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средств</a:t>
                      </a:r>
                      <a:r>
                        <a:rPr sz="1000" u="sng" spc="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000" u="sng" spc="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000" u="sng" spc="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года</a:t>
                      </a:r>
                      <a:r>
                        <a:rPr sz="1000" u="sng" spc="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(постановление </a:t>
                      </a:r>
                      <a:r>
                        <a:rPr sz="1000" dirty="0">
                          <a:solidFill>
                            <a:srgbClr val="0000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Правительства</a:t>
                      </a:r>
                      <a:r>
                        <a:rPr sz="10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Российской</a:t>
                      </a:r>
                      <a:r>
                        <a:rPr sz="10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2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Федерации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24130">
                        <a:lnSpc>
                          <a:spcPts val="1045"/>
                        </a:lnSpc>
                        <a:spcBef>
                          <a:spcPts val="35"/>
                        </a:spcBef>
                      </a:pPr>
                      <a:r>
                        <a:rPr sz="1000" spc="-5" dirty="0">
                          <a:solidFill>
                            <a:srgbClr val="0000FF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000" dirty="0">
                          <a:solidFill>
                            <a:srgbClr val="0000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solidFill>
                            <a:srgbClr val="0000FF"/>
                          </a:solidFill>
                          <a:latin typeface="Microsoft Sans Serif"/>
                          <a:cs typeface="Microsoft Sans Serif"/>
                        </a:rPr>
                        <a:t>29.12.16</a:t>
                      </a:r>
                      <a:r>
                        <a:rPr sz="1000" spc="5" dirty="0">
                          <a:solidFill>
                            <a:srgbClr val="0000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70" dirty="0">
                          <a:solidFill>
                            <a:srgbClr val="0000FF"/>
                          </a:solidFill>
                          <a:latin typeface="Microsoft Sans Serif"/>
                          <a:cs typeface="Microsoft Sans Serif"/>
                        </a:rPr>
                        <a:t>№</a:t>
                      </a:r>
                      <a:r>
                        <a:rPr sz="1000" spc="5" dirty="0">
                          <a:solidFill>
                            <a:srgbClr val="0000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solidFill>
                            <a:srgbClr val="0000FF"/>
                          </a:solidFill>
                          <a:latin typeface="Microsoft Sans Serif"/>
                          <a:cs typeface="Microsoft Sans Serif"/>
                        </a:rPr>
                        <a:t>1528)</a:t>
                      </a:r>
                      <a:r>
                        <a:rPr sz="1000" spc="5" dirty="0">
                          <a:solidFill>
                            <a:srgbClr val="0000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solidFill>
                            <a:srgbClr val="0000FF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000" spc="5" dirty="0">
                          <a:solidFill>
                            <a:srgbClr val="0000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solidFill>
                            <a:srgbClr val="0000FF"/>
                          </a:solidFill>
                          <a:latin typeface="Microsoft Sans Serif"/>
                          <a:cs typeface="Microsoft Sans Serif"/>
                        </a:rPr>
                        <a:t>ставке</a:t>
                      </a:r>
                      <a:r>
                        <a:rPr sz="1000" spc="5" dirty="0">
                          <a:solidFill>
                            <a:srgbClr val="0000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solidFill>
                            <a:srgbClr val="0000FF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000" spc="5" dirty="0">
                          <a:solidFill>
                            <a:srgbClr val="0000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solidFill>
                            <a:srgbClr val="0000FF"/>
                          </a:solidFill>
                          <a:latin typeface="Microsoft Sans Serif"/>
                          <a:cs typeface="Microsoft Sans Serif"/>
                        </a:rPr>
                        <a:t>1%</a:t>
                      </a:r>
                      <a:r>
                        <a:rPr sz="1000" spc="10" dirty="0">
                          <a:solidFill>
                            <a:srgbClr val="0000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solidFill>
                            <a:srgbClr val="0000FF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130" marR="1270">
                        <a:lnSpc>
                          <a:spcPct val="103099"/>
                        </a:lnSpc>
                      </a:pP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Во 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вкладке</a:t>
                      </a:r>
                      <a:r>
                        <a:rPr sz="1000" spc="2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Конструктор,</a:t>
                      </a:r>
                      <a:r>
                        <a:rPr sz="1000" spc="2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случае отсутсвия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собственных средств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формирование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оборотного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капитала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необходимо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ввести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долю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от </a:t>
                      </a:r>
                      <a:r>
                        <a:rPr sz="1000" spc="-2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суммы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текущих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затрат,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она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будет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соответствовать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сумме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оформляемого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кредита.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738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5%</a:t>
                      </a:r>
                      <a:r>
                        <a:rPr sz="1000" u="sng" spc="-1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годовых</a:t>
                      </a:r>
                      <a:r>
                        <a:rPr sz="10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132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1.10.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70485">
                        <a:lnSpc>
                          <a:spcPct val="103000"/>
                        </a:lnSpc>
                        <a:spcBef>
                          <a:spcPts val="484"/>
                        </a:spcBef>
                      </a:pPr>
                      <a:r>
                        <a:rPr sz="1000" u="sng" spc="-2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Кредит</a:t>
                      </a:r>
                      <a:r>
                        <a:rPr sz="1000" u="sng" spc="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000" u="sng" spc="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инвестиционные</a:t>
                      </a:r>
                      <a:r>
                        <a:rPr sz="1000" u="sng" spc="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цели</a:t>
                      </a:r>
                      <a:r>
                        <a:rPr sz="10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000" u="sng" spc="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10 </a:t>
                      </a:r>
                      <a:r>
                        <a:rPr sz="1000" spc="-250" dirty="0">
                          <a:solidFill>
                            <a:srgbClr val="0000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лет</a:t>
                      </a:r>
                      <a:r>
                        <a:rPr sz="10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(постановление</a:t>
                      </a:r>
                      <a:r>
                        <a:rPr sz="10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Правительства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24130" marR="117475">
                        <a:lnSpc>
                          <a:spcPct val="103000"/>
                        </a:lnSpc>
                      </a:pPr>
                      <a:r>
                        <a:rPr sz="10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Российской</a:t>
                      </a:r>
                      <a:r>
                        <a:rPr sz="10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2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Федерации</a:t>
                      </a:r>
                      <a:r>
                        <a:rPr sz="1000" u="sng" spc="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000" u="sng" spc="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30.12.18</a:t>
                      </a:r>
                      <a:r>
                        <a:rPr sz="1000" u="sng" spc="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7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№ </a:t>
                      </a:r>
                      <a:r>
                        <a:rPr sz="1000" spc="-250" dirty="0">
                          <a:solidFill>
                            <a:srgbClr val="0000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1764)</a:t>
                      </a:r>
                      <a:r>
                        <a:rPr sz="1000" u="sng" spc="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000" u="sng" spc="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1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ставке</a:t>
                      </a:r>
                      <a:r>
                        <a:rPr sz="1000" u="sng" spc="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7,25%</a:t>
                      </a:r>
                      <a:r>
                        <a:rPr sz="1000" u="sng" spc="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годовых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139700">
                        <a:lnSpc>
                          <a:spcPct val="103000"/>
                        </a:lnSpc>
                        <a:spcBef>
                          <a:spcPts val="484"/>
                        </a:spcBef>
                      </a:pP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Во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вкладке</a:t>
                      </a:r>
                      <a:r>
                        <a:rPr sz="1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Конструктор,</a:t>
                      </a:r>
                      <a:r>
                        <a:rPr sz="1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случае</a:t>
                      </a:r>
                      <a:r>
                        <a:rPr sz="1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отсутсвия</a:t>
                      </a:r>
                      <a:r>
                        <a:rPr sz="1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собственных</a:t>
                      </a:r>
                      <a:r>
                        <a:rPr sz="10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средств </a:t>
                      </a:r>
                      <a:r>
                        <a:rPr sz="1000" spc="-2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основных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фондов,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необходимо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ввести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долю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от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инвестиционных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затрат,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она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будет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соотетствовать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сумме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оформляемого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инвестиционного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кредита.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21284" y="1626361"/>
            <a:ext cx="2844165" cy="536575"/>
          </a:xfrm>
          <a:prstGeom prst="rect">
            <a:avLst/>
          </a:prstGeom>
          <a:ln w="24383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imes New Roman"/>
              <a:cs typeface="Times New Roman"/>
            </a:endParaRPr>
          </a:p>
          <a:p>
            <a:pPr marL="1156335" marR="48260" indent="-1088390">
              <a:lnSpc>
                <a:spcPct val="107000"/>
              </a:lnSpc>
            </a:pPr>
            <a:r>
              <a:rPr sz="1000" b="1" spc="-5" dirty="0">
                <a:latin typeface="Arial"/>
                <a:cs typeface="Arial"/>
              </a:rPr>
              <a:t>Заполняются ячейки выделенные данным </a:t>
            </a:r>
            <a:r>
              <a:rPr sz="1000" b="1" spc="-26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цветом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-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70075" y="1310386"/>
            <a:ext cx="40830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ПРАВИЛА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ЗАПОЛНЕНИЯ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ТИПОВОГО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РЕШЕНИЯ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33476" y="1614169"/>
            <a:ext cx="6923405" cy="561340"/>
            <a:chOff x="233476" y="1614169"/>
            <a:chExt cx="6923405" cy="561340"/>
          </a:xfrm>
        </p:grpSpPr>
        <p:sp>
          <p:nvSpPr>
            <p:cNvPr id="7" name="object 7"/>
            <p:cNvSpPr/>
            <p:nvPr/>
          </p:nvSpPr>
          <p:spPr>
            <a:xfrm>
              <a:off x="3053207" y="1638553"/>
              <a:ext cx="4104004" cy="536575"/>
            </a:xfrm>
            <a:custGeom>
              <a:avLst/>
              <a:gdLst/>
              <a:ahLst/>
              <a:cxnLst/>
              <a:rect l="l" t="t" r="r" b="b"/>
              <a:pathLst>
                <a:path w="4104004" h="536575">
                  <a:moveTo>
                    <a:pt x="24371" y="0"/>
                  </a:moveTo>
                  <a:lnTo>
                    <a:pt x="0" y="0"/>
                  </a:lnTo>
                  <a:lnTo>
                    <a:pt x="0" y="536448"/>
                  </a:lnTo>
                  <a:lnTo>
                    <a:pt x="24371" y="536448"/>
                  </a:lnTo>
                  <a:lnTo>
                    <a:pt x="24371" y="0"/>
                  </a:lnTo>
                  <a:close/>
                </a:path>
                <a:path w="4104004" h="536575">
                  <a:moveTo>
                    <a:pt x="4103497" y="0"/>
                  </a:moveTo>
                  <a:lnTo>
                    <a:pt x="4079113" y="0"/>
                  </a:lnTo>
                  <a:lnTo>
                    <a:pt x="4079113" y="536448"/>
                  </a:lnTo>
                  <a:lnTo>
                    <a:pt x="4103497" y="536448"/>
                  </a:lnTo>
                  <a:lnTo>
                    <a:pt x="41034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3476" y="1614182"/>
              <a:ext cx="6923405" cy="561340"/>
            </a:xfrm>
            <a:custGeom>
              <a:avLst/>
              <a:gdLst/>
              <a:ahLst/>
              <a:cxnLst/>
              <a:rect l="l" t="t" r="r" b="b"/>
              <a:pathLst>
                <a:path w="6923405" h="561339">
                  <a:moveTo>
                    <a:pt x="6923278" y="536448"/>
                  </a:moveTo>
                  <a:lnTo>
                    <a:pt x="0" y="536448"/>
                  </a:lnTo>
                  <a:lnTo>
                    <a:pt x="0" y="560819"/>
                  </a:lnTo>
                  <a:lnTo>
                    <a:pt x="6923278" y="560819"/>
                  </a:lnTo>
                  <a:lnTo>
                    <a:pt x="6923278" y="536448"/>
                  </a:lnTo>
                  <a:close/>
                </a:path>
                <a:path w="6923405" h="561339">
                  <a:moveTo>
                    <a:pt x="6923278" y="0"/>
                  </a:moveTo>
                  <a:lnTo>
                    <a:pt x="0" y="0"/>
                  </a:lnTo>
                  <a:lnTo>
                    <a:pt x="0" y="24371"/>
                  </a:lnTo>
                  <a:lnTo>
                    <a:pt x="6923278" y="24371"/>
                  </a:lnTo>
                  <a:lnTo>
                    <a:pt x="69232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884" y="771143"/>
            <a:ext cx="1500245" cy="66293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31024" y="887456"/>
            <a:ext cx="1318059" cy="38154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20421" y="858371"/>
            <a:ext cx="1543041" cy="3950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09092" y="682878"/>
          <a:ext cx="6960234" cy="1972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8309"/>
                <a:gridCol w="2396490"/>
                <a:gridCol w="4079875"/>
              </a:tblGrid>
              <a:tr h="419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3335" algn="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2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000" b="1" u="heavy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</a:rPr>
                        <a:t>ЛИСТ </a:t>
                      </a:r>
                      <a:r>
                        <a:rPr sz="1000" b="1" u="heavy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</a:rPr>
                        <a:t>Эффективность</a:t>
                      </a:r>
                      <a:r>
                        <a:rPr sz="1000" b="1" u="heavy" spc="-2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u="heavy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</a:rPr>
                        <a:t>проекта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12065">
                        <a:lnSpc>
                          <a:spcPct val="103000"/>
                        </a:lnSpc>
                        <a:spcBef>
                          <a:spcPts val="645"/>
                        </a:spcBef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Отражает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результаты</a:t>
                      </a:r>
                      <a:r>
                        <a:rPr sz="10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эффективности</a:t>
                      </a:r>
                      <a:r>
                        <a:rPr sz="1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проекта,</a:t>
                      </a:r>
                      <a:r>
                        <a:rPr sz="1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согласно</a:t>
                      </a:r>
                      <a:r>
                        <a:rPr sz="1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введенных </a:t>
                      </a:r>
                      <a:r>
                        <a:rPr sz="1000" spc="-2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исходых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данных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листе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конструктор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71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2.1.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4130" marR="51435">
                        <a:lnSpc>
                          <a:spcPct val="103000"/>
                        </a:lnSpc>
                      </a:pPr>
                      <a:r>
                        <a:rPr sz="10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Стоимость </a:t>
                      </a:r>
                      <a:r>
                        <a:rPr sz="10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создания</a:t>
                      </a:r>
                      <a:r>
                        <a:rPr sz="10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основных</a:t>
                      </a:r>
                      <a:r>
                        <a:rPr sz="10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фондов </a:t>
                      </a:r>
                      <a:r>
                        <a:rPr sz="1000" spc="-250" dirty="0">
                          <a:solidFill>
                            <a:srgbClr val="0000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фондов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4130" marR="301625">
                        <a:lnSpc>
                          <a:spcPct val="103000"/>
                        </a:lnSpc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Отражает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итоговую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сумму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инвестиционных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затрат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создание </a:t>
                      </a:r>
                      <a:r>
                        <a:rPr sz="1000" spc="-2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плантаций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земляники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садовой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2.2.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sz="1000" u="sng" spc="-2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Доход</a:t>
                      </a:r>
                      <a:r>
                        <a:rPr sz="1000" u="sng" spc="-3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руб.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Годовой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финансовый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результат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реализации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проекта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7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2.3.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sz="10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Чистый</a:t>
                      </a:r>
                      <a:r>
                        <a:rPr sz="1000" u="sng" spc="-2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доход</a:t>
                      </a:r>
                      <a:r>
                        <a:rPr sz="1000" u="sng" spc="-2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руб</a:t>
                      </a:r>
                      <a:r>
                        <a:rPr sz="1000" spc="-10" dirty="0">
                          <a:solidFill>
                            <a:srgbClr val="0000FF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4130" marR="175260">
                        <a:lnSpc>
                          <a:spcPct val="103000"/>
                        </a:lnSpc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Годовой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финансовый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результат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реализации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проекта,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учетом </a:t>
                      </a:r>
                      <a:r>
                        <a:rPr sz="1000" spc="-2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полученной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поддержки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привлекаемого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льготного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кредита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7639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68044" y="4212970"/>
          <a:ext cx="5624830" cy="5612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5550"/>
                <a:gridCol w="4362450"/>
              </a:tblGrid>
              <a:tr h="215138"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Календар.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неделя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Работы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4883"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4883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Внесение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гербицида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4884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Обработка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почвы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дисковым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культиватором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4883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Измельчение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4883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Создание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гребней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4884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Посадка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4883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Применение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гербицида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между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рядами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(дорожки)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4883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24-26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Уборка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сорняков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грядках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вокруг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растений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4884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25-27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Применение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гербицида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между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рядами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(дорожки)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5264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27-30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Удаление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цветов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4884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30-33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Удаление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цветов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4883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31-33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Применение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гербицида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между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рядами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(дорожки)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4883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30-31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Обрезание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усов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4884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34-35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Обрезание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усов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4884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37-39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Применение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гербицида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между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рядами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(дорожки)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4883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46-47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Покрытие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арго-волокном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488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4884"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4884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7-11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Очистка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старых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листьев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5137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16-18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Применение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гербицида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между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рядами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(дорожки)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4883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7-18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Работа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арго-волокном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4884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18-19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Внесение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инсектицидов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фунгицидов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4883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20-21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Внесение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фунгицидов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4884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21-22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Распределение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соломы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вручную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4883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21-23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Внесение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листовых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удобрений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971156" y="1421638"/>
            <a:ext cx="5908675" cy="492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006FC0"/>
                </a:solidFill>
                <a:latin typeface="Arial"/>
                <a:cs typeface="Arial"/>
              </a:rPr>
              <a:t>Интенсивная</a:t>
            </a:r>
            <a:r>
              <a:rPr sz="1500" b="1" spc="-5" dirty="0">
                <a:solidFill>
                  <a:srgbClr val="006FC0"/>
                </a:solidFill>
                <a:latin typeface="Arial"/>
                <a:cs typeface="Arial"/>
              </a:rPr>
              <a:t> технология</a:t>
            </a:r>
            <a:r>
              <a:rPr sz="1500" b="1" dirty="0">
                <a:solidFill>
                  <a:srgbClr val="006FC0"/>
                </a:solidFill>
                <a:latin typeface="Arial"/>
                <a:cs typeface="Arial"/>
              </a:rPr>
              <a:t> выращивания земляники садовой</a:t>
            </a:r>
            <a:r>
              <a:rPr sz="1500" b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endParaRPr sz="1500">
              <a:latin typeface="Arial"/>
              <a:cs typeface="Arial"/>
            </a:endParaRPr>
          </a:p>
          <a:p>
            <a:pPr marR="161290" algn="ctr">
              <a:lnSpc>
                <a:spcPct val="100000"/>
              </a:lnSpc>
              <a:spcBef>
                <a:spcPts val="70"/>
              </a:spcBef>
            </a:pPr>
            <a:r>
              <a:rPr sz="1500" b="1" spc="-10" dirty="0">
                <a:solidFill>
                  <a:srgbClr val="006FC0"/>
                </a:solidFill>
                <a:latin typeface="Arial"/>
                <a:cs typeface="Arial"/>
              </a:rPr>
              <a:t>открытом</a:t>
            </a:r>
            <a:r>
              <a:rPr sz="150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006FC0"/>
                </a:solidFill>
                <a:latin typeface="Arial"/>
                <a:cs typeface="Arial"/>
              </a:rPr>
              <a:t>грунте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544" y="2311424"/>
            <a:ext cx="6399530" cy="523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9000"/>
              </a:lnSpc>
              <a:spcBef>
                <a:spcPts val="100"/>
              </a:spcBef>
            </a:pPr>
            <a:r>
              <a:rPr sz="1000" b="1" spc="-5" dirty="0">
                <a:latin typeface="Calibri"/>
                <a:cs typeface="Calibri"/>
              </a:rPr>
              <a:t>Принятие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решений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по</a:t>
            </a:r>
            <a:r>
              <a:rPr sz="1000" b="1" spc="1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выбору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оптимальной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технологии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для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проекта</a:t>
            </a:r>
            <a:r>
              <a:rPr sz="1000" b="1" spc="1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должно</a:t>
            </a:r>
            <a:r>
              <a:rPr sz="1000" b="1" spc="2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проводиться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на</a:t>
            </a:r>
            <a:r>
              <a:rPr sz="1000" b="1" spc="1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основе</a:t>
            </a:r>
            <a:r>
              <a:rPr sz="1000" b="1" spc="2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комплексной 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оценки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почвенно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-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климатических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условий;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потенциала</a:t>
            </a:r>
            <a:r>
              <a:rPr sz="1000" b="1" spc="1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трудовых,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производственных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и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финансовых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ресурсов; 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ёмкости</a:t>
            </a:r>
            <a:r>
              <a:rPr sz="1000" b="1" spc="-1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потребительского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рынка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4184" y="3249421"/>
            <a:ext cx="800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b="1" spc="-5" dirty="0">
                <a:latin typeface="Calibri"/>
                <a:cs typeface="Calibri"/>
              </a:rPr>
              <a:t>Н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4344" y="3190774"/>
            <a:ext cx="6575425" cy="690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6515" algn="just">
              <a:lnSpc>
                <a:spcPct val="109000"/>
              </a:lnSpc>
              <a:spcBef>
                <a:spcPts val="100"/>
              </a:spcBef>
            </a:pPr>
            <a:r>
              <a:rPr sz="1000" b="1" spc="-5" dirty="0">
                <a:latin typeface="Calibri"/>
                <a:cs typeface="Calibri"/>
              </a:rPr>
              <a:t>а начальном этапе планирования проекта закладки насаждений (покупке земельного участка) и выбора технологии 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возделывания необходимо провести базовое обследование: биологических, химических, физических свойств почвы 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по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почвенным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горизонтам.</a:t>
            </a:r>
            <a:r>
              <a:rPr sz="1000" b="1" spc="2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Так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эже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необходимо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учитывать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прцесс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севооборота,</a:t>
            </a:r>
            <a:r>
              <a:rPr sz="1000" b="1" spc="-5" dirty="0">
                <a:latin typeface="Calibri"/>
                <a:cs typeface="Calibri"/>
              </a:rPr>
              <a:t> т.е.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иметь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свободные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земельные</a:t>
            </a:r>
            <a:endParaRPr sz="1000">
              <a:latin typeface="Calibri"/>
              <a:cs typeface="Calibri"/>
            </a:endParaRPr>
          </a:p>
          <a:p>
            <a:pPr marL="332740" algn="just">
              <a:lnSpc>
                <a:spcPct val="100000"/>
              </a:lnSpc>
              <a:spcBef>
                <a:spcPts val="105"/>
              </a:spcBef>
            </a:pPr>
            <a:r>
              <a:rPr sz="1000" b="1" spc="-5" dirty="0">
                <a:latin typeface="Calibri"/>
                <a:cs typeface="Calibri"/>
              </a:rPr>
              <a:t>участки, для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восстановления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почвы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после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промышленного</a:t>
            </a:r>
            <a:r>
              <a:rPr sz="1000" b="1" spc="1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3-4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летнего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выращивания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земляники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садовой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884" y="2342387"/>
            <a:ext cx="384047" cy="34886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884" y="3241547"/>
            <a:ext cx="384047" cy="34886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459" y="682751"/>
            <a:ext cx="1513967" cy="79095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18996" y="770977"/>
            <a:ext cx="1331528" cy="57640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26825" y="770045"/>
            <a:ext cx="1586222" cy="45025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68044" y="676909"/>
          <a:ext cx="5624830" cy="4537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5550"/>
                <a:gridCol w="4362450"/>
              </a:tblGrid>
              <a:tr h="214884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22-23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Применение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гербицида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между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рядами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(дорожки)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4883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22-23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Внесение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фунгицидов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4884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23-29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Сбор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земляники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садовой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4884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30-31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Обрезание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4883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30-31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Применение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гербицида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между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рядами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(дорожки)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4884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32-34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Удаление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усов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4884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37-38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Применение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гербицида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между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рядами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(дорожки)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5264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46-47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Покрытие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арго-волокном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4884">
                <a:tc gridSpan="2">
                  <a:txBody>
                    <a:bodyPr/>
                    <a:lstStyle/>
                    <a:p>
                      <a:pPr marL="41719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авг.35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4884"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4884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7-11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Очистка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старых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листьев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4883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16-18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Применение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гербицида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между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рядами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(дорожки)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4884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7-18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Работа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арго-волокном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4884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18-19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Внесение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инсектицидов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фунгицидов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4883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22-24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Применение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гербицида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между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рядами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(дорожки)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4884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20-21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Внесение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фунгицидов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498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21-22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Распределение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соломы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вручную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5036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22-23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Внесение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фунгицидов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4884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23-29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Сбор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земляники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садовой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4883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30-31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Обрезание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4884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30-31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Утилизация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пленки для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мульчирования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10260" y="647954"/>
          <a:ext cx="8578850" cy="666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8320"/>
                <a:gridCol w="812165"/>
                <a:gridCol w="767714"/>
                <a:gridCol w="683895"/>
                <a:gridCol w="741679"/>
                <a:gridCol w="723264"/>
                <a:gridCol w="723900"/>
                <a:gridCol w="774064"/>
                <a:gridCol w="742315"/>
                <a:gridCol w="794384"/>
              </a:tblGrid>
              <a:tr h="4175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Выберете сорт земляники садовой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64795" marR="12700" indent="-241300">
                        <a:lnSpc>
                          <a:spcPct val="103499"/>
                        </a:lnSpc>
                      </a:pP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50" b="1" dirty="0">
                          <a:latin typeface="Times New Roman"/>
                          <a:cs typeface="Times New Roman"/>
                        </a:rPr>
                        <a:t>орма выс</a:t>
                      </a:r>
                      <a:r>
                        <a:rPr sz="850" b="1" spc="-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дк</a:t>
                      </a:r>
                      <a:r>
                        <a:rPr sz="850" b="1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ед/1га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80035">
                        <a:lnSpc>
                          <a:spcPct val="100000"/>
                        </a:lnSpc>
                      </a:pPr>
                      <a:r>
                        <a:rPr sz="850" b="1" spc="-5" dirty="0">
                          <a:latin typeface="Times New Roman"/>
                          <a:cs typeface="Times New Roman"/>
                        </a:rPr>
                        <a:t>1год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25425">
                        <a:lnSpc>
                          <a:spcPct val="100000"/>
                        </a:lnSpc>
                      </a:pPr>
                      <a:r>
                        <a:rPr sz="850" b="1" spc="-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85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54000">
                        <a:lnSpc>
                          <a:spcPct val="100000"/>
                        </a:lnSpc>
                      </a:pPr>
                      <a:r>
                        <a:rPr sz="850" b="1" spc="-5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85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850" b="1" spc="-5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85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5110">
                        <a:lnSpc>
                          <a:spcPct val="100000"/>
                        </a:lnSpc>
                      </a:pPr>
                      <a:r>
                        <a:rPr sz="850" b="1" spc="-5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85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09220" marR="34925" indent="-64135">
                        <a:lnSpc>
                          <a:spcPct val="103499"/>
                        </a:lnSpc>
                      </a:pPr>
                      <a:r>
                        <a:rPr sz="850" b="1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850" b="1" spc="-5" dirty="0">
                          <a:latin typeface="Times New Roman"/>
                          <a:cs typeface="Times New Roman"/>
                        </a:rPr>
                        <a:t>ре</a:t>
                      </a: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дн</a:t>
                      </a:r>
                      <a:r>
                        <a:rPr sz="850" b="1" dirty="0">
                          <a:latin typeface="Times New Roman"/>
                          <a:cs typeface="Times New Roman"/>
                        </a:rPr>
                        <a:t>яя </a:t>
                      </a: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850" b="1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50" b="1" dirty="0">
                          <a:latin typeface="Times New Roman"/>
                          <a:cs typeface="Times New Roman"/>
                        </a:rPr>
                        <a:t>а  </a:t>
                      </a: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реализации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8260" marR="19685" indent="-20320">
                        <a:lnSpc>
                          <a:spcPct val="103499"/>
                        </a:lnSpc>
                      </a:pPr>
                      <a:r>
                        <a:rPr sz="850" b="1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850" b="1" spc="-5" dirty="0">
                          <a:latin typeface="Times New Roman"/>
                          <a:cs typeface="Times New Roman"/>
                        </a:rPr>
                        <a:t>ре</a:t>
                      </a: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дн</a:t>
                      </a:r>
                      <a:r>
                        <a:rPr sz="850" b="1" dirty="0">
                          <a:latin typeface="Times New Roman"/>
                          <a:cs typeface="Times New Roman"/>
                        </a:rPr>
                        <a:t>яя </a:t>
                      </a: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850" b="1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50" b="1" dirty="0">
                          <a:latin typeface="Times New Roman"/>
                          <a:cs typeface="Times New Roman"/>
                        </a:rPr>
                        <a:t>а  </a:t>
                      </a: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закупки</a:t>
                      </a:r>
                      <a:r>
                        <a:rPr sz="85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8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b="1" spc="-5" dirty="0">
                          <a:latin typeface="Times New Roman"/>
                          <a:cs typeface="Times New Roman"/>
                        </a:rPr>
                        <a:t>ед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79705" marR="28575" indent="-140335">
                        <a:lnSpc>
                          <a:spcPct val="103499"/>
                        </a:lnSpc>
                      </a:pP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50" b="1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5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85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5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50" b="1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850" b="1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850" b="1" spc="-15" dirty="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50" b="1" dirty="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растения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</a:tr>
              <a:tr h="236219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850" spc="-10" dirty="0">
                          <a:latin typeface="Times New Roman"/>
                          <a:cs typeface="Times New Roman"/>
                        </a:rPr>
                        <a:t>Азия</a:t>
                      </a:r>
                      <a:r>
                        <a:rPr sz="850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А+</a:t>
                      </a:r>
                      <a:r>
                        <a:rPr sz="8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(премиальная</a:t>
                      </a:r>
                      <a:r>
                        <a:rPr sz="8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ягода)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 marL="27241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8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00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0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972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0,20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717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0,60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0,70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0,00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686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0,00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68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250,0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0 ₽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037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24,0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0 ₽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972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40</a:t>
                      </a:r>
                      <a:r>
                        <a:rPr sz="7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800,00</a:t>
                      </a:r>
                      <a:r>
                        <a:rPr sz="7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₽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60324" y="1823339"/>
          <a:ext cx="7292340" cy="5207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190"/>
                <a:gridCol w="1798955"/>
                <a:gridCol w="812800"/>
                <a:gridCol w="768350"/>
                <a:gridCol w="684529"/>
                <a:gridCol w="742314"/>
                <a:gridCol w="723900"/>
                <a:gridCol w="724535"/>
                <a:gridCol w="774700"/>
              </a:tblGrid>
              <a:tr h="143255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</a:pPr>
                      <a:r>
                        <a:rPr sz="850" spc="-10" dirty="0">
                          <a:latin typeface="Times New Roman"/>
                          <a:cs typeface="Times New Roman"/>
                        </a:rPr>
                        <a:t>1год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8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8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8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8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65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9685">
                        <a:lnSpc>
                          <a:spcPct val="100000"/>
                        </a:lnSpc>
                      </a:pPr>
                      <a:r>
                        <a:rPr sz="850" spc="-10" dirty="0">
                          <a:latin typeface="Times New Roman"/>
                          <a:cs typeface="Times New Roman"/>
                        </a:rPr>
                        <a:t>Земельный</a:t>
                      </a:r>
                      <a:r>
                        <a:rPr sz="850" spc="-15" dirty="0">
                          <a:latin typeface="Times New Roman"/>
                          <a:cs typeface="Times New Roman"/>
                        </a:rPr>
                        <a:t> участок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5" dirty="0">
                          <a:latin typeface="Times New Roman"/>
                          <a:cs typeface="Times New Roman"/>
                        </a:rPr>
                        <a:t>под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5" dirty="0">
                          <a:latin typeface="Times New Roman"/>
                          <a:cs typeface="Times New Roman"/>
                        </a:rPr>
                        <a:t>посадку,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га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4170" marR="10795" indent="-323215">
                        <a:lnSpc>
                          <a:spcPct val="103499"/>
                        </a:lnSpc>
                        <a:spcBef>
                          <a:spcPts val="35"/>
                        </a:spcBef>
                      </a:pPr>
                      <a:r>
                        <a:rPr sz="850" spc="-10" dirty="0">
                          <a:latin typeface="Times New Roman"/>
                          <a:cs typeface="Times New Roman"/>
                        </a:rPr>
                        <a:t>Земельный </a:t>
                      </a:r>
                      <a:r>
                        <a:rPr sz="850" spc="-15" dirty="0">
                          <a:latin typeface="Times New Roman"/>
                          <a:cs typeface="Times New Roman"/>
                        </a:rPr>
                        <a:t>участок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подбирается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850" spc="-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5" dirty="0">
                          <a:latin typeface="Times New Roman"/>
                          <a:cs typeface="Times New Roman"/>
                        </a:rPr>
                        <a:t>учетом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5" dirty="0">
                          <a:latin typeface="Times New Roman"/>
                          <a:cs typeface="Times New Roman"/>
                        </a:rPr>
                        <a:t>севооборота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</a:tr>
              <a:tr h="1767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50" spc="-10" dirty="0">
                          <a:latin typeface="Times New Roman"/>
                          <a:cs typeface="Times New Roman"/>
                        </a:rPr>
                        <a:t>Урожайность</a:t>
                      </a:r>
                      <a:r>
                        <a:rPr sz="8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8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годам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0,20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0,60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0,70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7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50" spc="-10" dirty="0">
                          <a:latin typeface="Times New Roman"/>
                          <a:cs typeface="Times New Roman"/>
                        </a:rPr>
                        <a:t>Земельные</a:t>
                      </a:r>
                      <a:r>
                        <a:rPr sz="8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участки</a:t>
                      </a:r>
                      <a:r>
                        <a:rPr sz="8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работе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7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50" spc="-10" dirty="0">
                          <a:latin typeface="Times New Roman"/>
                          <a:cs typeface="Times New Roman"/>
                        </a:rPr>
                        <a:t>Земельные</a:t>
                      </a:r>
                      <a:r>
                        <a:rPr sz="8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участки</a:t>
                      </a:r>
                      <a:r>
                        <a:rPr sz="8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пар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7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50" b="1" spc="-5" dirty="0">
                          <a:latin typeface="Arial"/>
                          <a:cs typeface="Arial"/>
                        </a:rPr>
                        <a:t>ВВЕДИТЕ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70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82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685">
                        <a:lnSpc>
                          <a:spcPct val="100000"/>
                        </a:lnSpc>
                      </a:pP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85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затрат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 marR="24130" indent="1270" algn="ctr">
                        <a:lnSpc>
                          <a:spcPct val="108000"/>
                        </a:lnSpc>
                        <a:spcBef>
                          <a:spcPts val="530"/>
                        </a:spcBef>
                      </a:pPr>
                      <a:r>
                        <a:rPr sz="750" b="1" spc="5" dirty="0">
                          <a:latin typeface="Times New Roman"/>
                          <a:cs typeface="Times New Roman"/>
                        </a:rPr>
                        <a:t>Ориентировоч- </a:t>
                      </a:r>
                      <a:r>
                        <a:rPr sz="75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50" b="1" spc="5" dirty="0">
                          <a:latin typeface="Times New Roman"/>
                          <a:cs typeface="Times New Roman"/>
                        </a:rPr>
                        <a:t>ные</a:t>
                      </a:r>
                      <a:r>
                        <a:rPr sz="75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50" b="1" spc="5" dirty="0">
                          <a:latin typeface="Times New Roman"/>
                          <a:cs typeface="Times New Roman"/>
                        </a:rPr>
                        <a:t>значения,</a:t>
                      </a:r>
                      <a:r>
                        <a:rPr sz="75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50" b="1" spc="5" dirty="0">
                          <a:latin typeface="Times New Roman"/>
                          <a:cs typeface="Times New Roman"/>
                        </a:rPr>
                        <a:t>за </a:t>
                      </a:r>
                      <a:r>
                        <a:rPr sz="750" b="1" spc="-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50" b="1" spc="5" dirty="0">
                          <a:latin typeface="Times New Roman"/>
                          <a:cs typeface="Times New Roman"/>
                        </a:rPr>
                        <a:t>единицу или </a:t>
                      </a:r>
                      <a:r>
                        <a:rPr sz="750" b="1" spc="10" dirty="0">
                          <a:latin typeface="Times New Roman"/>
                          <a:cs typeface="Times New Roman"/>
                        </a:rPr>
                        <a:t> руб./га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 marR="52705" indent="-18415">
                        <a:lnSpc>
                          <a:spcPct val="103499"/>
                        </a:lnSpc>
                        <a:spcBef>
                          <a:spcPts val="229"/>
                        </a:spcBef>
                      </a:pPr>
                      <a:r>
                        <a:rPr sz="850" b="1" spc="5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85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ктич</a:t>
                      </a:r>
                      <a:r>
                        <a:rPr sz="850" b="1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50" b="1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ки</a:t>
                      </a:r>
                      <a:r>
                        <a:rPr sz="850" b="1" dirty="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значения за </a:t>
                      </a:r>
                      <a:r>
                        <a:rPr sz="85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b="1" spc="-15" dirty="0">
                          <a:latin typeface="Times New Roman"/>
                          <a:cs typeface="Times New Roman"/>
                        </a:rPr>
                        <a:t>единицу</a:t>
                      </a:r>
                      <a:r>
                        <a:rPr sz="85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или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222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руб./га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25425" marR="128270" indent="-86995">
                        <a:lnSpc>
                          <a:spcPct val="103499"/>
                        </a:lnSpc>
                      </a:pPr>
                      <a:r>
                        <a:rPr sz="850" b="1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50" b="1" spc="-5" dirty="0">
                          <a:latin typeface="Times New Roman"/>
                          <a:cs typeface="Times New Roman"/>
                        </a:rPr>
                        <a:t>ра</a:t>
                      </a: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50" b="1" dirty="0">
                          <a:latin typeface="Times New Roman"/>
                          <a:cs typeface="Times New Roman"/>
                        </a:rPr>
                        <a:t>ы  </a:t>
                      </a:r>
                      <a:r>
                        <a:rPr sz="850" b="1" spc="-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8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54000" marR="156845" indent="-86995">
                        <a:lnSpc>
                          <a:spcPct val="103499"/>
                        </a:lnSpc>
                      </a:pPr>
                      <a:r>
                        <a:rPr sz="850" b="1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50" b="1" spc="-5" dirty="0">
                          <a:latin typeface="Times New Roman"/>
                          <a:cs typeface="Times New Roman"/>
                        </a:rPr>
                        <a:t>ра</a:t>
                      </a: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50" b="1" dirty="0">
                          <a:latin typeface="Times New Roman"/>
                          <a:cs typeface="Times New Roman"/>
                        </a:rPr>
                        <a:t>ы  </a:t>
                      </a:r>
                      <a:r>
                        <a:rPr sz="850" b="1" spc="-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8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45110" marR="147955" indent="-86995">
                        <a:lnSpc>
                          <a:spcPct val="103499"/>
                        </a:lnSpc>
                      </a:pPr>
                      <a:r>
                        <a:rPr sz="850" b="1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50" b="1" spc="-5" dirty="0">
                          <a:latin typeface="Times New Roman"/>
                          <a:cs typeface="Times New Roman"/>
                        </a:rPr>
                        <a:t>ра</a:t>
                      </a: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50" b="1" dirty="0">
                          <a:latin typeface="Times New Roman"/>
                          <a:cs typeface="Times New Roman"/>
                        </a:rPr>
                        <a:t>ы  </a:t>
                      </a:r>
                      <a:r>
                        <a:rPr sz="850" b="1" spc="-5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8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45110" marR="147955" indent="-86995">
                        <a:lnSpc>
                          <a:spcPct val="103499"/>
                        </a:lnSpc>
                      </a:pPr>
                      <a:r>
                        <a:rPr sz="850" b="1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50" b="1" spc="-5" dirty="0">
                          <a:latin typeface="Times New Roman"/>
                          <a:cs typeface="Times New Roman"/>
                        </a:rPr>
                        <a:t>ра</a:t>
                      </a: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50" b="1" dirty="0">
                          <a:latin typeface="Times New Roman"/>
                          <a:cs typeface="Times New Roman"/>
                        </a:rPr>
                        <a:t>ы  </a:t>
                      </a:r>
                      <a:r>
                        <a:rPr sz="850" b="1" spc="-5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8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69240" marR="173990" indent="-86995">
                        <a:lnSpc>
                          <a:spcPct val="103499"/>
                        </a:lnSpc>
                      </a:pPr>
                      <a:r>
                        <a:rPr sz="850" b="1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50" b="1" spc="-5" dirty="0">
                          <a:latin typeface="Times New Roman"/>
                          <a:cs typeface="Times New Roman"/>
                        </a:rPr>
                        <a:t>ра</a:t>
                      </a: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50" b="1" dirty="0">
                          <a:latin typeface="Times New Roman"/>
                          <a:cs typeface="Times New Roman"/>
                        </a:rPr>
                        <a:t>ы  </a:t>
                      </a:r>
                      <a:r>
                        <a:rPr sz="850" b="1" spc="-5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8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255"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1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</a:pPr>
                      <a:r>
                        <a:rPr sz="850" spc="-10" dirty="0">
                          <a:latin typeface="Times New Roman"/>
                          <a:cs typeface="Times New Roman"/>
                        </a:rPr>
                        <a:t>Посадочный</a:t>
                      </a:r>
                      <a:r>
                        <a:rPr sz="8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материал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24,00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256"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2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60"/>
                        </a:lnSpc>
                      </a:pPr>
                      <a:r>
                        <a:rPr sz="850" spc="-10" dirty="0">
                          <a:latin typeface="Times New Roman"/>
                          <a:cs typeface="Times New Roman"/>
                        </a:rPr>
                        <a:t>Аренда </a:t>
                      </a:r>
                      <a:r>
                        <a:rPr sz="850" spc="-15" dirty="0">
                          <a:latin typeface="Times New Roman"/>
                          <a:cs typeface="Times New Roman"/>
                        </a:rPr>
                        <a:t>земли/выкуп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 собственность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40</a:t>
                      </a:r>
                      <a:r>
                        <a:rPr sz="8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000,00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65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3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marR="349250">
                        <a:lnSpc>
                          <a:spcPts val="1060"/>
                        </a:lnSpc>
                        <a:spcBef>
                          <a:spcPts val="15"/>
                        </a:spcBef>
                      </a:pPr>
                      <a:r>
                        <a:rPr sz="850" spc="-10" dirty="0">
                          <a:latin typeface="Times New Roman"/>
                          <a:cs typeface="Times New Roman"/>
                        </a:rPr>
                        <a:t>Установка системы капельного </a:t>
                      </a:r>
                      <a:r>
                        <a:rPr sz="850" spc="-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5" dirty="0">
                          <a:latin typeface="Times New Roman"/>
                          <a:cs typeface="Times New Roman"/>
                        </a:rPr>
                        <a:t>орошения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5" dirty="0">
                          <a:latin typeface="Times New Roman"/>
                          <a:cs typeface="Times New Roman"/>
                        </a:rPr>
                        <a:t>"под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ключ"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250</a:t>
                      </a:r>
                      <a:r>
                        <a:rPr sz="8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000,00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256"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4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</a:pPr>
                      <a:r>
                        <a:rPr sz="850" spc="-10" dirty="0">
                          <a:latin typeface="Times New Roman"/>
                          <a:cs typeface="Times New Roman"/>
                        </a:rPr>
                        <a:t>Установка</a:t>
                      </a:r>
                      <a:r>
                        <a:rPr sz="8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скважины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150</a:t>
                      </a:r>
                      <a:r>
                        <a:rPr sz="8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000,00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637"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5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spc="-10" dirty="0">
                          <a:latin typeface="Times New Roman"/>
                          <a:cs typeface="Times New Roman"/>
                        </a:rPr>
                        <a:t>Трактор</a:t>
                      </a:r>
                      <a:r>
                        <a:rPr sz="8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садовый</a:t>
                      </a:r>
                      <a:r>
                        <a:rPr sz="8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5" dirty="0">
                          <a:latin typeface="Times New Roman"/>
                          <a:cs typeface="Times New Roman"/>
                        </a:rPr>
                        <a:t>МТЗ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82.1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8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475</a:t>
                      </a:r>
                      <a:r>
                        <a:rPr sz="8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000,00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255"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6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</a:pPr>
                      <a:r>
                        <a:rPr sz="850" spc="-10" dirty="0">
                          <a:latin typeface="Times New Roman"/>
                          <a:cs typeface="Times New Roman"/>
                        </a:rPr>
                        <a:t>Опрыскиватель</a:t>
                      </a:r>
                      <a:r>
                        <a:rPr sz="8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800л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110</a:t>
                      </a:r>
                      <a:r>
                        <a:rPr sz="8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000,00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255"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7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</a:pPr>
                      <a:r>
                        <a:rPr sz="850" spc="-15" dirty="0">
                          <a:latin typeface="Times New Roman"/>
                          <a:cs typeface="Times New Roman"/>
                        </a:rPr>
                        <a:t>Грядообразователь/пленкоукладчик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600</a:t>
                      </a:r>
                      <a:r>
                        <a:rPr sz="8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000,00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256"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8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</a:pPr>
                      <a:r>
                        <a:rPr sz="850" spc="-10" dirty="0">
                          <a:latin typeface="Times New Roman"/>
                          <a:cs typeface="Times New Roman"/>
                        </a:rPr>
                        <a:t>Фреза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120</a:t>
                      </a:r>
                      <a:r>
                        <a:rPr sz="8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000,00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255"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9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</a:pPr>
                      <a:r>
                        <a:rPr sz="850" spc="-15" dirty="0">
                          <a:latin typeface="Times New Roman"/>
                          <a:cs typeface="Times New Roman"/>
                        </a:rPr>
                        <a:t>БДМ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150</a:t>
                      </a:r>
                      <a:r>
                        <a:rPr sz="8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000,00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256"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10" dirty="0">
                          <a:latin typeface="Times New Roman"/>
                          <a:cs typeface="Times New Roman"/>
                        </a:rPr>
                        <a:t>10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</a:pPr>
                      <a:r>
                        <a:rPr sz="850" spc="-15" dirty="0">
                          <a:latin typeface="Times New Roman"/>
                          <a:cs typeface="Times New Roman"/>
                        </a:rPr>
                        <a:t>Плуг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30</a:t>
                      </a:r>
                      <a:r>
                        <a:rPr sz="8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000,00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65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10" dirty="0">
                          <a:latin typeface="Times New Roman"/>
                          <a:cs typeface="Times New Roman"/>
                        </a:rPr>
                        <a:t>11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marR="81915">
                        <a:lnSpc>
                          <a:spcPts val="1060"/>
                        </a:lnSpc>
                        <a:spcBef>
                          <a:spcPts val="15"/>
                        </a:spcBef>
                      </a:pPr>
                      <a:r>
                        <a:rPr sz="850" spc="-15" dirty="0">
                          <a:latin typeface="Times New Roman"/>
                          <a:cs typeface="Times New Roman"/>
                        </a:rPr>
                        <a:t>Перфорированная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мульча,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Укрывной </a:t>
                      </a:r>
                      <a:r>
                        <a:rPr sz="850" spc="-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материал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118</a:t>
                      </a:r>
                      <a:r>
                        <a:rPr sz="8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500,00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255"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10" dirty="0">
                          <a:latin typeface="Times New Roman"/>
                          <a:cs typeface="Times New Roman"/>
                        </a:rPr>
                        <a:t>12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</a:pPr>
                      <a:r>
                        <a:rPr sz="850" spc="-15" dirty="0">
                          <a:latin typeface="Times New Roman"/>
                          <a:cs typeface="Times New Roman"/>
                        </a:rPr>
                        <a:t>Непредвиденные</a:t>
                      </a:r>
                      <a:r>
                        <a:rPr sz="8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инвест.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затраты,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всег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2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</a:pP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ИТОГО</a:t>
                      </a:r>
                      <a:r>
                        <a:rPr sz="85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b="1" spc="-15" dirty="0">
                          <a:latin typeface="Times New Roman"/>
                          <a:cs typeface="Times New Roman"/>
                        </a:rPr>
                        <a:t>Инвестиционных</a:t>
                      </a:r>
                      <a:r>
                        <a:rPr sz="85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затрат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b="1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b="1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b="1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b="1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b="1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867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143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1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marR="281940">
                        <a:lnSpc>
                          <a:spcPts val="1060"/>
                        </a:lnSpc>
                        <a:spcBef>
                          <a:spcPts val="15"/>
                        </a:spcBef>
                      </a:pPr>
                      <a:r>
                        <a:rPr sz="850" spc="-10" dirty="0">
                          <a:latin typeface="Times New Roman"/>
                          <a:cs typeface="Times New Roman"/>
                        </a:rPr>
                        <a:t>Подготовка </a:t>
                      </a:r>
                      <a:r>
                        <a:rPr sz="850" spc="-15" dirty="0">
                          <a:latin typeface="Times New Roman"/>
                          <a:cs typeface="Times New Roman"/>
                        </a:rPr>
                        <a:t>почвы под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посадку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(вспашка),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стоимость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5" dirty="0">
                          <a:latin typeface="Times New Roman"/>
                          <a:cs typeface="Times New Roman"/>
                        </a:rPr>
                        <a:t>руб.на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 1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га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206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15</a:t>
                      </a:r>
                      <a:r>
                        <a:rPr sz="8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000,00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143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206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143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143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206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143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65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2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marR="109855">
                        <a:lnSpc>
                          <a:spcPts val="1060"/>
                        </a:lnSpc>
                        <a:spcBef>
                          <a:spcPts val="15"/>
                        </a:spcBef>
                      </a:pPr>
                      <a:r>
                        <a:rPr sz="850" spc="-15" dirty="0">
                          <a:latin typeface="Times New Roman"/>
                          <a:cs typeface="Times New Roman"/>
                        </a:rPr>
                        <a:t>Формирование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гряд, укладка пленки </a:t>
                      </a:r>
                      <a:r>
                        <a:rPr sz="850" spc="-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стоимость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5" dirty="0">
                          <a:latin typeface="Times New Roman"/>
                          <a:cs typeface="Times New Roman"/>
                        </a:rPr>
                        <a:t>руб.</a:t>
                      </a:r>
                      <a:r>
                        <a:rPr sz="8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 1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га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8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000,00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255"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3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</a:pPr>
                      <a:r>
                        <a:rPr sz="850" spc="-10" dirty="0">
                          <a:latin typeface="Times New Roman"/>
                          <a:cs typeface="Times New Roman"/>
                        </a:rPr>
                        <a:t>Посадка</a:t>
                      </a:r>
                      <a:r>
                        <a:rPr sz="850" spc="-15" dirty="0">
                          <a:latin typeface="Times New Roman"/>
                          <a:cs typeface="Times New Roman"/>
                        </a:rPr>
                        <a:t> саженцев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5" dirty="0">
                          <a:latin typeface="Times New Roman"/>
                          <a:cs typeface="Times New Roman"/>
                        </a:rPr>
                        <a:t>руб.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за шт.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0,6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256"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4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</a:pPr>
                      <a:r>
                        <a:rPr sz="850" spc="-15" dirty="0">
                          <a:latin typeface="Times New Roman"/>
                          <a:cs typeface="Times New Roman"/>
                        </a:rPr>
                        <a:t>Мульча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5" dirty="0">
                          <a:latin typeface="Times New Roman"/>
                          <a:cs typeface="Times New Roman"/>
                        </a:rPr>
                        <a:t>проходов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5" dirty="0">
                          <a:latin typeface="Times New Roman"/>
                          <a:cs typeface="Times New Roman"/>
                        </a:rPr>
                        <a:t>руб.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 га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8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000,00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65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5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marR="112395">
                        <a:lnSpc>
                          <a:spcPts val="1060"/>
                        </a:lnSpc>
                        <a:spcBef>
                          <a:spcPts val="15"/>
                        </a:spcBef>
                      </a:pPr>
                      <a:r>
                        <a:rPr sz="850" spc="-15" dirty="0">
                          <a:latin typeface="Times New Roman"/>
                          <a:cs typeface="Times New Roman"/>
                        </a:rPr>
                        <a:t>Удобрения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5" dirty="0">
                          <a:latin typeface="Times New Roman"/>
                          <a:cs typeface="Times New Roman"/>
                        </a:rPr>
                        <a:t>почвы,</a:t>
                      </a:r>
                      <a:r>
                        <a:rPr sz="8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средства</a:t>
                      </a:r>
                      <a:r>
                        <a:rPr sz="8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защиты, </a:t>
                      </a:r>
                      <a:r>
                        <a:rPr sz="850" spc="-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5" dirty="0">
                          <a:latin typeface="Times New Roman"/>
                          <a:cs typeface="Times New Roman"/>
                        </a:rPr>
                        <a:t>руб.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га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150</a:t>
                      </a:r>
                      <a:r>
                        <a:rPr sz="8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000,00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432172" y="497789"/>
            <a:ext cx="842010" cy="154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10" dirty="0">
                <a:latin typeface="Times New Roman"/>
                <a:cs typeface="Times New Roman"/>
              </a:rPr>
              <a:t>УРОЖАЙНОСТЬ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93871" y="1452626"/>
            <a:ext cx="3649345" cy="18478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0795" algn="ctr">
              <a:lnSpc>
                <a:spcPct val="100000"/>
              </a:lnSpc>
              <a:spcBef>
                <a:spcPts val="325"/>
              </a:spcBef>
            </a:pPr>
            <a:r>
              <a:rPr sz="850" b="1" spc="-5" dirty="0">
                <a:latin typeface="Arial"/>
                <a:cs typeface="Arial"/>
              </a:rPr>
              <a:t>ВВЕДИТЕ</a:t>
            </a:r>
            <a:r>
              <a:rPr sz="850" b="1" spc="-45" dirty="0">
                <a:latin typeface="Arial"/>
                <a:cs typeface="Arial"/>
              </a:rPr>
              <a:t> </a:t>
            </a:r>
            <a:r>
              <a:rPr sz="850" b="1" spc="-15" dirty="0">
                <a:latin typeface="Arial"/>
                <a:cs typeface="Arial"/>
              </a:rPr>
              <a:t>ДАННЫЕ</a:t>
            </a:r>
            <a:endParaRPr sz="85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6185" y="2963037"/>
            <a:ext cx="209803" cy="17462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08628" y="1635633"/>
            <a:ext cx="209803" cy="18211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2903" y="1635633"/>
            <a:ext cx="209803" cy="18211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5091" y="1635633"/>
            <a:ext cx="209803" cy="18211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8991" y="1635633"/>
            <a:ext cx="209803" cy="18211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82892" y="1635633"/>
            <a:ext cx="209804" cy="18211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47974" y="1506020"/>
            <a:ext cx="1113013" cy="31723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5777" y="1397914"/>
            <a:ext cx="1068844" cy="55979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60324" y="504698"/>
          <a:ext cx="7292340" cy="4385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190"/>
                <a:gridCol w="1798955"/>
                <a:gridCol w="814069"/>
                <a:gridCol w="768985"/>
                <a:gridCol w="685164"/>
                <a:gridCol w="742950"/>
                <a:gridCol w="723900"/>
                <a:gridCol w="725169"/>
                <a:gridCol w="775334"/>
              </a:tblGrid>
              <a:tr h="143255"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6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</a:pPr>
                      <a:r>
                        <a:rPr sz="850" spc="-10" dirty="0">
                          <a:latin typeface="Times New Roman"/>
                          <a:cs typeface="Times New Roman"/>
                        </a:rPr>
                        <a:t>Гербециды,</a:t>
                      </a:r>
                      <a:r>
                        <a:rPr sz="8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5" dirty="0">
                          <a:latin typeface="Times New Roman"/>
                          <a:cs typeface="Times New Roman"/>
                        </a:rPr>
                        <a:t>руб.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 на</a:t>
                      </a:r>
                      <a:r>
                        <a:rPr sz="8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га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8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000,00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256"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7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</a:pPr>
                      <a:r>
                        <a:rPr sz="850" spc="-10" dirty="0">
                          <a:latin typeface="Times New Roman"/>
                          <a:cs typeface="Times New Roman"/>
                        </a:rPr>
                        <a:t>Сбор </a:t>
                      </a:r>
                      <a:r>
                        <a:rPr sz="850" spc="-15" dirty="0">
                          <a:latin typeface="Times New Roman"/>
                          <a:cs typeface="Times New Roman"/>
                        </a:rPr>
                        <a:t>урожая,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5" dirty="0">
                          <a:latin typeface="Times New Roman"/>
                          <a:cs typeface="Times New Roman"/>
                        </a:rPr>
                        <a:t>руб.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 1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кг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15,00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255"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8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</a:pPr>
                      <a:r>
                        <a:rPr sz="850" spc="-10" dirty="0">
                          <a:latin typeface="Times New Roman"/>
                          <a:cs typeface="Times New Roman"/>
                        </a:rPr>
                        <a:t>Упаковка ягоды, </a:t>
                      </a:r>
                      <a:r>
                        <a:rPr sz="850" spc="-15" dirty="0">
                          <a:latin typeface="Times New Roman"/>
                          <a:cs typeface="Times New Roman"/>
                        </a:rPr>
                        <a:t>руб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кг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10,00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255"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9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</a:pPr>
                      <a:r>
                        <a:rPr sz="850" spc="-10" dirty="0">
                          <a:latin typeface="Times New Roman"/>
                          <a:cs typeface="Times New Roman"/>
                        </a:rPr>
                        <a:t>Транспортные</a:t>
                      </a:r>
                      <a:r>
                        <a:rPr sz="8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расходы,</a:t>
                      </a:r>
                      <a:r>
                        <a:rPr sz="8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8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га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15</a:t>
                      </a:r>
                      <a:r>
                        <a:rPr sz="8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000,00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256"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10" dirty="0">
                          <a:latin typeface="Times New Roman"/>
                          <a:cs typeface="Times New Roman"/>
                        </a:rPr>
                        <a:t>10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</a:pPr>
                      <a:r>
                        <a:rPr sz="850" spc="-10" dirty="0">
                          <a:latin typeface="Times New Roman"/>
                          <a:cs typeface="Times New Roman"/>
                        </a:rPr>
                        <a:t>З/п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850" spc="-15" dirty="0">
                          <a:latin typeface="Times New Roman"/>
                          <a:cs typeface="Times New Roman"/>
                        </a:rPr>
                        <a:t>начислениями,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8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000</a:t>
                      </a:r>
                      <a:r>
                        <a:rPr sz="8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000,00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256"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10" dirty="0">
                          <a:latin typeface="Times New Roman"/>
                          <a:cs typeface="Times New Roman"/>
                        </a:rPr>
                        <a:t>11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</a:pPr>
                      <a:r>
                        <a:rPr sz="850" spc="-15" dirty="0">
                          <a:latin typeface="Times New Roman"/>
                          <a:cs typeface="Times New Roman"/>
                        </a:rPr>
                        <a:t>Непредвиденные текущие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расходы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100</a:t>
                      </a:r>
                      <a:r>
                        <a:rPr sz="8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000,00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</a:pP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ИТОГО</a:t>
                      </a:r>
                      <a:r>
                        <a:rPr sz="85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Текущих</a:t>
                      </a:r>
                      <a:r>
                        <a:rPr sz="85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затрат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sz="850" b="1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sz="850" b="1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b="1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b="1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b="1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436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</a:pP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ИТОГО</a:t>
                      </a:r>
                      <a:r>
                        <a:rPr sz="85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ЗАТРАТ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sz="850" b="1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sz="850" b="1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b="1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b="1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b="1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1432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</a:pPr>
                      <a:r>
                        <a:rPr sz="850" spc="-10" dirty="0">
                          <a:latin typeface="Times New Roman"/>
                          <a:cs typeface="Times New Roman"/>
                        </a:rPr>
                        <a:t>Урожай,</a:t>
                      </a:r>
                      <a:r>
                        <a:rPr sz="8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кг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2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</a:pPr>
                      <a:r>
                        <a:rPr sz="850" spc="-15" dirty="0">
                          <a:latin typeface="Times New Roman"/>
                          <a:cs typeface="Times New Roman"/>
                        </a:rPr>
                        <a:t>Цена</a:t>
                      </a:r>
                      <a:r>
                        <a:rPr sz="8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реализации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250,00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</a:pPr>
                      <a:r>
                        <a:rPr sz="850" spc="-15" dirty="0">
                          <a:latin typeface="Times New Roman"/>
                          <a:cs typeface="Times New Roman"/>
                        </a:rPr>
                        <a:t>Финансовый</a:t>
                      </a:r>
                      <a:r>
                        <a:rPr sz="8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результат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700" b="1" spc="-5" dirty="0">
                          <a:latin typeface="Arial"/>
                          <a:cs typeface="Arial"/>
                        </a:rPr>
                        <a:t>0,0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₽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700" b="1" spc="-5" dirty="0">
                          <a:latin typeface="Arial"/>
                          <a:cs typeface="Arial"/>
                        </a:rPr>
                        <a:t>0,0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₽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700" b="1" spc="-5" dirty="0">
                          <a:latin typeface="Arial"/>
                          <a:cs typeface="Arial"/>
                        </a:rPr>
                        <a:t>0,0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₽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700" b="1" spc="-5" dirty="0">
                          <a:latin typeface="Arial"/>
                          <a:cs typeface="Arial"/>
                        </a:rPr>
                        <a:t>0,0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₽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700" b="1" spc="-5" dirty="0">
                          <a:latin typeface="Arial"/>
                          <a:cs typeface="Arial"/>
                        </a:rPr>
                        <a:t>0,0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₽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16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0875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Дополнительные</a:t>
                      </a:r>
                      <a:r>
                        <a:rPr sz="7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сведения по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5" dirty="0">
                          <a:latin typeface="Arial"/>
                          <a:cs typeface="Arial"/>
                        </a:rPr>
                        <a:t>проекту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700" b="1" spc="-15" dirty="0">
                          <a:latin typeface="Arial"/>
                          <a:cs typeface="Arial"/>
                        </a:rPr>
                        <a:t>затраты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6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6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6083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17780" marR="472440">
                        <a:lnSpc>
                          <a:spcPct val="104800"/>
                        </a:lnSpc>
                        <a:spcBef>
                          <a:spcPts val="370"/>
                        </a:spcBef>
                      </a:pP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Грантовая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5" dirty="0">
                          <a:latin typeface="Microsoft Sans Serif"/>
                          <a:cs typeface="Microsoft Sans Serif"/>
                        </a:rPr>
                        <a:t>поддержка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b="1" spc="-15" dirty="0">
                          <a:latin typeface="Arial"/>
                          <a:cs typeface="Arial"/>
                        </a:rPr>
                        <a:t>Агростартап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(Грант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- 90%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от </a:t>
                      </a:r>
                      <a:r>
                        <a:rPr sz="700" spc="-1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инвестиционных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затрат,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но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не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более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3 млн. </a:t>
                      </a:r>
                      <a:r>
                        <a:rPr sz="700" b="1" spc="-15" dirty="0">
                          <a:latin typeface="Arial"/>
                          <a:cs typeface="Arial"/>
                        </a:rPr>
                        <a:t>руб. 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Собственное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участие,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20" dirty="0">
                          <a:latin typeface="Microsoft Sans Serif"/>
                          <a:cs typeface="Microsoft Sans Serif"/>
                        </a:rPr>
                        <a:t>минимум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10%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стоимости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5" dirty="0">
                          <a:latin typeface="Microsoft Sans Serif"/>
                          <a:cs typeface="Microsoft Sans Serif"/>
                        </a:rPr>
                        <a:t>капитальных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затрат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5" dirty="0">
                          <a:latin typeface="Microsoft Sans Serif"/>
                          <a:cs typeface="Microsoft Sans Serif"/>
                        </a:rPr>
                        <a:t>проекта)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69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54610" algn="r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700" spc="3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₽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17170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0,00%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30480" algn="r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700" spc="3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₽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8851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17780" marR="64135">
                        <a:lnSpc>
                          <a:spcPct val="107300"/>
                        </a:lnSpc>
                      </a:pP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Грантовая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5" dirty="0">
                          <a:latin typeface="Microsoft Sans Serif"/>
                          <a:cs typeface="Microsoft Sans Serif"/>
                        </a:rPr>
                        <a:t>поддержка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Агропрогресс 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для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ООО,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 АО,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СПК 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осуществляющих деятельность 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не менее 2х лет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(Грант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-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до 25%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7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инвестиционных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затрат,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при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условии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оформления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  <a:p>
                      <a:pPr marL="17780" marR="41910">
                        <a:lnSpc>
                          <a:spcPct val="102899"/>
                        </a:lnSpc>
                        <a:spcBef>
                          <a:spcPts val="10"/>
                        </a:spcBef>
                      </a:pP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инвестционного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5" dirty="0">
                          <a:latin typeface="Microsoft Sans Serif"/>
                          <a:cs typeface="Microsoft Sans Serif"/>
                        </a:rPr>
                        <a:t>кредита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менее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70%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7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инвест.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затрат,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для </a:t>
                      </a:r>
                      <a:r>
                        <a:rPr sz="700" spc="-1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ООО, </a:t>
                      </a:r>
                      <a:r>
                        <a:rPr sz="700" spc="-20" dirty="0">
                          <a:latin typeface="Microsoft Sans Serif"/>
                          <a:cs typeface="Microsoft Sans Serif"/>
                        </a:rPr>
                        <a:t>СПК,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АО)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54610" algn="r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700" spc="3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₽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17170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0,00%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30480" algn="r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700" spc="3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₽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1358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17780" marR="116205">
                        <a:lnSpc>
                          <a:spcPct val="102899"/>
                        </a:lnSpc>
                        <a:spcBef>
                          <a:spcPts val="204"/>
                        </a:spcBef>
                      </a:pPr>
                      <a:r>
                        <a:rPr sz="700" spc="-15" dirty="0">
                          <a:latin typeface="Microsoft Sans Serif"/>
                          <a:cs typeface="Microsoft Sans Serif"/>
                        </a:rPr>
                        <a:t>Кредит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на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пополнение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оборотных</a:t>
                      </a:r>
                      <a:r>
                        <a:rPr sz="7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средств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20" dirty="0">
                          <a:latin typeface="Microsoft Sans Serif"/>
                          <a:cs typeface="Microsoft Sans Serif"/>
                        </a:rPr>
                        <a:t>рамках </a:t>
                      </a:r>
                      <a:r>
                        <a:rPr sz="7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постановления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Правительства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7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29.12.16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№1528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года </a:t>
                      </a:r>
                      <a:r>
                        <a:rPr sz="700" spc="-1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5" dirty="0"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5" dirty="0">
                          <a:latin typeface="Microsoft Sans Serif"/>
                          <a:cs typeface="Microsoft Sans Serif"/>
                        </a:rPr>
                        <a:t>ставке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7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5%</a:t>
                      </a:r>
                      <a:r>
                        <a:rPr sz="7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годовых </a:t>
                      </a:r>
                      <a:r>
                        <a:rPr sz="700" spc="-15" dirty="0">
                          <a:latin typeface="Microsoft Sans Serif"/>
                          <a:cs typeface="Microsoft Sans Serif"/>
                        </a:rPr>
                        <a:t>(рекомендовно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50%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от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стоимости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5" dirty="0">
                          <a:latin typeface="Microsoft Sans Serif"/>
                          <a:cs typeface="Microsoft Sans Serif"/>
                        </a:rPr>
                        <a:t>текущих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 затрат)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54610" algn="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700" spc="3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₽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1717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0,00%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30480" algn="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700" spc="3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₽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7492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17780" marR="104775">
                        <a:lnSpc>
                          <a:spcPct val="102899"/>
                        </a:lnSpc>
                        <a:spcBef>
                          <a:spcPts val="445"/>
                        </a:spcBef>
                      </a:pPr>
                      <a:r>
                        <a:rPr sz="700" spc="-15" dirty="0">
                          <a:latin typeface="Microsoft Sans Serif"/>
                          <a:cs typeface="Microsoft Sans Serif"/>
                        </a:rPr>
                        <a:t>Кредит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инвестиционные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цели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7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20" dirty="0">
                          <a:latin typeface="Microsoft Sans Serif"/>
                          <a:cs typeface="Microsoft Sans Serif"/>
                        </a:rPr>
                        <a:t>рамках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Постановления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 Правительства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7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30.12.18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№1764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120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мес.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5" dirty="0"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5" dirty="0">
                          <a:latin typeface="Microsoft Sans Serif"/>
                          <a:cs typeface="Microsoft Sans Serif"/>
                        </a:rPr>
                        <a:t>ставке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7,25% </a:t>
                      </a:r>
                      <a:r>
                        <a:rPr sz="700" spc="-1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годовых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(При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использовании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гранта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Агропрогресс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5" dirty="0">
                          <a:latin typeface="Microsoft Sans Serif"/>
                          <a:cs typeface="Microsoft Sans Serif"/>
                        </a:rPr>
                        <a:t>значение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 устанавливается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 до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70%,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при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Агростартапе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100%)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65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R="54610" algn="r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700" spc="3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₽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217170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0,00%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R="30480" algn="r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700" spc="3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₽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984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Всего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 собственные средства, %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5" dirty="0">
                          <a:latin typeface="Microsoft Sans Serif"/>
                          <a:cs typeface="Microsoft Sans Serif"/>
                        </a:rPr>
                        <a:t>проекта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(всех</a:t>
                      </a:r>
                      <a:r>
                        <a:rPr sz="7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затрат)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73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700" spc="-20" dirty="0">
                          <a:latin typeface="Microsoft Sans Serif"/>
                          <a:cs typeface="Microsoft Sans Serif"/>
                        </a:rPr>
                        <a:t>#ДЕЛ/0!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73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700" spc="3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₽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30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07212" y="501650"/>
          <a:ext cx="4831080" cy="3642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1120"/>
                <a:gridCol w="1452880"/>
                <a:gridCol w="742314"/>
              </a:tblGrid>
              <a:tr h="3626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7145" marR="35560">
                        <a:lnSpc>
                          <a:spcPct val="102899"/>
                        </a:lnSpc>
                      </a:pPr>
                      <a:r>
                        <a:rPr sz="700" spc="-15" dirty="0">
                          <a:latin typeface="Microsoft Sans Serif"/>
                          <a:cs typeface="Microsoft Sans Serif"/>
                        </a:rPr>
                        <a:t>Дополнительная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5" dirty="0">
                          <a:latin typeface="Microsoft Sans Serif"/>
                          <a:cs typeface="Microsoft Sans Serif"/>
                        </a:rPr>
                        <a:t>поддержка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субсидии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20" dirty="0">
                          <a:latin typeface="Microsoft Sans Serif"/>
                          <a:cs typeface="Microsoft Sans Serif"/>
                        </a:rPr>
                        <a:t>рамках</a:t>
                      </a:r>
                      <a:r>
                        <a:rPr sz="7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Программы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"Развитие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мелиоративного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20" dirty="0">
                          <a:latin typeface="Microsoft Sans Serif"/>
                          <a:cs typeface="Microsoft Sans Serif"/>
                        </a:rPr>
                        <a:t>комплекса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России"</a:t>
                      </a:r>
                      <a:r>
                        <a:rPr sz="7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мероприятий </a:t>
                      </a:r>
                      <a:r>
                        <a:rPr sz="700" spc="-1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области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мелиорации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5" dirty="0">
                          <a:latin typeface="Microsoft Sans Serif"/>
                          <a:cs typeface="Microsoft Sans Serif"/>
                        </a:rPr>
                        <a:t>земель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5" dirty="0">
                          <a:latin typeface="Microsoft Sans Serif"/>
                          <a:cs typeface="Microsoft Sans Serif"/>
                        </a:rPr>
                        <a:t>сескохозяйственного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5" dirty="0">
                          <a:latin typeface="Microsoft Sans Serif"/>
                          <a:cs typeface="Microsoft Sans Serif"/>
                        </a:rPr>
                        <a:t>назначения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7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20" dirty="0">
                          <a:latin typeface="Microsoft Sans Serif"/>
                          <a:cs typeface="Microsoft Sans Serif"/>
                        </a:rPr>
                        <a:t>рамках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5" dirty="0">
                          <a:latin typeface="Microsoft Sans Serif"/>
                          <a:cs typeface="Microsoft Sans Serif"/>
                        </a:rPr>
                        <a:t>Федерального</a:t>
                      </a:r>
                      <a:r>
                        <a:rPr sz="7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5" dirty="0">
                          <a:latin typeface="Microsoft Sans Serif"/>
                          <a:cs typeface="Microsoft Sans Serif"/>
                        </a:rPr>
                        <a:t>проекта</a:t>
                      </a:r>
                      <a:r>
                        <a:rPr sz="7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5" dirty="0">
                          <a:latin typeface="Microsoft Sans Serif"/>
                          <a:cs typeface="Microsoft Sans Serif"/>
                        </a:rPr>
                        <a:t>"Экспорт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20" dirty="0">
                          <a:latin typeface="Microsoft Sans Serif"/>
                          <a:cs typeface="Microsoft Sans Serif"/>
                        </a:rPr>
                        <a:t>продукци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агропромышленного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20" dirty="0">
                          <a:latin typeface="Microsoft Sans Serif"/>
                          <a:cs typeface="Microsoft Sans Serif"/>
                        </a:rPr>
                        <a:t>комплекса"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7145" marR="24130">
                        <a:lnSpc>
                          <a:spcPct val="102899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Осуществляется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возмещение </a:t>
                      </a:r>
                      <a:r>
                        <a:rPr sz="700" spc="-25" dirty="0">
                          <a:latin typeface="Microsoft Sans Serif"/>
                          <a:cs typeface="Microsoft Sans Serif"/>
                        </a:rPr>
                        <a:t>из </a:t>
                      </a:r>
                      <a:r>
                        <a:rPr sz="7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бюджета </a:t>
                      </a:r>
                      <a:r>
                        <a:rPr sz="700" spc="-15" dirty="0">
                          <a:latin typeface="Microsoft Sans Serif"/>
                          <a:cs typeface="Microsoft Sans Serif"/>
                        </a:rPr>
                        <a:t>субъекта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Российской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5" dirty="0">
                          <a:latin typeface="Microsoft Sans Serif"/>
                          <a:cs typeface="Microsoft Sans Serif"/>
                        </a:rPr>
                        <a:t>Федерации,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расходное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обязательство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5" dirty="0"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7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осуществлению </a:t>
                      </a:r>
                      <a:r>
                        <a:rPr sz="700" spc="-1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5" dirty="0">
                          <a:latin typeface="Microsoft Sans Serif"/>
                          <a:cs typeface="Microsoft Sans Serif"/>
                        </a:rPr>
                        <a:t>которого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софинансируется </a:t>
                      </a:r>
                      <a:r>
                        <a:rPr sz="700" spc="-25" dirty="0">
                          <a:latin typeface="Microsoft Sans Serif"/>
                          <a:cs typeface="Microsoft Sans Serif"/>
                        </a:rPr>
                        <a:t>из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  <a:p>
                      <a:pPr marL="17145" marR="20320">
                        <a:lnSpc>
                          <a:spcPct val="102899"/>
                        </a:lnSpc>
                      </a:pP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федерального бюджета,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 не более </a:t>
                      </a:r>
                      <a:r>
                        <a:rPr sz="700" spc="-1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70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процентов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20" dirty="0">
                          <a:latin typeface="Microsoft Sans Serif"/>
                          <a:cs typeface="Microsoft Sans Serif"/>
                        </a:rPr>
                        <a:t>фактически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  <a:p>
                      <a:pPr marL="1714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осуществленных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  <a:p>
                      <a:pPr marL="17145" marR="8890">
                        <a:lnSpc>
                          <a:spcPct val="102899"/>
                        </a:lnSpc>
                        <a:spcBef>
                          <a:spcPts val="5"/>
                        </a:spcBef>
                      </a:pP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сельскохозяйственными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товаропроизводителями расходов </a:t>
                      </a:r>
                      <a:r>
                        <a:rPr sz="700" spc="-1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5" dirty="0"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 мероприятиям, </a:t>
                      </a:r>
                      <a:r>
                        <a:rPr sz="700" spc="-20" dirty="0">
                          <a:latin typeface="Microsoft Sans Serif"/>
                          <a:cs typeface="Microsoft Sans Serif"/>
                        </a:rPr>
                        <a:t>указанным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20" dirty="0">
                          <a:latin typeface="Microsoft Sans Serif"/>
                          <a:cs typeface="Microsoft Sans Serif"/>
                        </a:rPr>
                        <a:t>подпунктах</a:t>
                      </a:r>
                      <a:r>
                        <a:rPr sz="7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"а"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и "б"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20" dirty="0">
                          <a:latin typeface="Microsoft Sans Serif"/>
                          <a:cs typeface="Microsoft Sans Serif"/>
                        </a:rPr>
                        <a:t>пункта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2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настоящих Правил, не более 90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процентов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5" dirty="0"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мероприятиям,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20" dirty="0">
                          <a:latin typeface="Microsoft Sans Serif"/>
                          <a:cs typeface="Microsoft Sans Serif"/>
                        </a:rPr>
                        <a:t>указанным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20" dirty="0">
                          <a:latin typeface="Microsoft Sans Serif"/>
                          <a:cs typeface="Microsoft Sans Serif"/>
                        </a:rPr>
                        <a:t>подпунктах</a:t>
                      </a:r>
                      <a:r>
                        <a:rPr sz="7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"в"</a:t>
                      </a:r>
                      <a:r>
                        <a:rPr sz="7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"д"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20" dirty="0">
                          <a:latin typeface="Microsoft Sans Serif"/>
                          <a:cs typeface="Microsoft Sans Serif"/>
                        </a:rPr>
                        <a:t>пункта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2 настоящих Правил, а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20" dirty="0">
                          <a:latin typeface="Microsoft Sans Serif"/>
                          <a:cs typeface="Microsoft Sans Serif"/>
                        </a:rPr>
                        <a:t>также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 не более 90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процентов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  <a:p>
                      <a:pPr marL="17145" marR="8890">
                        <a:lnSpc>
                          <a:spcPct val="102899"/>
                        </a:lnSpc>
                      </a:pPr>
                      <a:r>
                        <a:rPr sz="700" spc="-20" dirty="0">
                          <a:latin typeface="Microsoft Sans Serif"/>
                          <a:cs typeface="Microsoft Sans Serif"/>
                        </a:rPr>
                        <a:t>фактически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 осуществленных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сельскохозяйственными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товаропроизводителями расходов </a:t>
                      </a:r>
                      <a:r>
                        <a:rPr sz="700" spc="-1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5" dirty="0">
                          <a:latin typeface="Microsoft Sans Serif"/>
                          <a:cs typeface="Microsoft Sans Serif"/>
                        </a:rPr>
                        <a:t>субъектах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Российской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5" dirty="0">
                          <a:latin typeface="Microsoft Sans Serif"/>
                          <a:cs typeface="Microsoft Sans Serif"/>
                        </a:rPr>
                        <a:t>Федерации,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входящих</a:t>
                      </a:r>
                      <a:r>
                        <a:rPr sz="7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состав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5" dirty="0">
                          <a:latin typeface="Microsoft Sans Serif"/>
                          <a:cs typeface="Microsoft Sans Serif"/>
                        </a:rPr>
                        <a:t>Дальневосточного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федерального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20" dirty="0">
                          <a:latin typeface="Microsoft Sans Serif"/>
                          <a:cs typeface="Microsoft Sans Serif"/>
                        </a:rPr>
                        <a:t>округа,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 в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5" dirty="0">
                          <a:latin typeface="Microsoft Sans Serif"/>
                          <a:cs typeface="Microsoft Sans Serif"/>
                        </a:rPr>
                        <a:t>Республике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 Тыва,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5" dirty="0">
                          <a:latin typeface="Microsoft Sans Serif"/>
                          <a:cs typeface="Microsoft Sans Serif"/>
                        </a:rPr>
                        <a:t>Республике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25" dirty="0">
                          <a:latin typeface="Microsoft Sans Serif"/>
                          <a:cs typeface="Microsoft Sans Serif"/>
                        </a:rPr>
                        <a:t>Крым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 г.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  <a:p>
                      <a:pPr marL="17145" marR="120650">
                        <a:lnSpc>
                          <a:spcPct val="102899"/>
                        </a:lnSpc>
                      </a:pP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Севастополе </a:t>
                      </a:r>
                      <a:r>
                        <a:rPr sz="700" spc="-15" dirty="0">
                          <a:latin typeface="Microsoft Sans Serif"/>
                          <a:cs typeface="Microsoft Sans Serif"/>
                        </a:rPr>
                        <a:t>по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мероприятиям, </a:t>
                      </a:r>
                      <a:r>
                        <a:rPr sz="700" spc="-1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20" dirty="0">
                          <a:latin typeface="Microsoft Sans Serif"/>
                          <a:cs typeface="Microsoft Sans Serif"/>
                        </a:rPr>
                        <a:t>указанным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20" dirty="0">
                          <a:latin typeface="Microsoft Sans Serif"/>
                          <a:cs typeface="Microsoft Sans Serif"/>
                        </a:rPr>
                        <a:t>пунктах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2 и 3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настоящих</a:t>
                      </a:r>
                      <a:r>
                        <a:rPr sz="7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Правил;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30480" algn="r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700" spc="3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₽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79122" y="6535623"/>
            <a:ext cx="9271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2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661" y="892302"/>
            <a:ext cx="11505565" cy="0"/>
          </a:xfrm>
          <a:custGeom>
            <a:avLst/>
            <a:gdLst/>
            <a:ahLst/>
            <a:cxnLst/>
            <a:rect l="l" t="t" r="r" b="b"/>
            <a:pathLst>
              <a:path w="11505565">
                <a:moveTo>
                  <a:pt x="0" y="0"/>
                </a:moveTo>
                <a:lnTo>
                  <a:pt x="11505311" y="0"/>
                </a:lnTo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0102595" y="117347"/>
            <a:ext cx="2024380" cy="655320"/>
            <a:chOff x="10102595" y="117347"/>
            <a:chExt cx="2024380" cy="6553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79023" y="211835"/>
              <a:ext cx="1577339" cy="43281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325099" y="160019"/>
              <a:ext cx="1801495" cy="541020"/>
            </a:xfrm>
            <a:custGeom>
              <a:avLst/>
              <a:gdLst/>
              <a:ahLst/>
              <a:cxnLst/>
              <a:rect l="l" t="t" r="r" b="b"/>
              <a:pathLst>
                <a:path w="1801495" h="541020">
                  <a:moveTo>
                    <a:pt x="1801368" y="0"/>
                  </a:moveTo>
                  <a:lnTo>
                    <a:pt x="0" y="0"/>
                  </a:lnTo>
                  <a:lnTo>
                    <a:pt x="0" y="541019"/>
                  </a:lnTo>
                  <a:lnTo>
                    <a:pt x="1801368" y="541019"/>
                  </a:lnTo>
                  <a:lnTo>
                    <a:pt x="18013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02595" y="117347"/>
              <a:ext cx="1906524" cy="655319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7772" y="133107"/>
            <a:ext cx="1459730" cy="51864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80233" y="293573"/>
            <a:ext cx="73025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5" dirty="0"/>
              <a:t>ДЛЯ</a:t>
            </a:r>
            <a:r>
              <a:rPr spc="-114" dirty="0"/>
              <a:t> </a:t>
            </a:r>
            <a:r>
              <a:rPr spc="-280" dirty="0"/>
              <a:t>КОГО</a:t>
            </a:r>
            <a:r>
              <a:rPr spc="-114" dirty="0"/>
              <a:t> </a:t>
            </a:r>
            <a:r>
              <a:rPr spc="-290" dirty="0"/>
              <a:t>Р</a:t>
            </a:r>
            <a:r>
              <a:rPr spc="-330" dirty="0"/>
              <a:t>А</a:t>
            </a:r>
            <a:r>
              <a:rPr spc="-285" dirty="0"/>
              <a:t>ЗР</a:t>
            </a:r>
            <a:r>
              <a:rPr spc="-330" dirty="0"/>
              <a:t>А</a:t>
            </a:r>
            <a:r>
              <a:rPr spc="-305" dirty="0"/>
              <a:t>БОТ</a:t>
            </a:r>
            <a:r>
              <a:rPr spc="-325" dirty="0"/>
              <a:t>АНО</a:t>
            </a:r>
            <a:r>
              <a:rPr spc="-70" dirty="0"/>
              <a:t> </a:t>
            </a:r>
            <a:r>
              <a:rPr spc="-285" dirty="0"/>
              <a:t>ТИ</a:t>
            </a:r>
            <a:r>
              <a:rPr spc="-325" dirty="0"/>
              <a:t>П</a:t>
            </a:r>
            <a:r>
              <a:rPr spc="-335" dirty="0"/>
              <a:t>ОВО</a:t>
            </a:r>
            <a:r>
              <a:rPr spc="-290" dirty="0"/>
              <a:t>Е</a:t>
            </a:r>
            <a:r>
              <a:rPr spc="-114" dirty="0"/>
              <a:t> </a:t>
            </a:r>
            <a:r>
              <a:rPr spc="-300" dirty="0"/>
              <a:t>ГОТОВО</a:t>
            </a:r>
            <a:r>
              <a:rPr spc="-280" dirty="0"/>
              <a:t>Е</a:t>
            </a:r>
            <a:r>
              <a:rPr spc="-100" dirty="0"/>
              <a:t> </a:t>
            </a:r>
            <a:r>
              <a:rPr spc="-290" dirty="0"/>
              <a:t>Р</a:t>
            </a:r>
            <a:r>
              <a:rPr spc="-305" dirty="0"/>
              <a:t>Е</a:t>
            </a:r>
            <a:r>
              <a:rPr spc="-365" dirty="0"/>
              <a:t>ШЕ</a:t>
            </a:r>
            <a:r>
              <a:rPr spc="-330" dirty="0"/>
              <a:t>Н</a:t>
            </a:r>
            <a:r>
              <a:rPr spc="-300" dirty="0"/>
              <a:t>ИЕ</a:t>
            </a:r>
          </a:p>
        </p:txBody>
      </p:sp>
      <p:sp>
        <p:nvSpPr>
          <p:cNvPr id="10" name="object 10"/>
          <p:cNvSpPr/>
          <p:nvPr/>
        </p:nvSpPr>
        <p:spPr>
          <a:xfrm>
            <a:off x="3541014" y="1024889"/>
            <a:ext cx="0" cy="5479415"/>
          </a:xfrm>
          <a:custGeom>
            <a:avLst/>
            <a:gdLst/>
            <a:ahLst/>
            <a:cxnLst/>
            <a:rect l="l" t="t" r="r" b="b"/>
            <a:pathLst>
              <a:path h="5479415">
                <a:moveTo>
                  <a:pt x="0" y="0"/>
                </a:moveTo>
                <a:lnTo>
                  <a:pt x="0" y="5479275"/>
                </a:lnTo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654802" y="3122422"/>
            <a:ext cx="5630545" cy="2954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28295" algn="ctr">
              <a:lnSpc>
                <a:spcPct val="100000"/>
              </a:lnSpc>
              <a:spcBef>
                <a:spcPts val="105"/>
              </a:spcBef>
            </a:pPr>
            <a:r>
              <a:rPr sz="2000" b="1" spc="-240" dirty="0">
                <a:solidFill>
                  <a:srgbClr val="404040"/>
                </a:solidFill>
                <a:latin typeface="Arial"/>
                <a:cs typeface="Arial"/>
              </a:rPr>
              <a:t>любых</a:t>
            </a:r>
            <a:r>
              <a:rPr sz="2000" b="1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315" dirty="0">
                <a:solidFill>
                  <a:srgbClr val="404040"/>
                </a:solidFill>
                <a:latin typeface="Arial"/>
                <a:cs typeface="Arial"/>
              </a:rPr>
              <a:t>ф</a:t>
            </a:r>
            <a:r>
              <a:rPr sz="2000" b="1" spc="-215" dirty="0">
                <a:solidFill>
                  <a:srgbClr val="404040"/>
                </a:solidFill>
                <a:latin typeface="Arial"/>
                <a:cs typeface="Arial"/>
              </a:rPr>
              <a:t>о</a:t>
            </a:r>
            <a:r>
              <a:rPr sz="2000" b="1" spc="-245" dirty="0">
                <a:solidFill>
                  <a:srgbClr val="404040"/>
                </a:solidFill>
                <a:latin typeface="Arial"/>
                <a:cs typeface="Arial"/>
              </a:rPr>
              <a:t>рм</a:t>
            </a:r>
            <a:r>
              <a:rPr sz="2000" b="1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210" dirty="0">
                <a:solidFill>
                  <a:srgbClr val="404040"/>
                </a:solidFill>
                <a:latin typeface="Arial"/>
                <a:cs typeface="Arial"/>
              </a:rPr>
              <a:t>хозя</a:t>
            </a:r>
            <a:r>
              <a:rPr sz="2000" b="1" spc="-225" dirty="0">
                <a:solidFill>
                  <a:srgbClr val="404040"/>
                </a:solidFill>
                <a:latin typeface="Arial"/>
                <a:cs typeface="Arial"/>
              </a:rPr>
              <a:t>й</a:t>
            </a:r>
            <a:r>
              <a:rPr sz="2000" b="1" spc="-215" dirty="0">
                <a:solidFill>
                  <a:srgbClr val="404040"/>
                </a:solidFill>
                <a:latin typeface="Arial"/>
                <a:cs typeface="Arial"/>
              </a:rPr>
              <a:t>ствования</a:t>
            </a:r>
            <a:endParaRPr sz="2000">
              <a:latin typeface="Arial"/>
              <a:cs typeface="Arial"/>
            </a:endParaRPr>
          </a:p>
          <a:p>
            <a:pPr marL="12700" marR="5080" indent="396875">
              <a:lnSpc>
                <a:spcPts val="5570"/>
              </a:lnSpc>
              <a:spcBef>
                <a:spcPts val="635"/>
              </a:spcBef>
            </a:pPr>
            <a:r>
              <a:rPr sz="2000" b="1" spc="-215" dirty="0">
                <a:solidFill>
                  <a:srgbClr val="404040"/>
                </a:solidFill>
                <a:latin typeface="Arial"/>
                <a:cs typeface="Arial"/>
              </a:rPr>
              <a:t>физическ</a:t>
            </a:r>
            <a:r>
              <a:rPr sz="2000" b="1" spc="-229" dirty="0">
                <a:solidFill>
                  <a:srgbClr val="404040"/>
                </a:solidFill>
                <a:latin typeface="Arial"/>
                <a:cs typeface="Arial"/>
              </a:rPr>
              <a:t>и</a:t>
            </a:r>
            <a:r>
              <a:rPr sz="2000" b="1" spc="-200" dirty="0">
                <a:solidFill>
                  <a:srgbClr val="404040"/>
                </a:solidFill>
                <a:latin typeface="Arial"/>
                <a:cs typeface="Arial"/>
              </a:rPr>
              <a:t>х</a:t>
            </a:r>
            <a:r>
              <a:rPr sz="2000" b="1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195" dirty="0">
                <a:solidFill>
                  <a:srgbClr val="404040"/>
                </a:solidFill>
                <a:latin typeface="Arial"/>
                <a:cs typeface="Arial"/>
              </a:rPr>
              <a:t>лиц,</a:t>
            </a:r>
            <a:r>
              <a:rPr sz="2000" b="1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220" dirty="0">
                <a:solidFill>
                  <a:srgbClr val="404040"/>
                </a:solidFill>
                <a:latin typeface="Arial"/>
                <a:cs typeface="Arial"/>
              </a:rPr>
              <a:t>пла</a:t>
            </a:r>
            <a:r>
              <a:rPr sz="2000" b="1" spc="-235" dirty="0">
                <a:solidFill>
                  <a:srgbClr val="404040"/>
                </a:solidFill>
                <a:latin typeface="Arial"/>
                <a:cs typeface="Arial"/>
              </a:rPr>
              <a:t>нирующих</a:t>
            </a:r>
            <a:r>
              <a:rPr sz="2000" b="1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195" dirty="0">
                <a:solidFill>
                  <a:srgbClr val="404040"/>
                </a:solidFill>
                <a:latin typeface="Arial"/>
                <a:cs typeface="Arial"/>
              </a:rPr>
              <a:t>стат</a:t>
            </a:r>
            <a:r>
              <a:rPr sz="2000" b="1" spc="-220" dirty="0">
                <a:solidFill>
                  <a:srgbClr val="404040"/>
                </a:solidFill>
                <a:latin typeface="Arial"/>
                <a:cs typeface="Arial"/>
              </a:rPr>
              <a:t>ь</a:t>
            </a:r>
            <a:r>
              <a:rPr sz="2000" b="1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190" dirty="0">
                <a:solidFill>
                  <a:srgbClr val="404040"/>
                </a:solidFill>
                <a:latin typeface="Arial"/>
                <a:cs typeface="Arial"/>
              </a:rPr>
              <a:t>КФХ  </a:t>
            </a:r>
            <a:r>
              <a:rPr sz="2000" b="1" spc="-220" dirty="0">
                <a:solidFill>
                  <a:srgbClr val="404040"/>
                </a:solidFill>
                <a:latin typeface="Arial"/>
                <a:cs typeface="Arial"/>
              </a:rPr>
              <a:t>предпринимателей</a:t>
            </a:r>
            <a:r>
              <a:rPr sz="2000" b="1" spc="-1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245" dirty="0">
                <a:solidFill>
                  <a:srgbClr val="404040"/>
                </a:solidFill>
                <a:latin typeface="Arial"/>
                <a:cs typeface="Arial"/>
              </a:rPr>
              <a:t>желающих</a:t>
            </a:r>
            <a:r>
              <a:rPr sz="2000" b="1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204" dirty="0">
                <a:solidFill>
                  <a:srgbClr val="404040"/>
                </a:solidFill>
                <a:latin typeface="Arial"/>
                <a:cs typeface="Arial"/>
              </a:rPr>
              <a:t>начать</a:t>
            </a:r>
            <a:r>
              <a:rPr sz="2000" b="1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204" dirty="0">
                <a:solidFill>
                  <a:srgbClr val="404040"/>
                </a:solidFill>
                <a:latin typeface="Arial"/>
                <a:cs typeface="Arial"/>
              </a:rPr>
              <a:t>бизнес</a:t>
            </a:r>
            <a:r>
              <a:rPr sz="2000" b="1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220" dirty="0">
                <a:solidFill>
                  <a:srgbClr val="404040"/>
                </a:solidFill>
                <a:latin typeface="Arial"/>
                <a:cs typeface="Arial"/>
              </a:rPr>
              <a:t>в</a:t>
            </a:r>
            <a:r>
              <a:rPr sz="2000" b="1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235" dirty="0">
                <a:solidFill>
                  <a:srgbClr val="404040"/>
                </a:solidFill>
                <a:latin typeface="Arial"/>
                <a:cs typeface="Arial"/>
              </a:rPr>
              <a:t>сфере</a:t>
            </a:r>
            <a:endParaRPr sz="2000">
              <a:latin typeface="Arial"/>
              <a:cs typeface="Arial"/>
            </a:endParaRPr>
          </a:p>
          <a:p>
            <a:pPr marL="533400">
              <a:lnSpc>
                <a:spcPts val="1745"/>
              </a:lnSpc>
            </a:pPr>
            <a:r>
              <a:rPr sz="2000" b="1" spc="-225" dirty="0">
                <a:solidFill>
                  <a:srgbClr val="404040"/>
                </a:solidFill>
                <a:latin typeface="Arial"/>
                <a:cs typeface="Arial"/>
              </a:rPr>
              <a:t>п</a:t>
            </a:r>
            <a:r>
              <a:rPr sz="2000" b="1" spc="-215" dirty="0">
                <a:solidFill>
                  <a:srgbClr val="404040"/>
                </a:solidFill>
                <a:latin typeface="Arial"/>
                <a:cs typeface="Arial"/>
              </a:rPr>
              <a:t>р</a:t>
            </a:r>
            <a:r>
              <a:rPr sz="2000" b="1" spc="-210" dirty="0">
                <a:solidFill>
                  <a:srgbClr val="404040"/>
                </a:solidFill>
                <a:latin typeface="Arial"/>
                <a:cs typeface="Arial"/>
              </a:rPr>
              <a:t>оизводства</a:t>
            </a:r>
            <a:r>
              <a:rPr sz="2000" b="1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229" dirty="0">
                <a:solidFill>
                  <a:srgbClr val="404040"/>
                </a:solidFill>
                <a:latin typeface="Arial"/>
                <a:cs typeface="Arial"/>
              </a:rPr>
              <a:t>пл</a:t>
            </a:r>
            <a:r>
              <a:rPr sz="2000" b="1" spc="-215" dirty="0">
                <a:solidFill>
                  <a:srgbClr val="404040"/>
                </a:solidFill>
                <a:latin typeface="Arial"/>
                <a:cs typeface="Arial"/>
              </a:rPr>
              <a:t>о</a:t>
            </a:r>
            <a:r>
              <a:rPr sz="2000" b="1" spc="-225" dirty="0">
                <a:solidFill>
                  <a:srgbClr val="404040"/>
                </a:solidFill>
                <a:latin typeface="Arial"/>
                <a:cs typeface="Arial"/>
              </a:rPr>
              <a:t>дово</a:t>
            </a:r>
            <a:r>
              <a:rPr sz="2000" b="1" spc="-114" dirty="0">
                <a:solidFill>
                  <a:srgbClr val="404040"/>
                </a:solidFill>
                <a:latin typeface="Arial"/>
                <a:cs typeface="Arial"/>
              </a:rPr>
              <a:t>-</a:t>
            </a:r>
            <a:r>
              <a:rPr sz="2000" b="1" spc="-225" dirty="0">
                <a:solidFill>
                  <a:srgbClr val="404040"/>
                </a:solidFill>
                <a:latin typeface="Arial"/>
                <a:cs typeface="Arial"/>
              </a:rPr>
              <a:t>я</a:t>
            </a:r>
            <a:r>
              <a:rPr sz="2000" b="1" spc="-204" dirty="0">
                <a:solidFill>
                  <a:srgbClr val="404040"/>
                </a:solidFill>
                <a:latin typeface="Arial"/>
                <a:cs typeface="Arial"/>
              </a:rPr>
              <a:t>годн</a:t>
            </a:r>
            <a:r>
              <a:rPr sz="2000" b="1" spc="-235" dirty="0">
                <a:solidFill>
                  <a:srgbClr val="404040"/>
                </a:solidFill>
                <a:latin typeface="Arial"/>
                <a:cs typeface="Arial"/>
              </a:rPr>
              <a:t>о</a:t>
            </a:r>
            <a:r>
              <a:rPr sz="2000" b="1" spc="-229" dirty="0">
                <a:solidFill>
                  <a:srgbClr val="404040"/>
                </a:solidFill>
                <a:latin typeface="Arial"/>
                <a:cs typeface="Arial"/>
              </a:rPr>
              <a:t>й</a:t>
            </a:r>
            <a:r>
              <a:rPr sz="2000" b="1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225" dirty="0">
                <a:solidFill>
                  <a:srgbClr val="404040"/>
                </a:solidFill>
                <a:latin typeface="Arial"/>
                <a:cs typeface="Arial"/>
              </a:rPr>
              <a:t>п</a:t>
            </a:r>
            <a:r>
              <a:rPr sz="2000" b="1" spc="-215" dirty="0">
                <a:solidFill>
                  <a:srgbClr val="404040"/>
                </a:solidFill>
                <a:latin typeface="Arial"/>
                <a:cs typeface="Arial"/>
              </a:rPr>
              <a:t>р</a:t>
            </a:r>
            <a:r>
              <a:rPr sz="2000" b="1" spc="-210" dirty="0">
                <a:solidFill>
                  <a:srgbClr val="404040"/>
                </a:solidFill>
                <a:latin typeface="Arial"/>
                <a:cs typeface="Arial"/>
              </a:rPr>
              <a:t>одукц</a:t>
            </a:r>
            <a:r>
              <a:rPr sz="2000" b="1" spc="-229" dirty="0">
                <a:solidFill>
                  <a:srgbClr val="404040"/>
                </a:solidFill>
                <a:latin typeface="Arial"/>
                <a:cs typeface="Arial"/>
              </a:rPr>
              <a:t>и</a:t>
            </a:r>
            <a:r>
              <a:rPr sz="2000" b="1" spc="-220" dirty="0">
                <a:solidFill>
                  <a:srgbClr val="404040"/>
                </a:solidFill>
                <a:latin typeface="Arial"/>
                <a:cs typeface="Arial"/>
              </a:rPr>
              <a:t>и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Arial"/>
              <a:cs typeface="Arial"/>
            </a:endParaRPr>
          </a:p>
          <a:p>
            <a:pPr marL="257810" marR="520700" algn="ctr">
              <a:lnSpc>
                <a:spcPct val="102499"/>
              </a:lnSpc>
            </a:pPr>
            <a:r>
              <a:rPr sz="2000" b="1" spc="-225" dirty="0">
                <a:solidFill>
                  <a:srgbClr val="404040"/>
                </a:solidFill>
                <a:latin typeface="Arial"/>
                <a:cs typeface="Arial"/>
              </a:rPr>
              <a:t>п</a:t>
            </a:r>
            <a:r>
              <a:rPr sz="2000" b="1" spc="-215" dirty="0">
                <a:solidFill>
                  <a:srgbClr val="404040"/>
                </a:solidFill>
                <a:latin typeface="Arial"/>
                <a:cs typeface="Arial"/>
              </a:rPr>
              <a:t>р</a:t>
            </a:r>
            <a:r>
              <a:rPr sz="2000" b="1" spc="-220" dirty="0">
                <a:solidFill>
                  <a:srgbClr val="404040"/>
                </a:solidFill>
                <a:latin typeface="Arial"/>
                <a:cs typeface="Arial"/>
              </a:rPr>
              <a:t>едпр</a:t>
            </a:r>
            <a:r>
              <a:rPr sz="2000" b="1" spc="-229" dirty="0">
                <a:solidFill>
                  <a:srgbClr val="404040"/>
                </a:solidFill>
                <a:latin typeface="Arial"/>
                <a:cs typeface="Arial"/>
              </a:rPr>
              <a:t>иним</a:t>
            </a:r>
            <a:r>
              <a:rPr sz="2000" b="1" spc="-210" dirty="0">
                <a:solidFill>
                  <a:srgbClr val="404040"/>
                </a:solidFill>
                <a:latin typeface="Arial"/>
                <a:cs typeface="Arial"/>
              </a:rPr>
              <a:t>а</a:t>
            </a:r>
            <a:r>
              <a:rPr sz="2000" b="1" spc="-204" dirty="0">
                <a:solidFill>
                  <a:srgbClr val="404040"/>
                </a:solidFill>
                <a:latin typeface="Arial"/>
                <a:cs typeface="Arial"/>
              </a:rPr>
              <a:t>теле</a:t>
            </a:r>
            <a:r>
              <a:rPr sz="2000" b="1" spc="-240" dirty="0">
                <a:solidFill>
                  <a:srgbClr val="404040"/>
                </a:solidFill>
                <a:latin typeface="Arial"/>
                <a:cs typeface="Arial"/>
              </a:rPr>
              <a:t>й</a:t>
            </a:r>
            <a:r>
              <a:rPr sz="2000" b="1" spc="-100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2000" b="1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220" dirty="0">
                <a:solidFill>
                  <a:srgbClr val="404040"/>
                </a:solidFill>
                <a:latin typeface="Arial"/>
                <a:cs typeface="Arial"/>
              </a:rPr>
              <a:t>пла</a:t>
            </a:r>
            <a:r>
              <a:rPr sz="2000" b="1" spc="-235" dirty="0">
                <a:solidFill>
                  <a:srgbClr val="404040"/>
                </a:solidFill>
                <a:latin typeface="Arial"/>
                <a:cs typeface="Arial"/>
              </a:rPr>
              <a:t>нирующих</a:t>
            </a:r>
            <a:r>
              <a:rPr sz="2000" b="1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190" dirty="0">
                <a:solidFill>
                  <a:srgbClr val="404040"/>
                </a:solidFill>
                <a:latin typeface="Arial"/>
                <a:cs typeface="Arial"/>
              </a:rPr>
              <a:t>расширить,  </a:t>
            </a:r>
            <a:r>
              <a:rPr sz="2000" b="1" spc="-229" dirty="0">
                <a:solidFill>
                  <a:srgbClr val="404040"/>
                </a:solidFill>
                <a:latin typeface="Arial"/>
                <a:cs typeface="Arial"/>
              </a:rPr>
              <a:t>диверсифиц</a:t>
            </a:r>
            <a:r>
              <a:rPr sz="2000" b="1" spc="-210" dirty="0">
                <a:solidFill>
                  <a:srgbClr val="404040"/>
                </a:solidFill>
                <a:latin typeface="Arial"/>
                <a:cs typeface="Arial"/>
              </a:rPr>
              <a:t>ировать</a:t>
            </a:r>
            <a:r>
              <a:rPr sz="2000" b="1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190" dirty="0">
                <a:solidFill>
                  <a:srgbClr val="404040"/>
                </a:solidFill>
                <a:latin typeface="Arial"/>
                <a:cs typeface="Arial"/>
              </a:rPr>
              <a:t>те</a:t>
            </a:r>
            <a:r>
              <a:rPr sz="2000" b="1" spc="-195" dirty="0">
                <a:solidFill>
                  <a:srgbClr val="404040"/>
                </a:solidFill>
                <a:latin typeface="Arial"/>
                <a:cs typeface="Arial"/>
              </a:rPr>
              <a:t>к</a:t>
            </a:r>
            <a:r>
              <a:rPr sz="2000" b="1" spc="-240" dirty="0">
                <a:solidFill>
                  <a:srgbClr val="404040"/>
                </a:solidFill>
                <a:latin typeface="Arial"/>
                <a:cs typeface="Arial"/>
              </a:rPr>
              <a:t>ущу</a:t>
            </a:r>
            <a:r>
              <a:rPr sz="2000" b="1" spc="-305" dirty="0">
                <a:solidFill>
                  <a:srgbClr val="404040"/>
                </a:solidFill>
                <a:latin typeface="Arial"/>
                <a:cs typeface="Arial"/>
              </a:rPr>
              <a:t>ю</a:t>
            </a:r>
            <a:r>
              <a:rPr sz="2000" b="1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210" dirty="0">
                <a:solidFill>
                  <a:srgbClr val="404040"/>
                </a:solidFill>
                <a:latin typeface="Arial"/>
                <a:cs typeface="Arial"/>
              </a:rPr>
              <a:t>деятельнос</a:t>
            </a:r>
            <a:r>
              <a:rPr sz="2000" b="1" spc="-190" dirty="0">
                <a:solidFill>
                  <a:srgbClr val="404040"/>
                </a:solidFill>
                <a:latin typeface="Arial"/>
                <a:cs typeface="Arial"/>
              </a:rPr>
              <a:t>т</a:t>
            </a:r>
            <a:r>
              <a:rPr sz="2000" b="1" spc="-220" dirty="0">
                <a:solidFill>
                  <a:srgbClr val="404040"/>
                </a:solidFill>
                <a:latin typeface="Arial"/>
                <a:cs typeface="Arial"/>
              </a:rPr>
              <a:t>ь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59352" y="1024127"/>
            <a:ext cx="8049895" cy="1108075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40005" rIns="0" bIns="0" rtlCol="0">
            <a:spAutoFit/>
          </a:bodyPr>
          <a:lstStyle/>
          <a:p>
            <a:pPr marL="408305" marR="401955" algn="ctr">
              <a:lnSpc>
                <a:spcPct val="100000"/>
              </a:lnSpc>
              <a:spcBef>
                <a:spcPts val="315"/>
              </a:spcBef>
            </a:pPr>
            <a:r>
              <a:rPr sz="2200" b="1" spc="-245" dirty="0">
                <a:solidFill>
                  <a:srgbClr val="FFFFFF"/>
                </a:solidFill>
                <a:latin typeface="Arial"/>
                <a:cs typeface="Arial"/>
              </a:rPr>
              <a:t>Типовое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25" dirty="0">
                <a:solidFill>
                  <a:srgbClr val="FFFFFF"/>
                </a:solidFill>
                <a:latin typeface="Arial"/>
                <a:cs typeface="Arial"/>
              </a:rPr>
              <a:t>готовое </a:t>
            </a:r>
            <a:r>
              <a:rPr sz="2200" b="1" spc="-254" dirty="0">
                <a:solidFill>
                  <a:srgbClr val="FFFFFF"/>
                </a:solidFill>
                <a:latin typeface="Arial"/>
                <a:cs typeface="Arial"/>
              </a:rPr>
              <a:t>решение</a:t>
            </a:r>
            <a:r>
              <a:rPr sz="2200" b="1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25" dirty="0">
                <a:solidFill>
                  <a:srgbClr val="FFFFFF"/>
                </a:solidFill>
                <a:latin typeface="Arial"/>
                <a:cs typeface="Arial"/>
              </a:rPr>
              <a:t>– это </a:t>
            </a:r>
            <a:r>
              <a:rPr sz="2200" b="1" spc="-235" dirty="0">
                <a:solidFill>
                  <a:srgbClr val="FFFFFF"/>
                </a:solidFill>
                <a:latin typeface="Arial"/>
                <a:cs typeface="Arial"/>
              </a:rPr>
              <a:t>простая </a:t>
            </a:r>
            <a:r>
              <a:rPr sz="2200" b="1" spc="-25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200" b="1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35" dirty="0">
                <a:solidFill>
                  <a:srgbClr val="FFFFFF"/>
                </a:solidFill>
                <a:latin typeface="Arial"/>
                <a:cs typeface="Arial"/>
              </a:rPr>
              <a:t>понятная </a:t>
            </a:r>
            <a:r>
              <a:rPr sz="2200" b="1" spc="-245" dirty="0">
                <a:solidFill>
                  <a:srgbClr val="FFFFFF"/>
                </a:solidFill>
                <a:latin typeface="Arial"/>
                <a:cs typeface="Arial"/>
              </a:rPr>
              <a:t>программа </a:t>
            </a:r>
            <a:r>
              <a:rPr sz="2200" b="1" spc="-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35" dirty="0">
                <a:solidFill>
                  <a:srgbClr val="FFFFFF"/>
                </a:solidFill>
                <a:latin typeface="Arial"/>
                <a:cs typeface="Arial"/>
              </a:rPr>
              <a:t>оценки</a:t>
            </a:r>
            <a:r>
              <a:rPr sz="22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315" dirty="0">
                <a:solidFill>
                  <a:srgbClr val="FFFFFF"/>
                </a:solidFill>
                <a:latin typeface="Arial"/>
                <a:cs typeface="Arial"/>
              </a:rPr>
              <a:t>эфф</a:t>
            </a:r>
            <a:r>
              <a:rPr sz="2200" b="1" spc="-235" dirty="0">
                <a:solidFill>
                  <a:srgbClr val="FFFFFF"/>
                </a:solidFill>
                <a:latin typeface="Arial"/>
                <a:cs typeface="Arial"/>
              </a:rPr>
              <a:t>ективн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200" b="1" spc="-215" dirty="0">
                <a:solidFill>
                  <a:srgbClr val="FFFFFF"/>
                </a:solidFill>
                <a:latin typeface="Arial"/>
                <a:cs typeface="Arial"/>
              </a:rPr>
              <a:t>ст</a:t>
            </a:r>
            <a:r>
              <a:rPr sz="2200" b="1" spc="-25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2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29" dirty="0">
                <a:solidFill>
                  <a:srgbClr val="FFFFFF"/>
                </a:solidFill>
                <a:latin typeface="Arial"/>
                <a:cs typeface="Arial"/>
              </a:rPr>
              <a:t>биз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200" b="1" spc="-229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200" b="1" spc="-22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2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2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29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200" b="1" spc="-365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ер</a:t>
            </a:r>
            <a:r>
              <a:rPr sz="2200" b="1" spc="-22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2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200" b="1" spc="-215" dirty="0">
                <a:solidFill>
                  <a:srgbClr val="FFFFFF"/>
                </a:solidFill>
                <a:latin typeface="Arial"/>
                <a:cs typeface="Arial"/>
              </a:rPr>
              <a:t>оизводства  </a:t>
            </a:r>
            <a:r>
              <a:rPr sz="2200" b="1" spc="-254" dirty="0">
                <a:solidFill>
                  <a:srgbClr val="FFFFFF"/>
                </a:solidFill>
                <a:latin typeface="Arial"/>
                <a:cs typeface="Arial"/>
              </a:rPr>
              <a:t>плодов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200" b="1" spc="-13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200" b="1" spc="-235" dirty="0">
                <a:solidFill>
                  <a:srgbClr val="FFFFFF"/>
                </a:solidFill>
                <a:latin typeface="Arial"/>
                <a:cs typeface="Arial"/>
              </a:rPr>
              <a:t>ягодн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200" b="1" spc="-254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22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200" b="1" spc="-229" dirty="0">
                <a:solidFill>
                  <a:srgbClr val="FFFFFF"/>
                </a:solidFill>
                <a:latin typeface="Arial"/>
                <a:cs typeface="Arial"/>
              </a:rPr>
              <a:t>одук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2200" b="1" spc="-250" dirty="0">
                <a:solidFill>
                  <a:srgbClr val="FFFFFF"/>
                </a:solidFill>
                <a:latin typeface="Arial"/>
                <a:cs typeface="Arial"/>
              </a:rPr>
              <a:t>ии</a:t>
            </a:r>
            <a:r>
              <a:rPr sz="22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25" dirty="0">
                <a:solidFill>
                  <a:srgbClr val="FFFFFF"/>
                </a:solidFill>
                <a:latin typeface="Arial"/>
                <a:cs typeface="Arial"/>
              </a:rPr>
              <a:t>(земл</a:t>
            </a:r>
            <a:r>
              <a:rPr sz="2200" b="1" spc="-25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2200" b="1" spc="-235" dirty="0">
                <a:solidFill>
                  <a:srgbClr val="FFFFFF"/>
                </a:solidFill>
                <a:latin typeface="Arial"/>
                <a:cs typeface="Arial"/>
              </a:rPr>
              <a:t>ник</a:t>
            </a:r>
            <a:r>
              <a:rPr sz="2200" b="1" spc="-25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2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29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200" b="1" spc="-229" dirty="0">
                <a:solidFill>
                  <a:srgbClr val="FFFFFF"/>
                </a:solidFill>
                <a:latin typeface="Arial"/>
                <a:cs typeface="Arial"/>
              </a:rPr>
              <a:t>довой)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59352" y="2266188"/>
            <a:ext cx="8049895" cy="429895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4064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320"/>
              </a:spcBef>
            </a:pPr>
            <a:r>
              <a:rPr sz="2200" b="1" spc="-245" dirty="0">
                <a:solidFill>
                  <a:srgbClr val="FFFFFF"/>
                </a:solidFill>
                <a:latin typeface="Arial"/>
                <a:cs typeface="Arial"/>
              </a:rPr>
              <a:t>Типовое</a:t>
            </a:r>
            <a:r>
              <a:rPr sz="22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25" dirty="0">
                <a:solidFill>
                  <a:srgbClr val="FFFFFF"/>
                </a:solidFill>
                <a:latin typeface="Arial"/>
                <a:cs typeface="Arial"/>
              </a:rPr>
              <a:t>готовое</a:t>
            </a:r>
            <a:r>
              <a:rPr sz="22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4" dirty="0">
                <a:solidFill>
                  <a:srgbClr val="FFFFFF"/>
                </a:solidFill>
                <a:latin typeface="Arial"/>
                <a:cs typeface="Arial"/>
              </a:rPr>
              <a:t>решение</a:t>
            </a:r>
            <a:r>
              <a:rPr sz="22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создано</a:t>
            </a:r>
            <a:r>
              <a:rPr sz="22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25" dirty="0">
                <a:solidFill>
                  <a:srgbClr val="FFFFFF"/>
                </a:solidFill>
                <a:latin typeface="Arial"/>
                <a:cs typeface="Arial"/>
              </a:rPr>
              <a:t>для: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1168" y="1014983"/>
            <a:ext cx="3188208" cy="550773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68596" y="3253740"/>
            <a:ext cx="423672" cy="38557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68596" y="3957828"/>
            <a:ext cx="423672" cy="38404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68596" y="4706111"/>
            <a:ext cx="423672" cy="38404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68596" y="5512308"/>
            <a:ext cx="423672" cy="38404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67588" y="2039747"/>
          <a:ext cx="3982720" cy="1550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2464"/>
                <a:gridCol w="633730"/>
                <a:gridCol w="609600"/>
                <a:gridCol w="764540"/>
              </a:tblGrid>
              <a:tr h="4488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3525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Должность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штатном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расписании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28575" algn="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Количество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Ставка,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54305" marR="147320" indent="8890">
                        <a:lnSpc>
                          <a:spcPct val="108900"/>
                        </a:lnSpc>
                      </a:pPr>
                      <a:r>
                        <a:rPr sz="9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уб. в 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ме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ц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300990" marR="86360" indent="-205740">
                        <a:lnSpc>
                          <a:spcPct val="108900"/>
                        </a:lnSpc>
                        <a:spcBef>
                          <a:spcPts val="490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ФОТ,</a:t>
                      </a:r>
                      <a:r>
                        <a:rPr sz="900" spc="1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руб.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900" spc="-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год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149352">
                <a:tc>
                  <a:txBody>
                    <a:bodyPr/>
                    <a:lstStyle/>
                    <a:p>
                      <a:pPr marL="22860">
                        <a:lnSpc>
                          <a:spcPts val="1060"/>
                        </a:lnSpc>
                      </a:pP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Руководитель-Агроном-бригадир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07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Microsoft Sans Serif"/>
                          <a:cs typeface="Microsoft Sans Serif"/>
                        </a:rPr>
                        <a:t>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ts val="107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Microsoft Sans Serif"/>
                          <a:cs typeface="Microsoft Sans Serif"/>
                        </a:rPr>
                        <a:t>0,00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ts val="1060"/>
                        </a:lnSpc>
                      </a:pPr>
                      <a:r>
                        <a:rPr sz="900" dirty="0">
                          <a:latin typeface="Microsoft Sans Serif"/>
                          <a:cs typeface="Microsoft Sans Serif"/>
                        </a:rPr>
                        <a:t>0,00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9351">
                <a:tc>
                  <a:txBody>
                    <a:bodyPr/>
                    <a:lstStyle/>
                    <a:p>
                      <a:pPr marL="22860">
                        <a:lnSpc>
                          <a:spcPts val="1060"/>
                        </a:lnSpc>
                      </a:pP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Тракторист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07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Microsoft Sans Serif"/>
                          <a:cs typeface="Microsoft Sans Serif"/>
                        </a:rPr>
                        <a:t>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ts val="107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Microsoft Sans Serif"/>
                          <a:cs typeface="Microsoft Sans Serif"/>
                        </a:rPr>
                        <a:t>0,00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ts val="1060"/>
                        </a:lnSpc>
                      </a:pPr>
                      <a:r>
                        <a:rPr sz="900" dirty="0">
                          <a:latin typeface="Microsoft Sans Serif"/>
                          <a:cs typeface="Microsoft Sans Serif"/>
                        </a:rPr>
                        <a:t>0,00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9351">
                <a:tc>
                  <a:txBody>
                    <a:bodyPr/>
                    <a:lstStyle/>
                    <a:p>
                      <a:pPr marL="22860">
                        <a:lnSpc>
                          <a:spcPts val="1060"/>
                        </a:lnSpc>
                      </a:pP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Разнорабочий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07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Microsoft Sans Serif"/>
                          <a:cs typeface="Microsoft Sans Serif"/>
                        </a:rPr>
                        <a:t>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ts val="107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Microsoft Sans Serif"/>
                          <a:cs typeface="Microsoft Sans Serif"/>
                        </a:rPr>
                        <a:t>0,00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ts val="1060"/>
                        </a:lnSpc>
                      </a:pPr>
                      <a:r>
                        <a:rPr sz="900" dirty="0">
                          <a:latin typeface="Microsoft Sans Serif"/>
                          <a:cs typeface="Microsoft Sans Serif"/>
                        </a:rPr>
                        <a:t>0,00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9606">
                <a:tc>
                  <a:txBody>
                    <a:bodyPr/>
                    <a:lstStyle/>
                    <a:p>
                      <a:pPr marL="22860">
                        <a:lnSpc>
                          <a:spcPts val="1060"/>
                        </a:lnSpc>
                      </a:pP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Сторож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07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Microsoft Sans Serif"/>
                          <a:cs typeface="Microsoft Sans Serif"/>
                        </a:rPr>
                        <a:t>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ts val="107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Microsoft Sans Serif"/>
                          <a:cs typeface="Microsoft Sans Serif"/>
                        </a:rPr>
                        <a:t>0,00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ts val="1060"/>
                        </a:lnSpc>
                      </a:pPr>
                      <a:r>
                        <a:rPr sz="900" dirty="0">
                          <a:latin typeface="Microsoft Sans Serif"/>
                          <a:cs typeface="Microsoft Sans Serif"/>
                        </a:rPr>
                        <a:t>0,00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46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ИТОГО,</a:t>
                      </a:r>
                      <a:r>
                        <a:rPr sz="9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30" dirty="0">
                          <a:latin typeface="Microsoft Sans Serif"/>
                          <a:cs typeface="Microsoft Sans Serif"/>
                        </a:rPr>
                        <a:t>ФОТ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3970" algn="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5875" algn="r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0,00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7733">
                <a:tc>
                  <a:txBody>
                    <a:bodyPr/>
                    <a:lstStyle/>
                    <a:p>
                      <a:pPr marL="22860">
                        <a:lnSpc>
                          <a:spcPts val="1050"/>
                        </a:lnSpc>
                      </a:pP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ИТОГО</a:t>
                      </a:r>
                      <a:r>
                        <a:rPr sz="9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30" dirty="0">
                          <a:latin typeface="Microsoft Sans Serif"/>
                          <a:cs typeface="Microsoft Sans Serif"/>
                        </a:rPr>
                        <a:t>ФОТ</a:t>
                      </a:r>
                      <a:r>
                        <a:rPr sz="9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 начислениями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ts val="105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0,00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449445" y="2039747"/>
          <a:ext cx="2864485" cy="1391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5370"/>
                <a:gridCol w="1776730"/>
              </a:tblGrid>
              <a:tr h="4488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Фонд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Ставка,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ФОТ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149352">
                <a:tc>
                  <a:txBody>
                    <a:bodyPr/>
                    <a:lstStyle/>
                    <a:p>
                      <a:pPr marL="22225">
                        <a:lnSpc>
                          <a:spcPts val="1060"/>
                        </a:lnSpc>
                      </a:pPr>
                      <a:r>
                        <a:rPr sz="900" spc="-45" dirty="0">
                          <a:latin typeface="Microsoft Sans Serif"/>
                          <a:cs typeface="Microsoft Sans Serif"/>
                        </a:rPr>
                        <a:t>ПФ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60"/>
                        </a:lnSpc>
                      </a:pPr>
                      <a:r>
                        <a:rPr sz="900" dirty="0">
                          <a:latin typeface="Microsoft Sans Serif"/>
                          <a:cs typeface="Microsoft Sans Serif"/>
                        </a:rPr>
                        <a:t>22%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9351">
                <a:tc>
                  <a:txBody>
                    <a:bodyPr/>
                    <a:lstStyle/>
                    <a:p>
                      <a:pPr marL="22225">
                        <a:lnSpc>
                          <a:spcPts val="1060"/>
                        </a:lnSpc>
                      </a:pPr>
                      <a:r>
                        <a:rPr sz="900" spc="-30" dirty="0">
                          <a:latin typeface="Microsoft Sans Serif"/>
                          <a:cs typeface="Microsoft Sans Serif"/>
                        </a:rPr>
                        <a:t>ФСС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060"/>
                        </a:lnSpc>
                      </a:pPr>
                      <a:r>
                        <a:rPr sz="900" dirty="0">
                          <a:latin typeface="Microsoft Sans Serif"/>
                          <a:cs typeface="Microsoft Sans Serif"/>
                        </a:rPr>
                        <a:t>2.9%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9351">
                <a:tc>
                  <a:txBody>
                    <a:bodyPr/>
                    <a:lstStyle/>
                    <a:p>
                      <a:pPr marL="22225">
                        <a:lnSpc>
                          <a:spcPts val="1060"/>
                        </a:lnSpc>
                      </a:pPr>
                      <a:r>
                        <a:rPr sz="900" spc="-35" dirty="0">
                          <a:latin typeface="Microsoft Sans Serif"/>
                          <a:cs typeface="Microsoft Sans Serif"/>
                        </a:rPr>
                        <a:t>ФМС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060"/>
                        </a:lnSpc>
                      </a:pPr>
                      <a:r>
                        <a:rPr sz="900" dirty="0">
                          <a:latin typeface="Microsoft Sans Serif"/>
                          <a:cs typeface="Microsoft Sans Serif"/>
                        </a:rPr>
                        <a:t>5.1%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9606">
                <a:tc>
                  <a:txBody>
                    <a:bodyPr/>
                    <a:lstStyle/>
                    <a:p>
                      <a:pPr marL="22225">
                        <a:lnSpc>
                          <a:spcPts val="1060"/>
                        </a:lnSpc>
                      </a:pPr>
                      <a:r>
                        <a:rPr sz="900" spc="-30" dirty="0">
                          <a:latin typeface="Microsoft Sans Serif"/>
                          <a:cs typeface="Microsoft Sans Serif"/>
                        </a:rPr>
                        <a:t>ФСС</a:t>
                      </a:r>
                      <a:r>
                        <a:rPr sz="9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НС</a:t>
                      </a:r>
                      <a:r>
                        <a:rPr sz="9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latin typeface="Microsoft Sans Serif"/>
                          <a:cs typeface="Microsoft Sans Serif"/>
                        </a:rPr>
                        <a:t>ПЗ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060"/>
                        </a:lnSpc>
                      </a:pPr>
                      <a:r>
                        <a:rPr sz="900" dirty="0">
                          <a:latin typeface="Microsoft Sans Serif"/>
                          <a:cs typeface="Microsoft Sans Serif"/>
                        </a:rPr>
                        <a:t>0.2%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22225" marR="116839">
                        <a:lnSpc>
                          <a:spcPct val="103299"/>
                        </a:lnSpc>
                        <a:spcBef>
                          <a:spcPts val="75"/>
                        </a:spcBef>
                      </a:pP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ИТОГО взносы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900" spc="-2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фонды,</a:t>
                      </a:r>
                      <a:r>
                        <a:rPr sz="9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тыс.</a:t>
                      </a:r>
                      <a:r>
                        <a:rPr sz="9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руб.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5875" algn="r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0,00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734182" y="1421714"/>
            <a:ext cx="2378710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spc="10" dirty="0">
                <a:solidFill>
                  <a:srgbClr val="006FC0"/>
                </a:solidFill>
                <a:latin typeface="Calibri"/>
                <a:cs typeface="Calibri"/>
              </a:rPr>
              <a:t>Штатное</a:t>
            </a:r>
            <a:r>
              <a:rPr sz="16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006FC0"/>
                </a:solidFill>
                <a:latin typeface="Calibri"/>
                <a:cs typeface="Calibri"/>
              </a:rPr>
              <a:t>расписание,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10" dirty="0">
                <a:solidFill>
                  <a:srgbClr val="006FC0"/>
                </a:solidFill>
                <a:latin typeface="Calibri"/>
                <a:cs typeface="Calibri"/>
              </a:rPr>
              <a:t>ФОТ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810" y="770483"/>
            <a:ext cx="1353438" cy="59181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69727" y="770263"/>
            <a:ext cx="1472183" cy="57173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62321" y="884446"/>
            <a:ext cx="1431636" cy="40519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65936" y="2093087"/>
          <a:ext cx="8587740" cy="4716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9240"/>
                <a:gridCol w="1187450"/>
                <a:gridCol w="1069975"/>
                <a:gridCol w="1152525"/>
                <a:gridCol w="1161414"/>
                <a:gridCol w="1170940"/>
              </a:tblGrid>
              <a:tr h="17526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Наименование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15" dirty="0">
                          <a:latin typeface="Arial"/>
                          <a:cs typeface="Arial"/>
                        </a:rPr>
                        <a:t>Азия</a:t>
                      </a:r>
                      <a:r>
                        <a:rPr sz="1000" b="1" spc="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А+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(премиальная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ягода)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52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76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год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год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год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год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год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8284">
                <a:tc>
                  <a:txBody>
                    <a:bodyPr/>
                    <a:lstStyle/>
                    <a:p>
                      <a:pPr marL="24130" marR="229870">
                        <a:lnSpc>
                          <a:spcPts val="1280"/>
                        </a:lnSpc>
                        <a:spcBef>
                          <a:spcPts val="2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Стоимость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 создания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основных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фондов, </a:t>
                      </a:r>
                      <a:r>
                        <a:rPr sz="1000" b="1" spc="-2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руб.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166370">
                <a:tc>
                  <a:txBody>
                    <a:bodyPr/>
                    <a:lstStyle/>
                    <a:p>
                      <a:pPr marL="59055">
                        <a:lnSpc>
                          <a:spcPts val="1175"/>
                        </a:lnSpc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Посадочный материал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6116">
                <a:tc>
                  <a:txBody>
                    <a:bodyPr/>
                    <a:lstStyle/>
                    <a:p>
                      <a:pPr marL="59055">
                        <a:lnSpc>
                          <a:spcPts val="1175"/>
                        </a:lnSpc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Аренда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земли/выкуп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в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собственность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6115">
                <a:tc>
                  <a:txBody>
                    <a:bodyPr/>
                    <a:lstStyle/>
                    <a:p>
                      <a:pPr marL="59055">
                        <a:lnSpc>
                          <a:spcPts val="1170"/>
                        </a:lnSpc>
                      </a:pP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Установка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системы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капельного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орошения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6116">
                <a:tc>
                  <a:txBody>
                    <a:bodyPr/>
                    <a:lstStyle/>
                    <a:p>
                      <a:pPr marL="59055">
                        <a:lnSpc>
                          <a:spcPts val="1175"/>
                        </a:lnSpc>
                      </a:pP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Установка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скважины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6116">
                <a:tc>
                  <a:txBody>
                    <a:bodyPr/>
                    <a:lstStyle/>
                    <a:p>
                      <a:pPr marL="59055">
                        <a:lnSpc>
                          <a:spcPts val="1175"/>
                        </a:lnSpc>
                      </a:pP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Трактор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садовый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МТЗ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82.1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6115">
                <a:tc>
                  <a:txBody>
                    <a:bodyPr/>
                    <a:lstStyle/>
                    <a:p>
                      <a:pPr marL="59055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Опрыскиватель</a:t>
                      </a:r>
                      <a:r>
                        <a:rPr sz="10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800л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6116">
                <a:tc>
                  <a:txBody>
                    <a:bodyPr/>
                    <a:lstStyle/>
                    <a:p>
                      <a:pPr marL="59055">
                        <a:lnSpc>
                          <a:spcPts val="1175"/>
                        </a:lnSpc>
                      </a:pP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Грядообразователь/пленкоукладчик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6115">
                <a:tc>
                  <a:txBody>
                    <a:bodyPr/>
                    <a:lstStyle/>
                    <a:p>
                      <a:pPr marL="59055">
                        <a:lnSpc>
                          <a:spcPts val="1170"/>
                        </a:lnSpc>
                      </a:pPr>
                      <a:r>
                        <a:rPr sz="1000" spc="-35" dirty="0">
                          <a:latin typeface="Microsoft Sans Serif"/>
                          <a:cs typeface="Microsoft Sans Serif"/>
                        </a:rPr>
                        <a:t>Фреза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6115">
                <a:tc>
                  <a:txBody>
                    <a:bodyPr/>
                    <a:lstStyle/>
                    <a:p>
                      <a:pPr marL="59055">
                        <a:lnSpc>
                          <a:spcPts val="1170"/>
                        </a:lnSpc>
                      </a:pPr>
                      <a:r>
                        <a:rPr sz="1000" spc="-40" dirty="0">
                          <a:latin typeface="Microsoft Sans Serif"/>
                          <a:cs typeface="Microsoft Sans Serif"/>
                        </a:rPr>
                        <a:t>БДМ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6497">
                <a:tc>
                  <a:txBody>
                    <a:bodyPr/>
                    <a:lstStyle/>
                    <a:p>
                      <a:pPr marL="59055">
                        <a:lnSpc>
                          <a:spcPts val="1175"/>
                        </a:lnSpc>
                      </a:pP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Плуг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6115">
                <a:tc>
                  <a:txBody>
                    <a:bodyPr/>
                    <a:lstStyle/>
                    <a:p>
                      <a:pPr marL="59055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Перфорированная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мульча,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Укрывной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6116">
                <a:tc>
                  <a:txBody>
                    <a:bodyPr/>
                    <a:lstStyle/>
                    <a:p>
                      <a:pPr marL="59055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Непредвиденные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инвест.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затраты,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всего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0519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Текущие затраты, руб.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332232">
                <a:tc>
                  <a:txBody>
                    <a:bodyPr/>
                    <a:lstStyle/>
                    <a:p>
                      <a:pPr marL="59055">
                        <a:lnSpc>
                          <a:spcPts val="1175"/>
                        </a:lnSpc>
                      </a:pP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Подготовка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почвы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под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посадку</a:t>
                      </a:r>
                      <a:r>
                        <a:rPr sz="10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(вспашка),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стоимость руб.на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га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2231">
                <a:tc>
                  <a:txBody>
                    <a:bodyPr/>
                    <a:lstStyle/>
                    <a:p>
                      <a:pPr marL="59055">
                        <a:lnSpc>
                          <a:spcPts val="1170"/>
                        </a:lnSpc>
                      </a:pP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Формирование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гряд,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30" dirty="0">
                          <a:latin typeface="Microsoft Sans Serif"/>
                          <a:cs typeface="Microsoft Sans Serif"/>
                        </a:rPr>
                        <a:t>укладка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пленки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стоимость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1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га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6369">
                <a:tc>
                  <a:txBody>
                    <a:bodyPr/>
                    <a:lstStyle/>
                    <a:p>
                      <a:pPr marL="59055">
                        <a:lnSpc>
                          <a:spcPts val="1175"/>
                        </a:lnSpc>
                      </a:pP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Посадка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саженцев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за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шт.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6115">
                <a:tc>
                  <a:txBody>
                    <a:bodyPr/>
                    <a:lstStyle/>
                    <a:p>
                      <a:pPr marL="59055">
                        <a:lnSpc>
                          <a:spcPts val="1175"/>
                        </a:lnSpc>
                      </a:pP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Мульча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проходов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га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259">
                <a:tc>
                  <a:txBody>
                    <a:bodyPr/>
                    <a:lstStyle/>
                    <a:p>
                      <a:pPr marL="59055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Удобрения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почвы,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средства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защиты,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на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6116">
                <a:tc>
                  <a:txBody>
                    <a:bodyPr/>
                    <a:lstStyle/>
                    <a:p>
                      <a:pPr marL="59055">
                        <a:lnSpc>
                          <a:spcPts val="1175"/>
                        </a:lnSpc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Гербециды,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га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6115">
                <a:tc>
                  <a:txBody>
                    <a:bodyPr/>
                    <a:lstStyle/>
                    <a:p>
                      <a:pPr marL="59055">
                        <a:lnSpc>
                          <a:spcPts val="1170"/>
                        </a:lnSpc>
                      </a:pP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Сбор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урожая,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1 </a:t>
                      </a:r>
                      <a:r>
                        <a:rPr sz="1000" spc="-50" dirty="0">
                          <a:latin typeface="Microsoft Sans Serif"/>
                          <a:cs typeface="Microsoft Sans Serif"/>
                        </a:rPr>
                        <a:t>кг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473760" y="6282639"/>
            <a:ext cx="2362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Microsoft Sans Serif"/>
                <a:cs typeface="Microsoft Sans Serif"/>
              </a:rPr>
              <a:t>1</a:t>
            </a:r>
            <a:r>
              <a:rPr sz="1000" spc="-5" dirty="0">
                <a:latin typeface="Microsoft Sans Serif"/>
                <a:cs typeface="Microsoft Sans Serif"/>
              </a:rPr>
              <a:t>.</a:t>
            </a:r>
            <a:r>
              <a:rPr sz="1000" spc="-10" dirty="0">
                <a:latin typeface="Microsoft Sans Serif"/>
                <a:cs typeface="Microsoft Sans Serif"/>
              </a:rPr>
              <a:t>2</a:t>
            </a:r>
            <a:r>
              <a:rPr sz="1000" spc="-5" dirty="0">
                <a:latin typeface="Microsoft Sans Serif"/>
                <a:cs typeface="Microsoft Sans Serif"/>
              </a:rPr>
              <a:t>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40074" y="1339037"/>
            <a:ext cx="47891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6FC0"/>
                </a:solidFill>
              </a:rPr>
              <a:t>РАСЧЕТ</a:t>
            </a:r>
            <a:r>
              <a:rPr sz="2000" spc="-35" dirty="0">
                <a:solidFill>
                  <a:srgbClr val="006FC0"/>
                </a:solidFill>
              </a:rPr>
              <a:t> </a:t>
            </a:r>
            <a:r>
              <a:rPr sz="2000" dirty="0">
                <a:solidFill>
                  <a:srgbClr val="006FC0"/>
                </a:solidFill>
              </a:rPr>
              <a:t>ЭФФЕКТИВНОСТИ</a:t>
            </a:r>
            <a:r>
              <a:rPr sz="2000" spc="-30" dirty="0">
                <a:solidFill>
                  <a:srgbClr val="006FC0"/>
                </a:solidFill>
              </a:rPr>
              <a:t> </a:t>
            </a:r>
            <a:r>
              <a:rPr sz="2000" spc="-5" dirty="0">
                <a:solidFill>
                  <a:srgbClr val="006FC0"/>
                </a:solidFill>
              </a:rPr>
              <a:t>ПРОЕКТА</a:t>
            </a:r>
            <a:endParaRPr sz="2000"/>
          </a:p>
        </p:txBody>
      </p:sp>
      <p:sp>
        <p:nvSpPr>
          <p:cNvPr id="5" name="object 5"/>
          <p:cNvSpPr txBox="1"/>
          <p:nvPr/>
        </p:nvSpPr>
        <p:spPr>
          <a:xfrm>
            <a:off x="473760" y="3776548"/>
            <a:ext cx="2362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Microsoft Sans Serif"/>
                <a:cs typeface="Microsoft Sans Serif"/>
              </a:rPr>
              <a:t>1</a:t>
            </a:r>
            <a:r>
              <a:rPr sz="1000" spc="-5" dirty="0">
                <a:latin typeface="Microsoft Sans Serif"/>
                <a:cs typeface="Microsoft Sans Serif"/>
              </a:rPr>
              <a:t>.</a:t>
            </a:r>
            <a:r>
              <a:rPr sz="1000" spc="-10" dirty="0">
                <a:latin typeface="Microsoft Sans Serif"/>
                <a:cs typeface="Microsoft Sans Serif"/>
              </a:rPr>
              <a:t>1</a:t>
            </a:r>
            <a:r>
              <a:rPr sz="1000" spc="-5" dirty="0">
                <a:latin typeface="Microsoft Sans Serif"/>
                <a:cs typeface="Microsoft Sans Serif"/>
              </a:rPr>
              <a:t>.</a:t>
            </a:r>
            <a:endParaRPr sz="10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38549" y="760619"/>
            <a:ext cx="1775758" cy="50873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4148" y="682752"/>
            <a:ext cx="1500622" cy="66293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5189" y="799214"/>
            <a:ext cx="1586222" cy="4513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65936" y="682879"/>
          <a:ext cx="8575675" cy="6117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9240"/>
                <a:gridCol w="1187450"/>
                <a:gridCol w="1069975"/>
                <a:gridCol w="1152525"/>
                <a:gridCol w="1161414"/>
                <a:gridCol w="1170940"/>
              </a:tblGrid>
              <a:tr h="166116">
                <a:tc>
                  <a:txBody>
                    <a:bodyPr/>
                    <a:lstStyle/>
                    <a:p>
                      <a:pPr marL="59055">
                        <a:lnSpc>
                          <a:spcPts val="1175"/>
                        </a:lnSpc>
                      </a:pP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Упаковка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ягоды,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руб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1 </a:t>
                      </a:r>
                      <a:r>
                        <a:rPr sz="1000" spc="-50" dirty="0">
                          <a:latin typeface="Microsoft Sans Serif"/>
                          <a:cs typeface="Microsoft Sans Serif"/>
                        </a:rPr>
                        <a:t>кг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6115">
                <a:tc>
                  <a:txBody>
                    <a:bodyPr/>
                    <a:lstStyle/>
                    <a:p>
                      <a:pPr marL="59055">
                        <a:lnSpc>
                          <a:spcPts val="1170"/>
                        </a:lnSpc>
                      </a:pP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Транспортные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расходы,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га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6116">
                <a:tc>
                  <a:txBody>
                    <a:bodyPr/>
                    <a:lstStyle/>
                    <a:p>
                      <a:pPr marL="59055">
                        <a:lnSpc>
                          <a:spcPts val="1175"/>
                        </a:lnSpc>
                      </a:pP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З/п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начислениями,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год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6116">
                <a:tc>
                  <a:txBody>
                    <a:bodyPr/>
                    <a:lstStyle/>
                    <a:p>
                      <a:pPr marL="59055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Непредвиденные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текущие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расходы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3654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Выручка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от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реализации,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руб.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166306">
                <a:tc>
                  <a:txBody>
                    <a:bodyPr/>
                    <a:lstStyle/>
                    <a:p>
                      <a:pPr marL="59055">
                        <a:lnSpc>
                          <a:spcPts val="1175"/>
                        </a:lnSpc>
                      </a:pP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Реализация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ягод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6115">
                <a:tc>
                  <a:txBody>
                    <a:bodyPr/>
                    <a:lstStyle/>
                    <a:p>
                      <a:pPr marL="59055">
                        <a:lnSpc>
                          <a:spcPts val="1170"/>
                        </a:lnSpc>
                      </a:pP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Валовый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доход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руб.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6116">
                <a:tc>
                  <a:txBody>
                    <a:bodyPr/>
                    <a:lstStyle/>
                    <a:p>
                      <a:pPr marL="24130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Налог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 6%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(доходы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- расходы)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000" spc="49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₽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000" spc="49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₽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000" spc="49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₽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000" spc="49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₽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000" spc="49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₽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1563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Доход</a:t>
                      </a:r>
                      <a:r>
                        <a:rPr sz="10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руб.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0,00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0,00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0,00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166116">
                <a:tc>
                  <a:txBody>
                    <a:bodyPr/>
                    <a:lstStyle/>
                    <a:p>
                      <a:pPr marL="24130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Источники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 финнсирования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9955">
                <a:tc>
                  <a:txBody>
                    <a:bodyPr/>
                    <a:lstStyle/>
                    <a:p>
                      <a:pPr marL="24130" marR="51435">
                        <a:lnSpc>
                          <a:spcPct val="107000"/>
                        </a:lnSpc>
                        <a:spcBef>
                          <a:spcPts val="24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Грантовая поддержка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Агростартап, (Сумма </a:t>
                      </a:r>
                      <a:r>
                        <a:rPr sz="1000" b="1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Гранта)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0,00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2486">
                <a:tc>
                  <a:txBody>
                    <a:bodyPr/>
                    <a:lstStyle/>
                    <a:p>
                      <a:pPr marL="24130" marR="545465">
                        <a:lnSpc>
                          <a:spcPts val="128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Грантовая поддержка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Агростартап, </a:t>
                      </a:r>
                      <a:r>
                        <a:rPr sz="1000" b="1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(Собственные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средства)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1270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0,00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2231">
                <a:tc>
                  <a:txBody>
                    <a:bodyPr/>
                    <a:lstStyle/>
                    <a:p>
                      <a:pPr marL="24130" marR="459105">
                        <a:lnSpc>
                          <a:spcPts val="128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Грантовая поддержка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Агропрогресс, </a:t>
                      </a:r>
                      <a:r>
                        <a:rPr sz="1000" b="1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(Сумма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Гранта)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0,00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6115">
                <a:tc>
                  <a:txBody>
                    <a:bodyPr/>
                    <a:lstStyle/>
                    <a:p>
                      <a:pPr marL="24130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Дополнительное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собственное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участие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82193">
                <a:tc>
                  <a:txBody>
                    <a:bodyPr/>
                    <a:lstStyle/>
                    <a:p>
                      <a:pPr marL="24130" marR="74295">
                        <a:lnSpc>
                          <a:spcPct val="107000"/>
                        </a:lnSpc>
                        <a:spcBef>
                          <a:spcPts val="42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Кредит на пополнение оборотных средств </a:t>
                      </a:r>
                      <a:r>
                        <a:rPr sz="1000" b="1" spc="-2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до 1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года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ставке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от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до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5%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годовых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4130" marR="460375">
                        <a:lnSpc>
                          <a:spcPts val="1290"/>
                        </a:lnSpc>
                        <a:spcBef>
                          <a:spcPts val="5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(рекомендовно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до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50%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от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 стоимости </a:t>
                      </a:r>
                      <a:r>
                        <a:rPr sz="1000" b="1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текущих затрат)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0,00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31115" algn="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38100" algn="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24130" marR="99695">
                        <a:lnSpc>
                          <a:spcPct val="107000"/>
                        </a:lnSpc>
                        <a:spcBef>
                          <a:spcPts val="284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Расходы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погашение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кредита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(основной </a:t>
                      </a:r>
                      <a:r>
                        <a:rPr sz="1000" b="1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долг и %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кредиту),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рублей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619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2700" algn="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0,00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31115" algn="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2700" algn="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0,00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4191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94486">
                <a:tc>
                  <a:txBody>
                    <a:bodyPr/>
                    <a:lstStyle/>
                    <a:p>
                      <a:pPr marL="24130" marR="98425" algn="just">
                        <a:lnSpc>
                          <a:spcPct val="107000"/>
                        </a:lnSpc>
                        <a:spcBef>
                          <a:spcPts val="38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Кредит на инвестиционные цели в рамках </a:t>
                      </a:r>
                      <a:r>
                        <a:rPr sz="1000" b="1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Постановления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Правительства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от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30.12.18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4130" marR="125095" algn="just">
                        <a:lnSpc>
                          <a:spcPct val="10700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№1764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120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мес., по ставке 7,25% годовых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(При использовании гранта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Агропрогресс </a:t>
                      </a:r>
                      <a:r>
                        <a:rPr sz="1000" b="1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значение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 устанавливается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до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70%,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 при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4130" algn="just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Агростартапе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до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100%)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2700" algn="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0,00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3983">
                <a:tc>
                  <a:txBody>
                    <a:bodyPr/>
                    <a:lstStyle/>
                    <a:p>
                      <a:pPr marL="24130" marR="184785" algn="just">
                        <a:lnSpc>
                          <a:spcPct val="107000"/>
                        </a:lnSpc>
                        <a:spcBef>
                          <a:spcPts val="484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Расходы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погашение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инвестиционного </a:t>
                      </a:r>
                      <a:r>
                        <a:rPr sz="1000" b="1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кредита (основной долг и % по кредиту), </a:t>
                      </a:r>
                      <a:r>
                        <a:rPr sz="1000" b="1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рублей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0,00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31115" algn="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38100" algn="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41910" algn="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0,00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473760" y="2276678"/>
            <a:ext cx="2362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Microsoft Sans Serif"/>
                <a:cs typeface="Microsoft Sans Serif"/>
              </a:rPr>
              <a:t>1</a:t>
            </a:r>
            <a:r>
              <a:rPr sz="1000" spc="-5" dirty="0">
                <a:latin typeface="Microsoft Sans Serif"/>
                <a:cs typeface="Microsoft Sans Serif"/>
              </a:rPr>
              <a:t>.</a:t>
            </a:r>
            <a:r>
              <a:rPr sz="1000" spc="-10" dirty="0">
                <a:latin typeface="Microsoft Sans Serif"/>
                <a:cs typeface="Microsoft Sans Serif"/>
              </a:rPr>
              <a:t>4</a:t>
            </a:r>
            <a:r>
              <a:rPr sz="1000" spc="-5" dirty="0">
                <a:latin typeface="Microsoft Sans Serif"/>
                <a:cs typeface="Microsoft Sans Serif"/>
              </a:rPr>
              <a:t>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3760" y="2852750"/>
            <a:ext cx="2362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Microsoft Sans Serif"/>
                <a:cs typeface="Microsoft Sans Serif"/>
              </a:rPr>
              <a:t>1</a:t>
            </a:r>
            <a:r>
              <a:rPr sz="1000" spc="-5" dirty="0">
                <a:latin typeface="Microsoft Sans Serif"/>
                <a:cs typeface="Microsoft Sans Serif"/>
              </a:rPr>
              <a:t>.</a:t>
            </a:r>
            <a:r>
              <a:rPr sz="1000" spc="-10" dirty="0">
                <a:latin typeface="Microsoft Sans Serif"/>
                <a:cs typeface="Microsoft Sans Serif"/>
              </a:rPr>
              <a:t>5</a:t>
            </a:r>
            <a:r>
              <a:rPr sz="1000" spc="-5" dirty="0">
                <a:latin typeface="Microsoft Sans Serif"/>
                <a:cs typeface="Microsoft Sans Serif"/>
              </a:rPr>
              <a:t>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8708" y="4465777"/>
            <a:ext cx="3060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Microsoft Sans Serif"/>
                <a:cs typeface="Microsoft Sans Serif"/>
              </a:rPr>
              <a:t>1</a:t>
            </a:r>
            <a:r>
              <a:rPr sz="1000" spc="-5" dirty="0">
                <a:latin typeface="Microsoft Sans Serif"/>
                <a:cs typeface="Microsoft Sans Serif"/>
              </a:rPr>
              <a:t>.</a:t>
            </a:r>
            <a:r>
              <a:rPr sz="1000" spc="-10" dirty="0">
                <a:latin typeface="Microsoft Sans Serif"/>
                <a:cs typeface="Microsoft Sans Serif"/>
              </a:rPr>
              <a:t>11</a:t>
            </a:r>
            <a:r>
              <a:rPr sz="1000" spc="-5" dirty="0">
                <a:latin typeface="Microsoft Sans Serif"/>
                <a:cs typeface="Microsoft Sans Serif"/>
              </a:rPr>
              <a:t>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3760" y="1644218"/>
            <a:ext cx="2362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Microsoft Sans Serif"/>
                <a:cs typeface="Microsoft Sans Serif"/>
              </a:rPr>
              <a:t>1</a:t>
            </a:r>
            <a:r>
              <a:rPr sz="1000" spc="-5" dirty="0">
                <a:latin typeface="Microsoft Sans Serif"/>
                <a:cs typeface="Microsoft Sans Serif"/>
              </a:rPr>
              <a:t>.</a:t>
            </a:r>
            <a:r>
              <a:rPr sz="1000" spc="-10" dirty="0">
                <a:latin typeface="Microsoft Sans Serif"/>
                <a:cs typeface="Microsoft Sans Serif"/>
              </a:rPr>
              <a:t>3</a:t>
            </a:r>
            <a:r>
              <a:rPr sz="1000" spc="-5" dirty="0">
                <a:latin typeface="Microsoft Sans Serif"/>
                <a:cs typeface="Microsoft Sans Serif"/>
              </a:rPr>
              <a:t>.</a:t>
            </a:r>
            <a:endParaRPr sz="1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65936" y="682879"/>
          <a:ext cx="8575675" cy="623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7335"/>
                <a:gridCol w="1188719"/>
                <a:gridCol w="1069339"/>
                <a:gridCol w="1151889"/>
                <a:gridCol w="1160779"/>
                <a:gridCol w="1170304"/>
              </a:tblGrid>
              <a:tr h="283464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Чистый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доход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 руб.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0,00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69786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0,00</a:t>
                      </a:r>
                      <a:r>
                        <a:rPr sz="10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0,00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0,00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0,00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3215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Срок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окупаемости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проекта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tabLst>
                          <a:tab pos="1212850" algn="l"/>
                        </a:tabLst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-	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лет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438708" y="791921"/>
            <a:ext cx="3060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Microsoft Sans Serif"/>
                <a:cs typeface="Microsoft Sans Serif"/>
              </a:rPr>
              <a:t>1</a:t>
            </a:r>
            <a:r>
              <a:rPr sz="1000" spc="-5" dirty="0">
                <a:latin typeface="Microsoft Sans Serif"/>
                <a:cs typeface="Microsoft Sans Serif"/>
              </a:rPr>
              <a:t>.</a:t>
            </a:r>
            <a:r>
              <a:rPr sz="1000" spc="-10" dirty="0">
                <a:latin typeface="Microsoft Sans Serif"/>
                <a:cs typeface="Microsoft Sans Serif"/>
              </a:rPr>
              <a:t>12</a:t>
            </a:r>
            <a:r>
              <a:rPr sz="1000" spc="-5" dirty="0">
                <a:latin typeface="Microsoft Sans Serif"/>
                <a:cs typeface="Microsoft Sans Serif"/>
              </a:rPr>
              <a:t>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43013" y="1357122"/>
            <a:ext cx="1990725" cy="502284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809625" marR="5080" indent="-797560">
              <a:lnSpc>
                <a:spcPts val="1839"/>
              </a:lnSpc>
              <a:spcBef>
                <a:spcPts val="220"/>
              </a:spcBef>
            </a:pPr>
            <a:r>
              <a:rPr sz="1600" spc="-215" dirty="0">
                <a:solidFill>
                  <a:srgbClr val="585858"/>
                </a:solidFill>
                <a:latin typeface="Microsoft Sans Serif"/>
                <a:cs typeface="Microsoft Sans Serif"/>
              </a:rPr>
              <a:t>АО</a:t>
            </a:r>
            <a:r>
              <a:rPr sz="1600" spc="-6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585858"/>
                </a:solidFill>
                <a:latin typeface="Microsoft Sans Serif"/>
                <a:cs typeface="Microsoft Sans Serif"/>
              </a:rPr>
              <a:t>«</a:t>
            </a:r>
            <a:r>
              <a:rPr sz="1600" spc="-315" dirty="0">
                <a:solidFill>
                  <a:srgbClr val="585858"/>
                </a:solidFill>
                <a:latin typeface="Microsoft Sans Serif"/>
                <a:cs typeface="Microsoft Sans Serif"/>
              </a:rPr>
              <a:t>К</a:t>
            </a:r>
            <a:r>
              <a:rPr sz="1600" spc="-170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1600" spc="-160" dirty="0">
                <a:solidFill>
                  <a:srgbClr val="585858"/>
                </a:solidFill>
                <a:latin typeface="Microsoft Sans Serif"/>
                <a:cs typeface="Microsoft Sans Serif"/>
              </a:rPr>
              <a:t>р</a:t>
            </a:r>
            <a:r>
              <a:rPr sz="1600" spc="-175" dirty="0">
                <a:solidFill>
                  <a:srgbClr val="585858"/>
                </a:solidFill>
                <a:latin typeface="Microsoft Sans Serif"/>
                <a:cs typeface="Microsoft Sans Serif"/>
              </a:rPr>
              <a:t>по</a:t>
            </a:r>
            <a:r>
              <a:rPr sz="1600" spc="-165" dirty="0">
                <a:solidFill>
                  <a:srgbClr val="585858"/>
                </a:solidFill>
                <a:latin typeface="Microsoft Sans Serif"/>
                <a:cs typeface="Microsoft Sans Serif"/>
              </a:rPr>
              <a:t>р</a:t>
            </a:r>
            <a:r>
              <a:rPr sz="1600" spc="-170" dirty="0">
                <a:solidFill>
                  <a:srgbClr val="585858"/>
                </a:solidFill>
                <a:latin typeface="Microsoft Sans Serif"/>
                <a:cs typeface="Microsoft Sans Serif"/>
              </a:rPr>
              <a:t>аци</a:t>
            </a:r>
            <a:r>
              <a:rPr sz="1600" spc="-160" dirty="0">
                <a:solidFill>
                  <a:srgbClr val="585858"/>
                </a:solidFill>
                <a:latin typeface="Microsoft Sans Serif"/>
                <a:cs typeface="Microsoft Sans Serif"/>
              </a:rPr>
              <a:t>я</a:t>
            </a:r>
            <a:r>
              <a:rPr sz="1600" spc="-6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585858"/>
                </a:solidFill>
                <a:latin typeface="Microsoft Sans Serif"/>
                <a:cs typeface="Microsoft Sans Serif"/>
              </a:rPr>
              <a:t>«</a:t>
            </a:r>
            <a:r>
              <a:rPr sz="1600" spc="-245" dirty="0">
                <a:solidFill>
                  <a:srgbClr val="585858"/>
                </a:solidFill>
                <a:latin typeface="Microsoft Sans Serif"/>
                <a:cs typeface="Microsoft Sans Serif"/>
              </a:rPr>
              <a:t>М</a:t>
            </a:r>
            <a:r>
              <a:rPr sz="1600" spc="-215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1600" spc="-210" dirty="0">
                <a:solidFill>
                  <a:srgbClr val="585858"/>
                </a:solidFill>
                <a:latin typeface="Microsoft Sans Serif"/>
                <a:cs typeface="Microsoft Sans Serif"/>
              </a:rPr>
              <a:t>П</a:t>
            </a:r>
            <a:r>
              <a:rPr sz="16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»,  </a:t>
            </a:r>
            <a:r>
              <a:rPr sz="1600" spc="-165" dirty="0">
                <a:solidFill>
                  <a:srgbClr val="585858"/>
                </a:solidFill>
                <a:latin typeface="Microsoft Sans Serif"/>
                <a:cs typeface="Microsoft Sans Serif"/>
              </a:rPr>
              <a:t>2021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46600" y="1404015"/>
            <a:ext cx="191139" cy="23106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55396" y="1794001"/>
          <a:ext cx="3484245" cy="8213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070"/>
                <a:gridCol w="697865"/>
                <a:gridCol w="852169"/>
                <a:gridCol w="831850"/>
                <a:gridCol w="896620"/>
              </a:tblGrid>
              <a:tr h="293370">
                <a:tc gridSpan="2">
                  <a:txBody>
                    <a:bodyPr/>
                    <a:lstStyle/>
                    <a:p>
                      <a:pPr marL="29019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Месяц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850" spc="-5" dirty="0">
                          <a:latin typeface="Calibri"/>
                          <a:cs typeface="Calibri"/>
                        </a:rPr>
                        <a:t>Погашение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Проценты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285115" marR="120650" indent="-154305">
                        <a:lnSpc>
                          <a:spcPts val="1090"/>
                        </a:lnSpc>
                        <a:spcBef>
                          <a:spcPts val="20"/>
                        </a:spcBef>
                      </a:pPr>
                      <a:r>
                        <a:rPr sz="850" spc="-5" dirty="0">
                          <a:latin typeface="Calibri"/>
                          <a:cs typeface="Calibri"/>
                        </a:rPr>
                        <a:t>Еж</a:t>
                      </a:r>
                      <a:r>
                        <a:rPr sz="85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850" spc="-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85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850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850" spc="-5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85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850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850" spc="5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850" dirty="0">
                          <a:latin typeface="Calibri"/>
                          <a:cs typeface="Calibri"/>
                        </a:rPr>
                        <a:t>й  </a:t>
                      </a:r>
                      <a:r>
                        <a:rPr sz="850" spc="-10" dirty="0">
                          <a:latin typeface="Calibri"/>
                          <a:cs typeface="Calibri"/>
                        </a:rPr>
                        <a:t>платеж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5"/>
                        </a:lnSpc>
                      </a:pPr>
                      <a:r>
                        <a:rPr sz="700" b="1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₽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819"/>
                        </a:lnSpc>
                        <a:spcBef>
                          <a:spcPts val="55"/>
                        </a:spcBef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7,25%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4205">
                <a:tc>
                  <a:txBody>
                    <a:bodyPr/>
                    <a:lstStyle/>
                    <a:p>
                      <a:pPr marR="9525" algn="r">
                        <a:lnSpc>
                          <a:spcPts val="835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5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5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5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5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3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3"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6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7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8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9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3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13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16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17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698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18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19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3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23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3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26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27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28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3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29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33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3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R="10160" algn="r">
                        <a:lnSpc>
                          <a:spcPts val="835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5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5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5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5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36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37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38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3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39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40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41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42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3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43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3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44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3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45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46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47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3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48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49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3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697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3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53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3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3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56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3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57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3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58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59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3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60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61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3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62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63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954145" y="1794001"/>
          <a:ext cx="2950845" cy="1916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235"/>
                <a:gridCol w="666115"/>
                <a:gridCol w="709930"/>
                <a:gridCol w="735965"/>
                <a:gridCol w="582294"/>
              </a:tblGrid>
              <a:tr h="293370">
                <a:tc gridSpan="2">
                  <a:txBody>
                    <a:bodyPr/>
                    <a:lstStyle/>
                    <a:p>
                      <a:pPr marL="29908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Месяц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850" spc="-5" dirty="0">
                          <a:latin typeface="Calibri"/>
                          <a:cs typeface="Calibri"/>
                        </a:rPr>
                        <a:t>Погашение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Проценты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26670" indent="-12700">
                        <a:lnSpc>
                          <a:spcPts val="1090"/>
                        </a:lnSpc>
                        <a:spcBef>
                          <a:spcPts val="20"/>
                        </a:spcBef>
                      </a:pPr>
                      <a:r>
                        <a:rPr sz="850" spc="-5" dirty="0">
                          <a:latin typeface="Calibri"/>
                          <a:cs typeface="Calibri"/>
                        </a:rPr>
                        <a:t>Еж</a:t>
                      </a:r>
                      <a:r>
                        <a:rPr sz="85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850" spc="-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85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850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850" spc="-5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850" dirty="0">
                          <a:latin typeface="Calibri"/>
                          <a:cs typeface="Calibri"/>
                        </a:rPr>
                        <a:t>чн  </a:t>
                      </a:r>
                      <a:r>
                        <a:rPr sz="850" spc="-5" dirty="0">
                          <a:latin typeface="Calibri"/>
                          <a:cs typeface="Calibri"/>
                        </a:rPr>
                        <a:t>ый</a:t>
                      </a:r>
                      <a:r>
                        <a:rPr sz="8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-10" dirty="0">
                          <a:latin typeface="Calibri"/>
                          <a:cs typeface="Calibri"/>
                        </a:rPr>
                        <a:t>платеж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5"/>
                        </a:lnSpc>
                      </a:pPr>
                      <a:r>
                        <a:rPr sz="700" b="1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₽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ts val="819"/>
                        </a:lnSpc>
                        <a:spcBef>
                          <a:spcPts val="55"/>
                        </a:spcBef>
                      </a:pPr>
                      <a:r>
                        <a:rPr sz="700" b="1" spc="-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7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до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 5%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4205">
                <a:tc>
                  <a:txBody>
                    <a:bodyPr/>
                    <a:lstStyle/>
                    <a:p>
                      <a:pPr marR="9525" algn="r">
                        <a:lnSpc>
                          <a:spcPts val="835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5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5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5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5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3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3"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6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7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8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9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82320" y="1272285"/>
            <a:ext cx="3431540" cy="50863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065" marR="5080" algn="ctr">
              <a:lnSpc>
                <a:spcPct val="105500"/>
              </a:lnSpc>
              <a:spcBef>
                <a:spcPts val="40"/>
              </a:spcBef>
            </a:pPr>
            <a:r>
              <a:rPr sz="1100" b="1" spc="5" dirty="0">
                <a:latin typeface="Arial"/>
                <a:cs typeface="Arial"/>
              </a:rPr>
              <a:t>График</a:t>
            </a:r>
            <a:r>
              <a:rPr sz="1100" b="1" spc="25" dirty="0">
                <a:latin typeface="Arial"/>
                <a:cs typeface="Arial"/>
              </a:rPr>
              <a:t> </a:t>
            </a:r>
            <a:r>
              <a:rPr sz="1100" b="1" spc="5" dirty="0">
                <a:latin typeface="Arial"/>
                <a:cs typeface="Arial"/>
              </a:rPr>
              <a:t>погашения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5" dirty="0">
                <a:latin typeface="Arial"/>
                <a:cs typeface="Arial"/>
              </a:rPr>
              <a:t>процентов</a:t>
            </a:r>
            <a:r>
              <a:rPr sz="1100" b="1" spc="25" dirty="0">
                <a:latin typeface="Arial"/>
                <a:cs typeface="Arial"/>
              </a:rPr>
              <a:t> </a:t>
            </a:r>
            <a:r>
              <a:rPr sz="1100" b="1" spc="5" dirty="0">
                <a:latin typeface="Arial"/>
                <a:cs typeface="Arial"/>
              </a:rPr>
              <a:t>инвестиционного </a:t>
            </a:r>
            <a:r>
              <a:rPr sz="1100" b="1" spc="-290" dirty="0">
                <a:latin typeface="Arial"/>
                <a:cs typeface="Arial"/>
              </a:rPr>
              <a:t> </a:t>
            </a:r>
            <a:r>
              <a:rPr sz="1100" b="1" spc="5" dirty="0">
                <a:latin typeface="Arial"/>
                <a:cs typeface="Arial"/>
              </a:rPr>
              <a:t>кредита </a:t>
            </a:r>
            <a:r>
              <a:rPr sz="850" b="1" spc="-10" dirty="0">
                <a:latin typeface="Arial"/>
                <a:cs typeface="Arial"/>
              </a:rPr>
              <a:t>(в</a:t>
            </a:r>
            <a:r>
              <a:rPr sz="850" b="1" spc="5" dirty="0">
                <a:latin typeface="Arial"/>
                <a:cs typeface="Arial"/>
              </a:rPr>
              <a:t> </a:t>
            </a:r>
            <a:r>
              <a:rPr sz="850" b="1" spc="-10" dirty="0">
                <a:latin typeface="Arial"/>
                <a:cs typeface="Arial"/>
              </a:rPr>
              <a:t>рамках</a:t>
            </a:r>
            <a:r>
              <a:rPr sz="850" b="1" dirty="0">
                <a:latin typeface="Arial"/>
                <a:cs typeface="Arial"/>
              </a:rPr>
              <a:t> </a:t>
            </a:r>
            <a:r>
              <a:rPr sz="850" b="1" spc="-10" dirty="0">
                <a:latin typeface="Arial"/>
                <a:cs typeface="Arial"/>
              </a:rPr>
              <a:t>Постановления</a:t>
            </a:r>
            <a:r>
              <a:rPr sz="850" b="1" spc="5" dirty="0">
                <a:latin typeface="Arial"/>
                <a:cs typeface="Arial"/>
              </a:rPr>
              <a:t> </a:t>
            </a:r>
            <a:r>
              <a:rPr sz="850" b="1" spc="-15" dirty="0">
                <a:latin typeface="Arial"/>
                <a:cs typeface="Arial"/>
              </a:rPr>
              <a:t>Правительства</a:t>
            </a:r>
            <a:r>
              <a:rPr sz="850" b="1" spc="5" dirty="0">
                <a:latin typeface="Arial"/>
                <a:cs typeface="Arial"/>
              </a:rPr>
              <a:t> </a:t>
            </a:r>
            <a:r>
              <a:rPr sz="850" b="1" spc="-10" dirty="0">
                <a:latin typeface="Arial"/>
                <a:cs typeface="Arial"/>
              </a:rPr>
              <a:t>от</a:t>
            </a:r>
            <a:r>
              <a:rPr sz="850" b="1" spc="-25" dirty="0">
                <a:latin typeface="Arial"/>
                <a:cs typeface="Arial"/>
              </a:rPr>
              <a:t> </a:t>
            </a:r>
            <a:r>
              <a:rPr sz="850" b="1" spc="-10" dirty="0">
                <a:latin typeface="Arial"/>
                <a:cs typeface="Arial"/>
              </a:rPr>
              <a:t>30.12.18</a:t>
            </a:r>
            <a:endParaRPr sz="8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850" b="1" spc="-10" dirty="0">
                <a:latin typeface="Arial"/>
                <a:cs typeface="Arial"/>
              </a:rPr>
              <a:t>№1764)</a:t>
            </a:r>
            <a:endParaRPr sz="8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78021" y="1272285"/>
            <a:ext cx="2902585" cy="50863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ctr">
              <a:lnSpc>
                <a:spcPct val="105500"/>
              </a:lnSpc>
              <a:spcBef>
                <a:spcPts val="40"/>
              </a:spcBef>
            </a:pPr>
            <a:r>
              <a:rPr sz="1100" b="1" spc="5" dirty="0">
                <a:latin typeface="Arial"/>
                <a:cs typeface="Arial"/>
              </a:rPr>
              <a:t>График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5" dirty="0">
                <a:latin typeface="Arial"/>
                <a:cs typeface="Arial"/>
              </a:rPr>
              <a:t>погашения процентов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5" dirty="0">
                <a:latin typeface="Arial"/>
                <a:cs typeface="Arial"/>
              </a:rPr>
              <a:t>льготного </a:t>
            </a:r>
            <a:r>
              <a:rPr sz="1100" b="1" spc="-290" dirty="0">
                <a:latin typeface="Arial"/>
                <a:cs typeface="Arial"/>
              </a:rPr>
              <a:t> </a:t>
            </a:r>
            <a:r>
              <a:rPr sz="1100" b="1" spc="10" dirty="0">
                <a:latin typeface="Arial"/>
                <a:cs typeface="Arial"/>
              </a:rPr>
              <a:t>краткосрочного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5" dirty="0">
                <a:latin typeface="Arial"/>
                <a:cs typeface="Arial"/>
              </a:rPr>
              <a:t>кредита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850" b="1" spc="-10" dirty="0">
                <a:latin typeface="Arial"/>
                <a:cs typeface="Arial"/>
              </a:rPr>
              <a:t>(постановление</a:t>
            </a:r>
            <a:endParaRPr sz="85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60"/>
              </a:spcBef>
            </a:pPr>
            <a:r>
              <a:rPr sz="850" b="1" spc="-15" dirty="0">
                <a:latin typeface="Arial"/>
                <a:cs typeface="Arial"/>
              </a:rPr>
              <a:t>Правительства</a:t>
            </a:r>
            <a:r>
              <a:rPr sz="850" b="1" spc="-5" dirty="0">
                <a:latin typeface="Arial"/>
                <a:cs typeface="Arial"/>
              </a:rPr>
              <a:t> </a:t>
            </a:r>
            <a:r>
              <a:rPr sz="850" b="1" spc="-10" dirty="0">
                <a:latin typeface="Arial"/>
                <a:cs typeface="Arial"/>
              </a:rPr>
              <a:t>от</a:t>
            </a:r>
            <a:r>
              <a:rPr sz="850" b="1" spc="-30" dirty="0">
                <a:latin typeface="Arial"/>
                <a:cs typeface="Arial"/>
              </a:rPr>
              <a:t> </a:t>
            </a:r>
            <a:r>
              <a:rPr sz="850" b="1" spc="-10" dirty="0">
                <a:latin typeface="Arial"/>
                <a:cs typeface="Arial"/>
              </a:rPr>
              <a:t>29.12.16</a:t>
            </a:r>
            <a:r>
              <a:rPr sz="850" b="1" spc="-5" dirty="0">
                <a:latin typeface="Arial"/>
                <a:cs typeface="Arial"/>
              </a:rPr>
              <a:t> </a:t>
            </a:r>
            <a:r>
              <a:rPr sz="850" b="1" spc="-10" dirty="0">
                <a:latin typeface="Arial"/>
                <a:cs typeface="Arial"/>
              </a:rPr>
              <a:t>№1528)</a:t>
            </a:r>
            <a:endParaRPr sz="85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249" y="751728"/>
            <a:ext cx="1060094" cy="37707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1170" y="785050"/>
            <a:ext cx="1242590" cy="35471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90845" y="804254"/>
            <a:ext cx="1113589" cy="31635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55396" y="684529"/>
          <a:ext cx="3484245" cy="705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070"/>
                <a:gridCol w="697865"/>
                <a:gridCol w="852169"/>
                <a:gridCol w="831850"/>
                <a:gridCol w="896620"/>
              </a:tblGrid>
              <a:tr h="124205">
                <a:tc>
                  <a:txBody>
                    <a:bodyPr/>
                    <a:lstStyle/>
                    <a:p>
                      <a:pPr marL="53975" algn="ctr">
                        <a:lnSpc>
                          <a:spcPts val="835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64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5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5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5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5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L="5397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65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L="5397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66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3">
                <a:tc>
                  <a:txBody>
                    <a:bodyPr/>
                    <a:lstStyle/>
                    <a:p>
                      <a:pPr marL="5397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67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L="5397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68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L="5397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69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L="5397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70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L="5397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71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L="5397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72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L="5397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73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L="5397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74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L="5397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75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53975" algn="ctr">
                        <a:lnSpc>
                          <a:spcPts val="835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76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5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5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5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5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3">
                <a:tc>
                  <a:txBody>
                    <a:bodyPr/>
                    <a:lstStyle/>
                    <a:p>
                      <a:pPr marL="5397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77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L="5397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78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L="5397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79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L="5397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80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L="5397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81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L="5397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82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L="5397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83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L="5397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84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3">
                <a:tc>
                  <a:txBody>
                    <a:bodyPr/>
                    <a:lstStyle/>
                    <a:p>
                      <a:pPr marL="5397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85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L="5397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86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L="5397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87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L="5397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88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L="5397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89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L="5397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90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L="5397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91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3">
                <a:tc>
                  <a:txBody>
                    <a:bodyPr/>
                    <a:lstStyle/>
                    <a:p>
                      <a:pPr marL="5397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92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698">
                <a:tc>
                  <a:txBody>
                    <a:bodyPr/>
                    <a:lstStyle/>
                    <a:p>
                      <a:pPr marL="5397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93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L="5397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94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L="5397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95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L="5397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96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3">
                <a:tc>
                  <a:txBody>
                    <a:bodyPr/>
                    <a:lstStyle/>
                    <a:p>
                      <a:pPr marL="5397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97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L="5397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98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L="5397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99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L="952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3">
                <a:tc>
                  <a:txBody>
                    <a:bodyPr/>
                    <a:lstStyle/>
                    <a:p>
                      <a:pPr marL="952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101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L="952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102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L="952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103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L="952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104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L="952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105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3">
                <a:tc>
                  <a:txBody>
                    <a:bodyPr/>
                    <a:lstStyle/>
                    <a:p>
                      <a:pPr marL="952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106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L="952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107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L="952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108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L="952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109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952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110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3">
                <a:tc>
                  <a:txBody>
                    <a:bodyPr/>
                    <a:lstStyle/>
                    <a:p>
                      <a:pPr marL="952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111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L="952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112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L="952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113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L="952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114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3">
                <a:tc>
                  <a:txBody>
                    <a:bodyPr/>
                    <a:lstStyle/>
                    <a:p>
                      <a:pPr marL="952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115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L="952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116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L="952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117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3">
                <a:tc>
                  <a:txBody>
                    <a:bodyPr/>
                    <a:lstStyle/>
                    <a:p>
                      <a:pPr marL="952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118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L="952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119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3">
                <a:tc>
                  <a:txBody>
                    <a:bodyPr/>
                    <a:lstStyle/>
                    <a:p>
                      <a:pPr marL="9525" algn="ctr">
                        <a:lnSpc>
                          <a:spcPts val="83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120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3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5463" y="835406"/>
            <a:ext cx="1718310" cy="367665"/>
          </a:xfrm>
          <a:custGeom>
            <a:avLst/>
            <a:gdLst/>
            <a:ahLst/>
            <a:cxnLst/>
            <a:rect l="l" t="t" r="r" b="b"/>
            <a:pathLst>
              <a:path w="1718310" h="367665">
                <a:moveTo>
                  <a:pt x="1717802" y="0"/>
                </a:moveTo>
                <a:lnTo>
                  <a:pt x="0" y="0"/>
                </a:lnTo>
                <a:lnTo>
                  <a:pt x="0" y="367283"/>
                </a:lnTo>
                <a:lnTo>
                  <a:pt x="1717802" y="367283"/>
                </a:lnTo>
                <a:lnTo>
                  <a:pt x="1717802" y="0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99093" y="835406"/>
            <a:ext cx="1518285" cy="367665"/>
          </a:xfrm>
          <a:custGeom>
            <a:avLst/>
            <a:gdLst/>
            <a:ahLst/>
            <a:cxnLst/>
            <a:rect l="l" t="t" r="r" b="b"/>
            <a:pathLst>
              <a:path w="1518284" h="367665">
                <a:moveTo>
                  <a:pt x="1518157" y="0"/>
                </a:moveTo>
                <a:lnTo>
                  <a:pt x="0" y="0"/>
                </a:lnTo>
                <a:lnTo>
                  <a:pt x="0" y="367283"/>
                </a:lnTo>
                <a:lnTo>
                  <a:pt x="1518157" y="367283"/>
                </a:lnTo>
                <a:lnTo>
                  <a:pt x="1518157" y="0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8360" y="4657090"/>
            <a:ext cx="9569450" cy="463550"/>
          </a:xfrm>
          <a:custGeom>
            <a:avLst/>
            <a:gdLst/>
            <a:ahLst/>
            <a:cxnLst/>
            <a:rect l="l" t="t" r="r" b="b"/>
            <a:pathLst>
              <a:path w="9569450" h="463550">
                <a:moveTo>
                  <a:pt x="9568942" y="0"/>
                </a:moveTo>
                <a:lnTo>
                  <a:pt x="0" y="0"/>
                </a:lnTo>
                <a:lnTo>
                  <a:pt x="0" y="463295"/>
                </a:lnTo>
                <a:lnTo>
                  <a:pt x="9568942" y="463295"/>
                </a:lnTo>
                <a:lnTo>
                  <a:pt x="9568942" y="0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12140" y="5431282"/>
            <a:ext cx="9805670" cy="546100"/>
            <a:chOff x="212140" y="5431282"/>
            <a:chExt cx="9805670" cy="546100"/>
          </a:xfrm>
        </p:grpSpPr>
        <p:sp>
          <p:nvSpPr>
            <p:cNvPr id="6" name="object 6"/>
            <p:cNvSpPr/>
            <p:nvPr/>
          </p:nvSpPr>
          <p:spPr>
            <a:xfrm>
              <a:off x="448360" y="5440426"/>
              <a:ext cx="9569450" cy="528955"/>
            </a:xfrm>
            <a:custGeom>
              <a:avLst/>
              <a:gdLst/>
              <a:ahLst/>
              <a:cxnLst/>
              <a:rect l="l" t="t" r="r" b="b"/>
              <a:pathLst>
                <a:path w="9569450" h="528954">
                  <a:moveTo>
                    <a:pt x="9568942" y="0"/>
                  </a:moveTo>
                  <a:lnTo>
                    <a:pt x="0" y="0"/>
                  </a:lnTo>
                  <a:lnTo>
                    <a:pt x="0" y="528827"/>
                  </a:lnTo>
                  <a:lnTo>
                    <a:pt x="9568942" y="528827"/>
                  </a:lnTo>
                  <a:lnTo>
                    <a:pt x="9568942" y="0"/>
                  </a:lnTo>
                  <a:close/>
                </a:path>
              </a:pathLst>
            </a:custGeom>
            <a:solidFill>
              <a:srgbClr val="94B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0428" y="5958586"/>
              <a:ext cx="227329" cy="18415"/>
            </a:xfrm>
            <a:custGeom>
              <a:avLst/>
              <a:gdLst/>
              <a:ahLst/>
              <a:cxnLst/>
              <a:rect l="l" t="t" r="r" b="b"/>
              <a:pathLst>
                <a:path w="227329" h="18414">
                  <a:moveTo>
                    <a:pt x="227076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227076" y="18287"/>
                  </a:lnTo>
                  <a:lnTo>
                    <a:pt x="2270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3788" y="5449569"/>
              <a:ext cx="3587750" cy="523240"/>
            </a:xfrm>
            <a:custGeom>
              <a:avLst/>
              <a:gdLst/>
              <a:ahLst/>
              <a:cxnLst/>
              <a:rect l="l" t="t" r="r" b="b"/>
              <a:pathLst>
                <a:path w="3587750" h="523239">
                  <a:moveTo>
                    <a:pt x="9144" y="0"/>
                  </a:moveTo>
                  <a:lnTo>
                    <a:pt x="0" y="0"/>
                  </a:lnTo>
                  <a:lnTo>
                    <a:pt x="0" y="509016"/>
                  </a:lnTo>
                  <a:lnTo>
                    <a:pt x="9144" y="509016"/>
                  </a:lnTo>
                  <a:lnTo>
                    <a:pt x="9144" y="0"/>
                  </a:lnTo>
                  <a:close/>
                </a:path>
                <a:path w="3587750" h="523239">
                  <a:moveTo>
                    <a:pt x="3587750" y="513588"/>
                  </a:moveTo>
                  <a:lnTo>
                    <a:pt x="13716" y="513588"/>
                  </a:lnTo>
                  <a:lnTo>
                    <a:pt x="13716" y="522732"/>
                  </a:lnTo>
                  <a:lnTo>
                    <a:pt x="3587750" y="522732"/>
                  </a:lnTo>
                  <a:lnTo>
                    <a:pt x="3587750" y="5135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2140" y="5431282"/>
              <a:ext cx="9805670" cy="18415"/>
            </a:xfrm>
            <a:custGeom>
              <a:avLst/>
              <a:gdLst/>
              <a:ahLst/>
              <a:cxnLst/>
              <a:rect l="l" t="t" r="r" b="b"/>
              <a:pathLst>
                <a:path w="9805670" h="18414">
                  <a:moveTo>
                    <a:pt x="9805162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9805162" y="18287"/>
                  </a:lnTo>
                  <a:lnTo>
                    <a:pt x="9805162" y="0"/>
                  </a:lnTo>
                  <a:close/>
                </a:path>
              </a:pathLst>
            </a:custGeom>
            <a:solidFill>
              <a:srgbClr val="769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31741" y="5963158"/>
              <a:ext cx="5485765" cy="9525"/>
            </a:xfrm>
            <a:custGeom>
              <a:avLst/>
              <a:gdLst/>
              <a:ahLst/>
              <a:cxnLst/>
              <a:rect l="l" t="t" r="r" b="b"/>
              <a:pathLst>
                <a:path w="5485765" h="9525">
                  <a:moveTo>
                    <a:pt x="5485511" y="0"/>
                  </a:moveTo>
                  <a:lnTo>
                    <a:pt x="0" y="0"/>
                  </a:lnTo>
                  <a:lnTo>
                    <a:pt x="0" y="9143"/>
                  </a:lnTo>
                  <a:lnTo>
                    <a:pt x="5485511" y="9143"/>
                  </a:lnTo>
                  <a:lnTo>
                    <a:pt x="54855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56996" y="852881"/>
            <a:ext cx="1380490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b="1" spc="10" dirty="0">
                <a:latin typeface="Arial"/>
                <a:cs typeface="Arial"/>
              </a:rPr>
              <a:t>Наименование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spc="10" dirty="0">
                <a:latin typeface="Arial"/>
                <a:cs typeface="Arial"/>
              </a:rPr>
              <a:t>Заемщика: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16645" y="840689"/>
            <a:ext cx="27305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И</a:t>
            </a:r>
            <a:r>
              <a:rPr sz="900" b="1" spc="-5" dirty="0">
                <a:latin typeface="Arial"/>
                <a:cs typeface="Arial"/>
              </a:rPr>
              <a:t>Н</a:t>
            </a:r>
            <a:r>
              <a:rPr sz="900" b="1" dirty="0">
                <a:latin typeface="Arial"/>
                <a:cs typeface="Arial"/>
              </a:rPr>
              <a:t>Н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41775" y="1371041"/>
            <a:ext cx="297116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latin typeface="Calibri"/>
                <a:cs typeface="Calibri"/>
              </a:rPr>
              <a:t>БИЗНЕС-ПЛАН</a:t>
            </a:r>
            <a:r>
              <a:rPr sz="1050" b="1" spc="15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Инвестиционного</a:t>
            </a:r>
            <a:r>
              <a:rPr sz="1050" b="1" spc="5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проекта</a:t>
            </a:r>
            <a:r>
              <a:rPr sz="1050" b="1" spc="5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(тыс.руб)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2968" y="1553811"/>
            <a:ext cx="1261745" cy="3416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323215" algn="l"/>
              </a:tabLst>
            </a:pPr>
            <a:r>
              <a:rPr sz="1050" b="1" dirty="0">
                <a:latin typeface="Calibri"/>
                <a:cs typeface="Calibri"/>
              </a:rPr>
              <a:t>1.	</a:t>
            </a:r>
            <a:r>
              <a:rPr sz="1350" b="1" spc="-7" baseline="3086" dirty="0">
                <a:latin typeface="Calibri"/>
                <a:cs typeface="Calibri"/>
              </a:rPr>
              <a:t>Описание</a:t>
            </a:r>
            <a:r>
              <a:rPr sz="1350" b="1" spc="-60" baseline="3086" dirty="0">
                <a:latin typeface="Calibri"/>
                <a:cs typeface="Calibri"/>
              </a:rPr>
              <a:t> </a:t>
            </a:r>
            <a:r>
              <a:rPr sz="1350" b="1" spc="-7" baseline="3086" dirty="0">
                <a:latin typeface="Calibri"/>
                <a:cs typeface="Calibri"/>
              </a:rPr>
              <a:t>Проекта</a:t>
            </a:r>
            <a:endParaRPr sz="1350" baseline="3086">
              <a:latin typeface="Calibri"/>
              <a:cs typeface="Calibri"/>
            </a:endParaRPr>
          </a:p>
          <a:p>
            <a:pPr marL="233679">
              <a:lnSpc>
                <a:spcPct val="100000"/>
              </a:lnSpc>
              <a:spcBef>
                <a:spcPts val="204"/>
              </a:spcBef>
            </a:pPr>
            <a:r>
              <a:rPr sz="750" b="1" dirty="0">
                <a:latin typeface="Calibri"/>
                <a:cs typeface="Calibri"/>
              </a:rPr>
              <a:t>Концепция</a:t>
            </a:r>
            <a:r>
              <a:rPr sz="750" b="1" spc="-40" dirty="0">
                <a:latin typeface="Calibri"/>
                <a:cs typeface="Calibri"/>
              </a:rPr>
              <a:t> </a:t>
            </a:r>
            <a:r>
              <a:rPr sz="750" b="1" dirty="0">
                <a:latin typeface="Calibri"/>
                <a:cs typeface="Calibri"/>
              </a:rPr>
              <a:t>проекта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2968" y="4479493"/>
            <a:ext cx="1331595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10"/>
              </a:lnSpc>
              <a:tabLst>
                <a:tab pos="323215" algn="l"/>
              </a:tabLst>
            </a:pPr>
            <a:r>
              <a:rPr sz="1050" b="1" dirty="0">
                <a:latin typeface="Calibri"/>
                <a:cs typeface="Calibri"/>
              </a:rPr>
              <a:t>2.	</a:t>
            </a:r>
            <a:r>
              <a:rPr sz="1350" b="1" spc="-7" baseline="3086" dirty="0">
                <a:latin typeface="Calibri"/>
                <a:cs typeface="Calibri"/>
              </a:rPr>
              <a:t>Проектная</a:t>
            </a:r>
            <a:r>
              <a:rPr sz="1350" b="1" spc="-67" baseline="3086" dirty="0">
                <a:latin typeface="Calibri"/>
                <a:cs typeface="Calibri"/>
              </a:rPr>
              <a:t> </a:t>
            </a:r>
            <a:r>
              <a:rPr sz="1350" b="1" spc="-7" baseline="3086" dirty="0">
                <a:latin typeface="Calibri"/>
                <a:cs typeface="Calibri"/>
              </a:rPr>
              <a:t>команда</a:t>
            </a:r>
            <a:endParaRPr sz="1350" baseline="3086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2968" y="5243017"/>
            <a:ext cx="130810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Calibri"/>
                <a:cs typeface="Calibri"/>
              </a:rPr>
              <a:t>3.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3864" y="5256733"/>
            <a:ext cx="213487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Calibri"/>
                <a:cs typeface="Calibri"/>
              </a:rPr>
              <a:t>Опыт</a:t>
            </a:r>
            <a:r>
              <a:rPr sz="900" b="1" spc="-2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реализации</a:t>
            </a:r>
            <a:r>
              <a:rPr sz="900" b="1" spc="-1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сопоставимых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проектов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2968" y="5980887"/>
            <a:ext cx="1618615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10"/>
              </a:lnSpc>
              <a:tabLst>
                <a:tab pos="323215" algn="l"/>
              </a:tabLst>
            </a:pPr>
            <a:r>
              <a:rPr sz="1050" b="1" dirty="0">
                <a:latin typeface="Calibri"/>
                <a:cs typeface="Calibri"/>
              </a:rPr>
              <a:t>4.	</a:t>
            </a:r>
            <a:r>
              <a:rPr sz="1350" b="1" spc="-7" baseline="3086" dirty="0">
                <a:latin typeface="Calibri"/>
                <a:cs typeface="Calibri"/>
              </a:rPr>
              <a:t>Технология</a:t>
            </a:r>
            <a:r>
              <a:rPr sz="1350" b="1" spc="-67" baseline="3086" dirty="0">
                <a:latin typeface="Calibri"/>
                <a:cs typeface="Calibri"/>
              </a:rPr>
              <a:t> </a:t>
            </a:r>
            <a:r>
              <a:rPr sz="1350" b="1" spc="-7" baseline="3086" dirty="0">
                <a:latin typeface="Calibri"/>
                <a:cs typeface="Calibri"/>
              </a:rPr>
              <a:t>производства</a:t>
            </a:r>
            <a:endParaRPr sz="1350" baseline="3086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3948" y="3537280"/>
            <a:ext cx="904240" cy="141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dirty="0">
                <a:latin typeface="Calibri"/>
                <a:cs typeface="Calibri"/>
              </a:rPr>
              <a:t>Месторасположение</a:t>
            </a:r>
            <a:endParaRPr sz="750">
              <a:latin typeface="Calibri"/>
              <a:cs typeface="Calibri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452932" y="3669157"/>
          <a:ext cx="9571990" cy="802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3555"/>
                <a:gridCol w="6514465"/>
              </a:tblGrid>
              <a:tr h="124967">
                <a:tc>
                  <a:txBody>
                    <a:bodyPr/>
                    <a:lstStyle/>
                    <a:p>
                      <a:pPr marL="8890">
                        <a:lnSpc>
                          <a:spcPts val="865"/>
                        </a:lnSpc>
                        <a:spcBef>
                          <a:spcPts val="15"/>
                        </a:spcBef>
                      </a:pPr>
                      <a:r>
                        <a:rPr sz="750" spc="-5" dirty="0">
                          <a:latin typeface="Calibri"/>
                          <a:cs typeface="Calibri"/>
                        </a:rPr>
                        <a:t>Адрес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286512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dirty="0">
                          <a:latin typeface="Calibri"/>
                          <a:cs typeface="Calibri"/>
                        </a:rPr>
                        <a:t>Необходимая</a:t>
                      </a:r>
                      <a:r>
                        <a:rPr sz="7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площадь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48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5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5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га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9525">
                      <a:solidFill>
                        <a:srgbClr val="4F6128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dirty="0">
                          <a:latin typeface="Calibri"/>
                          <a:cs typeface="Calibri"/>
                        </a:rPr>
                        <a:t>Зона</a:t>
                      </a:r>
                      <a:r>
                        <a:rPr sz="7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обслуживания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164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5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га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9525">
                      <a:solidFill>
                        <a:srgbClr val="4F6128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dirty="0">
                          <a:latin typeface="Calibri"/>
                          <a:cs typeface="Calibri"/>
                        </a:rPr>
                        <a:t>Количество</a:t>
                      </a:r>
                      <a:r>
                        <a:rPr sz="7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5" dirty="0">
                          <a:latin typeface="Calibri"/>
                          <a:cs typeface="Calibri"/>
                        </a:rPr>
                        <a:t>потребителей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452932" y="1885823"/>
          <a:ext cx="9571990" cy="1667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3555"/>
                <a:gridCol w="1029969"/>
                <a:gridCol w="520700"/>
                <a:gridCol w="534670"/>
                <a:gridCol w="487679"/>
                <a:gridCol w="562610"/>
                <a:gridCol w="487680"/>
                <a:gridCol w="425450"/>
                <a:gridCol w="474345"/>
                <a:gridCol w="474345"/>
                <a:gridCol w="535304"/>
                <a:gridCol w="981709"/>
              </a:tblGrid>
              <a:tr h="300227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dirty="0">
                          <a:latin typeface="Calibri"/>
                          <a:cs typeface="Calibri"/>
                        </a:rPr>
                        <a:t>Суть</a:t>
                      </a:r>
                      <a:r>
                        <a:rPr sz="75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проекта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11"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50" spc="-5" dirty="0">
                          <a:latin typeface="Calibri"/>
                          <a:cs typeface="Calibri"/>
                        </a:rPr>
                        <a:t>Проект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по выращианию</a:t>
                      </a:r>
                      <a:r>
                        <a:rPr sz="7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земляники садовой в </a:t>
                      </a:r>
                      <a:r>
                        <a:rPr sz="750" spc="-5" dirty="0">
                          <a:latin typeface="Calibri"/>
                          <a:cs typeface="Calibri"/>
                        </a:rPr>
                        <a:t>открытом</a:t>
                      </a:r>
                      <a:r>
                        <a:rPr sz="7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грунте</a:t>
                      </a:r>
                      <a:r>
                        <a:rPr sz="7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7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интенсивной технологии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9525">
                      <a:solidFill>
                        <a:srgbClr val="4F6128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dirty="0">
                          <a:latin typeface="Calibri"/>
                          <a:cs typeface="Calibri"/>
                        </a:rPr>
                        <a:t>Ценовая</a:t>
                      </a:r>
                      <a:r>
                        <a:rPr sz="7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ниша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6032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dirty="0">
                          <a:latin typeface="Calibri"/>
                          <a:cs typeface="Calibri"/>
                        </a:rPr>
                        <a:t>Ассортимент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11">
                  <a:txBody>
                    <a:bodyPr/>
                    <a:lstStyle/>
                    <a:p>
                      <a:pPr marL="105918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4479290" algn="l"/>
                        </a:tabLst>
                      </a:pPr>
                      <a:r>
                        <a:rPr sz="750" dirty="0">
                          <a:latin typeface="Calibri"/>
                          <a:cs typeface="Calibri"/>
                        </a:rPr>
                        <a:t>Земляника</a:t>
                      </a:r>
                      <a:r>
                        <a:rPr sz="7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садовая,</a:t>
                      </a:r>
                      <a:r>
                        <a:rPr sz="7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сорт	</a:t>
                      </a:r>
                      <a:r>
                        <a:rPr sz="750" spc="-5" dirty="0">
                          <a:latin typeface="Calibri"/>
                          <a:cs typeface="Calibri"/>
                        </a:rPr>
                        <a:t>ALBA</a:t>
                      </a:r>
                      <a:r>
                        <a:rPr sz="7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5" dirty="0">
                          <a:latin typeface="Calibri"/>
                          <a:cs typeface="Calibri"/>
                        </a:rPr>
                        <a:t>А+</a:t>
                      </a:r>
                      <a:r>
                        <a:rPr sz="7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5" dirty="0">
                          <a:latin typeface="Calibri"/>
                          <a:cs typeface="Calibri"/>
                        </a:rPr>
                        <a:t>(Ранняя)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9525">
                      <a:solidFill>
                        <a:srgbClr val="4F6128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4967">
                <a:tc>
                  <a:txBody>
                    <a:bodyPr/>
                    <a:lstStyle/>
                    <a:p>
                      <a:pPr marL="8890">
                        <a:lnSpc>
                          <a:spcPts val="865"/>
                        </a:lnSpc>
                        <a:spcBef>
                          <a:spcPts val="15"/>
                        </a:spcBef>
                      </a:pPr>
                      <a:r>
                        <a:rPr sz="750" dirty="0">
                          <a:latin typeface="Calibri"/>
                          <a:cs typeface="Calibri"/>
                        </a:rPr>
                        <a:t>Режим</a:t>
                      </a:r>
                      <a:r>
                        <a:rPr sz="7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5" dirty="0">
                          <a:latin typeface="Calibri"/>
                          <a:cs typeface="Calibri"/>
                        </a:rPr>
                        <a:t>работы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11">
                  <a:txBody>
                    <a:bodyPr/>
                    <a:lstStyle/>
                    <a:p>
                      <a:pPr marL="17780">
                        <a:lnSpc>
                          <a:spcPts val="880"/>
                        </a:lnSpc>
                        <a:spcBef>
                          <a:spcPts val="5"/>
                        </a:spcBef>
                      </a:pPr>
                      <a:r>
                        <a:rPr sz="750" dirty="0">
                          <a:latin typeface="Calibri"/>
                          <a:cs typeface="Calibri"/>
                        </a:rPr>
                        <a:t>Указывается</a:t>
                      </a:r>
                      <a:r>
                        <a:rPr sz="7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количество</a:t>
                      </a:r>
                      <a:r>
                        <a:rPr sz="7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смен</a:t>
                      </a:r>
                      <a:r>
                        <a:rPr sz="7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7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день/неделю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9525">
                      <a:solidFill>
                        <a:srgbClr val="4F6128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6512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dirty="0">
                          <a:latin typeface="Calibri"/>
                          <a:cs typeface="Calibri"/>
                        </a:rPr>
                        <a:t>Площадь</a:t>
                      </a:r>
                      <a:r>
                        <a:rPr sz="750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обслуживания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50" dirty="0">
                          <a:latin typeface="Calibri"/>
                          <a:cs typeface="Calibri"/>
                        </a:rPr>
                        <a:t>Земельные</a:t>
                      </a:r>
                      <a:r>
                        <a:rPr sz="7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участки</a:t>
                      </a:r>
                      <a:r>
                        <a:rPr sz="7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в</a:t>
                      </a:r>
                      <a:endParaRPr sz="75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spc="-5" dirty="0">
                          <a:latin typeface="Calibri"/>
                          <a:cs typeface="Calibri"/>
                        </a:rPr>
                        <a:t>работе,</a:t>
                      </a:r>
                      <a:r>
                        <a:rPr sz="7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га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5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7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год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50" b="1" dirty="0">
                          <a:latin typeface="Calibri"/>
                          <a:cs typeface="Calibri"/>
                        </a:rPr>
                        <a:t>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5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7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год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50" b="1" dirty="0">
                          <a:latin typeface="Calibri"/>
                          <a:cs typeface="Calibri"/>
                        </a:rPr>
                        <a:t>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5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7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год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50" b="1" dirty="0">
                          <a:latin typeface="Calibri"/>
                          <a:cs typeface="Calibri"/>
                        </a:rPr>
                        <a:t>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5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7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год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50" b="1" dirty="0">
                          <a:latin typeface="Calibri"/>
                          <a:cs typeface="Calibri"/>
                        </a:rPr>
                        <a:t>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5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7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год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50" b="1" dirty="0">
                          <a:latin typeface="Calibri"/>
                          <a:cs typeface="Calibri"/>
                        </a:rPr>
                        <a:t>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3342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50" dirty="0">
                          <a:latin typeface="Calibri"/>
                          <a:cs typeface="Calibri"/>
                        </a:rPr>
                        <a:t>Бизнес-модель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11"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2022475" algn="l"/>
                        </a:tabLst>
                      </a:pPr>
                      <a:r>
                        <a:rPr sz="750" dirty="0">
                          <a:latin typeface="Calibri"/>
                          <a:cs typeface="Calibri"/>
                        </a:rPr>
                        <a:t>Выращивание</a:t>
                      </a:r>
                      <a:r>
                        <a:rPr sz="7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земляники саовой	0</a:t>
                      </a:r>
                      <a:r>
                        <a:rPr sz="75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кг</a:t>
                      </a:r>
                      <a:r>
                        <a:rPr sz="7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7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год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9525">
                      <a:solidFill>
                        <a:srgbClr val="4F6128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6783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dirty="0">
                          <a:latin typeface="Calibri"/>
                          <a:cs typeface="Calibri"/>
                        </a:rPr>
                        <a:t>Ключевой</a:t>
                      </a:r>
                      <a:r>
                        <a:rPr sz="7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5" dirty="0">
                          <a:latin typeface="Calibri"/>
                          <a:cs typeface="Calibri"/>
                        </a:rPr>
                        <a:t>фактор</a:t>
                      </a:r>
                      <a:r>
                        <a:rPr sz="7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успеха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11"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50" dirty="0">
                          <a:latin typeface="Calibri"/>
                          <a:cs typeface="Calibri"/>
                        </a:rPr>
                        <a:t>Восполнение</a:t>
                      </a:r>
                      <a:r>
                        <a:rPr sz="7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5" dirty="0">
                          <a:latin typeface="Calibri"/>
                          <a:cs typeface="Calibri"/>
                        </a:rPr>
                        <a:t>дефицита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высококачестенной</a:t>
                      </a:r>
                      <a:r>
                        <a:rPr sz="7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ягоды</a:t>
                      </a:r>
                      <a:r>
                        <a:rPr sz="7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отечественного</a:t>
                      </a:r>
                      <a:r>
                        <a:rPr sz="7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производства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9525">
                      <a:solidFill>
                        <a:srgbClr val="4F6128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2" name="object 22"/>
          <p:cNvSpPr txBox="1"/>
          <p:nvPr/>
        </p:nvSpPr>
        <p:spPr>
          <a:xfrm>
            <a:off x="6610851" y="6349695"/>
            <a:ext cx="54610" cy="141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latin typeface="Calibri"/>
                <a:cs typeface="Calibri"/>
              </a:rPr>
              <a:t>)</a:t>
            </a:r>
            <a:endParaRPr sz="750">
              <a:latin typeface="Calibri"/>
              <a:cs typeface="Calibri"/>
            </a:endParaRPr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202996" y="6149340"/>
          <a:ext cx="9822180" cy="5670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220"/>
                <a:gridCol w="1104900"/>
                <a:gridCol w="2477135"/>
                <a:gridCol w="501650"/>
                <a:gridCol w="2106295"/>
                <a:gridCol w="487679"/>
                <a:gridCol w="1908175"/>
                <a:gridCol w="981075"/>
              </a:tblGrid>
              <a:tr h="18288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76923B"/>
                      </a:solidFill>
                      <a:prstDash val="solid"/>
                    </a:lnT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750" dirty="0">
                          <a:latin typeface="Calibri"/>
                          <a:cs typeface="Calibri"/>
                        </a:rPr>
                        <a:t>Внесение</a:t>
                      </a:r>
                      <a:r>
                        <a:rPr sz="7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гербицида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750" dirty="0">
                          <a:latin typeface="Calibri"/>
                          <a:cs typeface="Calibri"/>
                        </a:rPr>
                        <a:t>Очистка</a:t>
                      </a:r>
                      <a:r>
                        <a:rPr sz="7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7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5" dirty="0">
                          <a:latin typeface="Calibri"/>
                          <a:cs typeface="Calibri"/>
                        </a:rPr>
                        <a:t>старых</a:t>
                      </a:r>
                      <a:r>
                        <a:rPr sz="7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листьев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750" dirty="0">
                          <a:latin typeface="Calibri"/>
                          <a:cs typeface="Calibri"/>
                        </a:rPr>
                        <a:t>Очистка</a:t>
                      </a:r>
                      <a:r>
                        <a:rPr sz="7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7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5" dirty="0">
                          <a:latin typeface="Calibri"/>
                          <a:cs typeface="Calibri"/>
                        </a:rPr>
                        <a:t>старых</a:t>
                      </a:r>
                      <a:r>
                        <a:rPr sz="7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листьев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828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76923B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50" dirty="0">
                          <a:latin typeface="Calibri"/>
                          <a:cs typeface="Calibri"/>
                        </a:rPr>
                        <a:t>Обработка</a:t>
                      </a:r>
                      <a:r>
                        <a:rPr sz="7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почвы</a:t>
                      </a:r>
                      <a:r>
                        <a:rPr sz="7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дисковым</a:t>
                      </a:r>
                      <a:r>
                        <a:rPr sz="750" spc="-5" dirty="0">
                          <a:latin typeface="Calibri"/>
                          <a:cs typeface="Calibri"/>
                        </a:rPr>
                        <a:t> культиватором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50" dirty="0">
                          <a:latin typeface="Calibri"/>
                          <a:cs typeface="Calibri"/>
                        </a:rPr>
                        <a:t>Применение</a:t>
                      </a:r>
                      <a:r>
                        <a:rPr sz="7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гербицида</a:t>
                      </a:r>
                      <a:r>
                        <a:rPr sz="7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7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между</a:t>
                      </a:r>
                      <a:r>
                        <a:rPr sz="7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рядами</a:t>
                      </a:r>
                      <a:r>
                        <a:rPr sz="7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5" dirty="0">
                          <a:latin typeface="Calibri"/>
                          <a:cs typeface="Calibri"/>
                        </a:rPr>
                        <a:t>(дорожки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50" dirty="0">
                          <a:latin typeface="Calibri"/>
                          <a:cs typeface="Calibri"/>
                        </a:rPr>
                        <a:t>именение</a:t>
                      </a:r>
                      <a:r>
                        <a:rPr sz="7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гербицида</a:t>
                      </a:r>
                      <a:r>
                        <a:rPr sz="7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7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между</a:t>
                      </a:r>
                      <a:r>
                        <a:rPr sz="7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рядами</a:t>
                      </a:r>
                      <a:r>
                        <a:rPr sz="7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5" dirty="0">
                          <a:latin typeface="Calibri"/>
                          <a:cs typeface="Calibri"/>
                        </a:rPr>
                        <a:t>(дорож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76923B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50" dirty="0">
                          <a:latin typeface="Calibri"/>
                          <a:cs typeface="Calibri"/>
                        </a:rPr>
                        <a:t>Измельчение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50" dirty="0">
                          <a:latin typeface="Calibri"/>
                          <a:cs typeface="Calibri"/>
                        </a:rPr>
                        <a:t>Работа</a:t>
                      </a:r>
                      <a:r>
                        <a:rPr sz="7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7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арго-волокном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50" dirty="0">
                          <a:latin typeface="Calibri"/>
                          <a:cs typeface="Calibri"/>
                        </a:rPr>
                        <a:t>Работа</a:t>
                      </a:r>
                      <a:r>
                        <a:rPr sz="7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7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арго-волокном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24" name="object 24"/>
          <p:cNvSpPr/>
          <p:nvPr/>
        </p:nvSpPr>
        <p:spPr>
          <a:xfrm>
            <a:off x="2810891" y="830833"/>
            <a:ext cx="1722755" cy="192405"/>
          </a:xfrm>
          <a:custGeom>
            <a:avLst/>
            <a:gdLst/>
            <a:ahLst/>
            <a:cxnLst/>
            <a:rect l="l" t="t" r="r" b="b"/>
            <a:pathLst>
              <a:path w="1722754" h="192405">
                <a:moveTo>
                  <a:pt x="1722374" y="12"/>
                </a:moveTo>
                <a:lnTo>
                  <a:pt x="9144" y="12"/>
                </a:lnTo>
                <a:lnTo>
                  <a:pt x="0" y="0"/>
                </a:lnTo>
                <a:lnTo>
                  <a:pt x="0" y="192036"/>
                </a:lnTo>
                <a:lnTo>
                  <a:pt x="9144" y="192036"/>
                </a:lnTo>
                <a:lnTo>
                  <a:pt x="1722374" y="192036"/>
                </a:lnTo>
                <a:lnTo>
                  <a:pt x="1722374" y="182880"/>
                </a:lnTo>
                <a:lnTo>
                  <a:pt x="9144" y="182880"/>
                </a:lnTo>
                <a:lnTo>
                  <a:pt x="9144" y="9144"/>
                </a:lnTo>
                <a:lnTo>
                  <a:pt x="1722374" y="9144"/>
                </a:lnTo>
                <a:lnTo>
                  <a:pt x="1722374" y="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94522" y="830833"/>
            <a:ext cx="1522730" cy="192405"/>
          </a:xfrm>
          <a:custGeom>
            <a:avLst/>
            <a:gdLst/>
            <a:ahLst/>
            <a:cxnLst/>
            <a:rect l="l" t="t" r="r" b="b"/>
            <a:pathLst>
              <a:path w="1522729" h="192405">
                <a:moveTo>
                  <a:pt x="9131" y="0"/>
                </a:moveTo>
                <a:lnTo>
                  <a:pt x="0" y="0"/>
                </a:lnTo>
                <a:lnTo>
                  <a:pt x="0" y="192036"/>
                </a:lnTo>
                <a:lnTo>
                  <a:pt x="9131" y="192036"/>
                </a:lnTo>
                <a:lnTo>
                  <a:pt x="9131" y="0"/>
                </a:lnTo>
                <a:close/>
              </a:path>
              <a:path w="1522729" h="192405">
                <a:moveTo>
                  <a:pt x="1522730" y="182880"/>
                </a:moveTo>
                <a:lnTo>
                  <a:pt x="9144" y="182880"/>
                </a:lnTo>
                <a:lnTo>
                  <a:pt x="9144" y="192036"/>
                </a:lnTo>
                <a:lnTo>
                  <a:pt x="1522730" y="192036"/>
                </a:lnTo>
                <a:lnTo>
                  <a:pt x="1522730" y="182880"/>
                </a:lnTo>
                <a:close/>
              </a:path>
              <a:path w="1522729" h="192405">
                <a:moveTo>
                  <a:pt x="1522730" y="12"/>
                </a:moveTo>
                <a:lnTo>
                  <a:pt x="9144" y="12"/>
                </a:lnTo>
                <a:lnTo>
                  <a:pt x="9144" y="9144"/>
                </a:lnTo>
                <a:lnTo>
                  <a:pt x="1522730" y="9144"/>
                </a:lnTo>
                <a:lnTo>
                  <a:pt x="1522730" y="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212140" y="4647946"/>
            <a:ext cx="9805670" cy="475615"/>
            <a:chOff x="212140" y="4647946"/>
            <a:chExt cx="9805670" cy="475615"/>
          </a:xfrm>
        </p:grpSpPr>
        <p:sp>
          <p:nvSpPr>
            <p:cNvPr id="27" name="object 27"/>
            <p:cNvSpPr/>
            <p:nvPr/>
          </p:nvSpPr>
          <p:spPr>
            <a:xfrm>
              <a:off x="443788" y="4666234"/>
              <a:ext cx="9525" cy="457200"/>
            </a:xfrm>
            <a:custGeom>
              <a:avLst/>
              <a:gdLst/>
              <a:ahLst/>
              <a:cxnLst/>
              <a:rect l="l" t="t" r="r" b="b"/>
              <a:pathLst>
                <a:path w="9525" h="457200">
                  <a:moveTo>
                    <a:pt x="9143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9143" y="457199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12140" y="4647946"/>
              <a:ext cx="9805670" cy="18415"/>
            </a:xfrm>
            <a:custGeom>
              <a:avLst/>
              <a:gdLst/>
              <a:ahLst/>
              <a:cxnLst/>
              <a:rect l="l" t="t" r="r" b="b"/>
              <a:pathLst>
                <a:path w="9805670" h="18414">
                  <a:moveTo>
                    <a:pt x="9805162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9805162" y="18288"/>
                  </a:lnTo>
                  <a:lnTo>
                    <a:pt x="9805162" y="0"/>
                  </a:lnTo>
                  <a:close/>
                </a:path>
              </a:pathLst>
            </a:custGeom>
            <a:solidFill>
              <a:srgbClr val="769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2932" y="5114290"/>
              <a:ext cx="9564370" cy="9525"/>
            </a:xfrm>
            <a:custGeom>
              <a:avLst/>
              <a:gdLst/>
              <a:ahLst/>
              <a:cxnLst/>
              <a:rect l="l" t="t" r="r" b="b"/>
              <a:pathLst>
                <a:path w="9564370" h="9525">
                  <a:moveTo>
                    <a:pt x="9564370" y="0"/>
                  </a:moveTo>
                  <a:lnTo>
                    <a:pt x="0" y="0"/>
                  </a:lnTo>
                  <a:lnTo>
                    <a:pt x="0" y="9143"/>
                  </a:lnTo>
                  <a:lnTo>
                    <a:pt x="9564370" y="9143"/>
                  </a:lnTo>
                  <a:lnTo>
                    <a:pt x="95643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212140" y="1756283"/>
            <a:ext cx="9805670" cy="18415"/>
          </a:xfrm>
          <a:custGeom>
            <a:avLst/>
            <a:gdLst/>
            <a:ahLst/>
            <a:cxnLst/>
            <a:rect l="l" t="t" r="r" b="b"/>
            <a:pathLst>
              <a:path w="9805670" h="18414">
                <a:moveTo>
                  <a:pt x="9805162" y="0"/>
                </a:moveTo>
                <a:lnTo>
                  <a:pt x="0" y="0"/>
                </a:lnTo>
                <a:lnTo>
                  <a:pt x="0" y="18287"/>
                </a:lnTo>
                <a:lnTo>
                  <a:pt x="9805162" y="18287"/>
                </a:lnTo>
                <a:lnTo>
                  <a:pt x="9805162" y="0"/>
                </a:lnTo>
                <a:close/>
              </a:path>
            </a:pathLst>
          </a:custGeom>
          <a:solidFill>
            <a:srgbClr val="769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object 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2893" y="738473"/>
            <a:ext cx="1068748" cy="364045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55205" y="876227"/>
            <a:ext cx="810082" cy="22909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360" y="3008960"/>
            <a:ext cx="9569450" cy="133350"/>
          </a:xfrm>
          <a:custGeom>
            <a:avLst/>
            <a:gdLst/>
            <a:ahLst/>
            <a:cxnLst/>
            <a:rect l="l" t="t" r="r" b="b"/>
            <a:pathLst>
              <a:path w="9569450" h="133350">
                <a:moveTo>
                  <a:pt x="9568942" y="0"/>
                </a:moveTo>
                <a:lnTo>
                  <a:pt x="0" y="0"/>
                </a:lnTo>
                <a:lnTo>
                  <a:pt x="0" y="132892"/>
                </a:lnTo>
                <a:lnTo>
                  <a:pt x="9568942" y="132892"/>
                </a:lnTo>
                <a:lnTo>
                  <a:pt x="9568942" y="0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53210" y="4077589"/>
            <a:ext cx="3501390" cy="1120775"/>
          </a:xfrm>
          <a:custGeom>
            <a:avLst/>
            <a:gdLst/>
            <a:ahLst/>
            <a:cxnLst/>
            <a:rect l="l" t="t" r="r" b="b"/>
            <a:pathLst>
              <a:path w="3501390" h="1120775">
                <a:moveTo>
                  <a:pt x="3501263" y="0"/>
                </a:moveTo>
                <a:lnTo>
                  <a:pt x="0" y="0"/>
                </a:lnTo>
                <a:lnTo>
                  <a:pt x="0" y="402412"/>
                </a:lnTo>
                <a:lnTo>
                  <a:pt x="0" y="403860"/>
                </a:lnTo>
                <a:lnTo>
                  <a:pt x="0" y="768477"/>
                </a:lnTo>
                <a:lnTo>
                  <a:pt x="0" y="770001"/>
                </a:lnTo>
                <a:lnTo>
                  <a:pt x="0" y="1120521"/>
                </a:lnTo>
                <a:lnTo>
                  <a:pt x="3501263" y="1120521"/>
                </a:lnTo>
                <a:lnTo>
                  <a:pt x="3501263" y="770001"/>
                </a:lnTo>
                <a:lnTo>
                  <a:pt x="3501263" y="768477"/>
                </a:lnTo>
                <a:lnTo>
                  <a:pt x="3501263" y="403860"/>
                </a:lnTo>
                <a:lnTo>
                  <a:pt x="3501263" y="402412"/>
                </a:lnTo>
                <a:lnTo>
                  <a:pt x="3501263" y="0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48360" y="5437378"/>
            <a:ext cx="9569450" cy="1430020"/>
            <a:chOff x="448360" y="5437378"/>
            <a:chExt cx="9569450" cy="1430020"/>
          </a:xfrm>
        </p:grpSpPr>
        <p:sp>
          <p:nvSpPr>
            <p:cNvPr id="5" name="object 5"/>
            <p:cNvSpPr/>
            <p:nvPr/>
          </p:nvSpPr>
          <p:spPr>
            <a:xfrm>
              <a:off x="448360" y="5437378"/>
              <a:ext cx="2368550" cy="147955"/>
            </a:xfrm>
            <a:custGeom>
              <a:avLst/>
              <a:gdLst/>
              <a:ahLst/>
              <a:cxnLst/>
              <a:rect l="l" t="t" r="r" b="b"/>
              <a:pathLst>
                <a:path w="2368550" h="147954">
                  <a:moveTo>
                    <a:pt x="2368550" y="0"/>
                  </a:moveTo>
                  <a:lnTo>
                    <a:pt x="0" y="0"/>
                  </a:lnTo>
                  <a:lnTo>
                    <a:pt x="0" y="147828"/>
                  </a:lnTo>
                  <a:lnTo>
                    <a:pt x="2368550" y="147828"/>
                  </a:lnTo>
                  <a:lnTo>
                    <a:pt x="2368550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15463" y="5437378"/>
              <a:ext cx="7202170" cy="147955"/>
            </a:xfrm>
            <a:custGeom>
              <a:avLst/>
              <a:gdLst/>
              <a:ahLst/>
              <a:cxnLst/>
              <a:rect l="l" t="t" r="r" b="b"/>
              <a:pathLst>
                <a:path w="7202170" h="147954">
                  <a:moveTo>
                    <a:pt x="7201789" y="0"/>
                  </a:moveTo>
                  <a:lnTo>
                    <a:pt x="0" y="0"/>
                  </a:lnTo>
                  <a:lnTo>
                    <a:pt x="0" y="146304"/>
                  </a:lnTo>
                  <a:lnTo>
                    <a:pt x="0" y="147828"/>
                  </a:lnTo>
                  <a:lnTo>
                    <a:pt x="7201789" y="147828"/>
                  </a:lnTo>
                  <a:lnTo>
                    <a:pt x="7201789" y="146304"/>
                  </a:lnTo>
                  <a:lnTo>
                    <a:pt x="7201789" y="0"/>
                  </a:lnTo>
                  <a:close/>
                </a:path>
              </a:pathLst>
            </a:custGeom>
            <a:solidFill>
              <a:srgbClr val="D7E3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8360" y="5583682"/>
              <a:ext cx="2368550" cy="127000"/>
            </a:xfrm>
            <a:custGeom>
              <a:avLst/>
              <a:gdLst/>
              <a:ahLst/>
              <a:cxnLst/>
              <a:rect l="l" t="t" r="r" b="b"/>
              <a:pathLst>
                <a:path w="2368550" h="127000">
                  <a:moveTo>
                    <a:pt x="2368550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2368550" y="126492"/>
                  </a:lnTo>
                  <a:lnTo>
                    <a:pt x="2368550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15463" y="5583682"/>
              <a:ext cx="1216660" cy="127000"/>
            </a:xfrm>
            <a:custGeom>
              <a:avLst/>
              <a:gdLst/>
              <a:ahLst/>
              <a:cxnLst/>
              <a:rect l="l" t="t" r="r" b="b"/>
              <a:pathLst>
                <a:path w="1216660" h="127000">
                  <a:moveTo>
                    <a:pt x="121615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16152" y="126492"/>
                  </a:lnTo>
                  <a:lnTo>
                    <a:pt x="1216152" y="0"/>
                  </a:lnTo>
                  <a:close/>
                </a:path>
              </a:pathLst>
            </a:custGeom>
            <a:solidFill>
              <a:srgbClr val="D7E3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30091" y="5583682"/>
              <a:ext cx="4471035" cy="127000"/>
            </a:xfrm>
            <a:custGeom>
              <a:avLst/>
              <a:gdLst/>
              <a:ahLst/>
              <a:cxnLst/>
              <a:rect l="l" t="t" r="r" b="b"/>
              <a:pathLst>
                <a:path w="4471034" h="127000">
                  <a:moveTo>
                    <a:pt x="4470526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4470526" y="126492"/>
                  </a:lnTo>
                  <a:lnTo>
                    <a:pt x="4470526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499094" y="5583682"/>
              <a:ext cx="1518285" cy="125095"/>
            </a:xfrm>
            <a:custGeom>
              <a:avLst/>
              <a:gdLst/>
              <a:ahLst/>
              <a:cxnLst/>
              <a:rect l="l" t="t" r="r" b="b"/>
              <a:pathLst>
                <a:path w="1518284" h="125095">
                  <a:moveTo>
                    <a:pt x="0" y="124968"/>
                  </a:moveTo>
                  <a:lnTo>
                    <a:pt x="1518157" y="124968"/>
                  </a:lnTo>
                  <a:lnTo>
                    <a:pt x="1518157" y="0"/>
                  </a:lnTo>
                  <a:lnTo>
                    <a:pt x="0" y="0"/>
                  </a:lnTo>
                  <a:lnTo>
                    <a:pt x="0" y="124968"/>
                  </a:lnTo>
                  <a:close/>
                </a:path>
              </a:pathLst>
            </a:custGeom>
            <a:solidFill>
              <a:srgbClr val="D7E3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8360" y="5708650"/>
              <a:ext cx="2368550" cy="220979"/>
            </a:xfrm>
            <a:custGeom>
              <a:avLst/>
              <a:gdLst/>
              <a:ahLst/>
              <a:cxnLst/>
              <a:rect l="l" t="t" r="r" b="b"/>
              <a:pathLst>
                <a:path w="2368550" h="220979">
                  <a:moveTo>
                    <a:pt x="2368550" y="0"/>
                  </a:moveTo>
                  <a:lnTo>
                    <a:pt x="0" y="0"/>
                  </a:lnTo>
                  <a:lnTo>
                    <a:pt x="0" y="220980"/>
                  </a:lnTo>
                  <a:lnTo>
                    <a:pt x="2368550" y="220980"/>
                  </a:lnTo>
                  <a:lnTo>
                    <a:pt x="2368550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15463" y="5708650"/>
              <a:ext cx="1216660" cy="220979"/>
            </a:xfrm>
            <a:custGeom>
              <a:avLst/>
              <a:gdLst/>
              <a:ahLst/>
              <a:cxnLst/>
              <a:rect l="l" t="t" r="r" b="b"/>
              <a:pathLst>
                <a:path w="1216660" h="220979">
                  <a:moveTo>
                    <a:pt x="1216152" y="0"/>
                  </a:moveTo>
                  <a:lnTo>
                    <a:pt x="0" y="0"/>
                  </a:lnTo>
                  <a:lnTo>
                    <a:pt x="0" y="220980"/>
                  </a:lnTo>
                  <a:lnTo>
                    <a:pt x="1216152" y="220980"/>
                  </a:lnTo>
                  <a:lnTo>
                    <a:pt x="1216152" y="0"/>
                  </a:lnTo>
                  <a:close/>
                </a:path>
              </a:pathLst>
            </a:custGeom>
            <a:solidFill>
              <a:srgbClr val="D7E3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30091" y="5708650"/>
              <a:ext cx="5987415" cy="220979"/>
            </a:xfrm>
            <a:custGeom>
              <a:avLst/>
              <a:gdLst/>
              <a:ahLst/>
              <a:cxnLst/>
              <a:rect l="l" t="t" r="r" b="b"/>
              <a:pathLst>
                <a:path w="5987415" h="220979">
                  <a:moveTo>
                    <a:pt x="5987161" y="0"/>
                  </a:moveTo>
                  <a:lnTo>
                    <a:pt x="0" y="0"/>
                  </a:lnTo>
                  <a:lnTo>
                    <a:pt x="0" y="220980"/>
                  </a:lnTo>
                  <a:lnTo>
                    <a:pt x="5987161" y="220980"/>
                  </a:lnTo>
                  <a:lnTo>
                    <a:pt x="5987161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31741" y="5928055"/>
              <a:ext cx="3969385" cy="939165"/>
            </a:xfrm>
            <a:custGeom>
              <a:avLst/>
              <a:gdLst/>
              <a:ahLst/>
              <a:cxnLst/>
              <a:rect l="l" t="t" r="r" b="b"/>
              <a:pathLst>
                <a:path w="3969384" h="939165">
                  <a:moveTo>
                    <a:pt x="1057656" y="0"/>
                  </a:moveTo>
                  <a:lnTo>
                    <a:pt x="0" y="0"/>
                  </a:lnTo>
                  <a:lnTo>
                    <a:pt x="0" y="125272"/>
                  </a:lnTo>
                  <a:lnTo>
                    <a:pt x="0" y="126796"/>
                  </a:lnTo>
                  <a:lnTo>
                    <a:pt x="0" y="939088"/>
                  </a:lnTo>
                  <a:lnTo>
                    <a:pt x="1057656" y="939088"/>
                  </a:lnTo>
                  <a:lnTo>
                    <a:pt x="1057656" y="125272"/>
                  </a:lnTo>
                  <a:lnTo>
                    <a:pt x="1057656" y="0"/>
                  </a:lnTo>
                  <a:close/>
                </a:path>
                <a:path w="3969384" h="939165">
                  <a:moveTo>
                    <a:pt x="2595676" y="0"/>
                  </a:moveTo>
                  <a:lnTo>
                    <a:pt x="1543812" y="0"/>
                  </a:lnTo>
                  <a:lnTo>
                    <a:pt x="1543812" y="125272"/>
                  </a:lnTo>
                  <a:lnTo>
                    <a:pt x="1543812" y="126796"/>
                  </a:lnTo>
                  <a:lnTo>
                    <a:pt x="1543812" y="939088"/>
                  </a:lnTo>
                  <a:lnTo>
                    <a:pt x="2595676" y="939088"/>
                  </a:lnTo>
                  <a:lnTo>
                    <a:pt x="2595676" y="125272"/>
                  </a:lnTo>
                  <a:lnTo>
                    <a:pt x="2595676" y="0"/>
                  </a:lnTo>
                  <a:close/>
                </a:path>
                <a:path w="3969384" h="939165">
                  <a:moveTo>
                    <a:pt x="3968877" y="0"/>
                  </a:moveTo>
                  <a:lnTo>
                    <a:pt x="3019425" y="0"/>
                  </a:lnTo>
                  <a:lnTo>
                    <a:pt x="3019425" y="125272"/>
                  </a:lnTo>
                  <a:lnTo>
                    <a:pt x="3019425" y="126796"/>
                  </a:lnTo>
                  <a:lnTo>
                    <a:pt x="3019425" y="939088"/>
                  </a:lnTo>
                  <a:lnTo>
                    <a:pt x="3968877" y="939088"/>
                  </a:lnTo>
                  <a:lnTo>
                    <a:pt x="3968877" y="125272"/>
                  </a:lnTo>
                  <a:lnTo>
                    <a:pt x="3968877" y="0"/>
                  </a:lnTo>
                  <a:close/>
                </a:path>
              </a:pathLst>
            </a:custGeom>
            <a:solidFill>
              <a:srgbClr val="94B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52424" y="3455349"/>
            <a:ext cx="1009650" cy="233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100"/>
              </a:spcBef>
            </a:pPr>
            <a:r>
              <a:rPr sz="600" b="1" dirty="0">
                <a:latin typeface="Calibri"/>
                <a:cs typeface="Calibri"/>
              </a:rPr>
              <a:t>годовая</a:t>
            </a:r>
            <a:r>
              <a:rPr sz="600" b="1" spc="-20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проектная</a:t>
            </a:r>
            <a:r>
              <a:rPr sz="600" b="1" spc="-20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мощность </a:t>
            </a:r>
            <a:r>
              <a:rPr sz="600" b="1" spc="-125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производства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58797" y="3454740"/>
            <a:ext cx="1072515" cy="275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95"/>
              </a:spcBef>
            </a:pPr>
            <a:r>
              <a:rPr sz="750" spc="-5" dirty="0">
                <a:latin typeface="Calibri"/>
                <a:cs typeface="Calibri"/>
              </a:rPr>
              <a:t>В</a:t>
            </a:r>
            <a:r>
              <a:rPr sz="750" spc="5" dirty="0">
                <a:latin typeface="Calibri"/>
                <a:cs typeface="Calibri"/>
              </a:rPr>
              <a:t>ы</a:t>
            </a:r>
            <a:r>
              <a:rPr sz="750" spc="-5" dirty="0">
                <a:latin typeface="Calibri"/>
                <a:cs typeface="Calibri"/>
              </a:rPr>
              <a:t>ращива</a:t>
            </a:r>
            <a:r>
              <a:rPr sz="750" dirty="0">
                <a:latin typeface="Calibri"/>
                <a:cs typeface="Calibri"/>
              </a:rPr>
              <a:t>ние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з</a:t>
            </a:r>
            <a:r>
              <a:rPr sz="750" spc="-5" dirty="0">
                <a:latin typeface="Calibri"/>
                <a:cs typeface="Calibri"/>
              </a:rPr>
              <a:t>е</a:t>
            </a:r>
            <a:r>
              <a:rPr sz="750" spc="5" dirty="0">
                <a:latin typeface="Calibri"/>
                <a:cs typeface="Calibri"/>
              </a:rPr>
              <a:t>м</a:t>
            </a:r>
            <a:r>
              <a:rPr sz="750" spc="-5" dirty="0">
                <a:latin typeface="Calibri"/>
                <a:cs typeface="Calibri"/>
              </a:rPr>
              <a:t>ля</a:t>
            </a:r>
            <a:r>
              <a:rPr sz="750" dirty="0">
                <a:latin typeface="Calibri"/>
                <a:cs typeface="Calibri"/>
              </a:rPr>
              <a:t>н</a:t>
            </a:r>
            <a:r>
              <a:rPr sz="750" spc="-5" dirty="0">
                <a:latin typeface="Calibri"/>
                <a:cs typeface="Calibri"/>
              </a:rPr>
              <a:t>ик</a:t>
            </a:r>
            <a:r>
              <a:rPr sz="750" dirty="0">
                <a:latin typeface="Calibri"/>
                <a:cs typeface="Calibri"/>
              </a:rPr>
              <a:t>и  саовой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24554" y="3464128"/>
            <a:ext cx="412115" cy="141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latin typeface="Calibri"/>
                <a:cs typeface="Calibri"/>
              </a:rPr>
              <a:t>0</a:t>
            </a:r>
            <a:r>
              <a:rPr sz="750" spc="6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кг</a:t>
            </a:r>
            <a:r>
              <a:rPr sz="750" spc="-2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в</a:t>
            </a:r>
            <a:r>
              <a:rPr sz="750" spc="-3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год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2424" y="4055805"/>
            <a:ext cx="925830" cy="33655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600" b="1" spc="-5" dirty="0">
                <a:latin typeface="Calibri"/>
                <a:cs typeface="Calibri"/>
              </a:rPr>
              <a:t>обеспеченность</a:t>
            </a:r>
            <a:endParaRPr sz="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5" dirty="0">
                <a:latin typeface="Calibri"/>
                <a:cs typeface="Calibri"/>
              </a:rPr>
              <a:t>лиценцизиями/допусками</a:t>
            </a:r>
            <a:endParaRPr sz="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5" dirty="0">
                <a:latin typeface="Calibri"/>
                <a:cs typeface="Calibri"/>
              </a:rPr>
              <a:t>/разрещениями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2424" y="4458523"/>
            <a:ext cx="953135" cy="598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0480">
              <a:lnSpc>
                <a:spcPct val="113300"/>
              </a:lnSpc>
              <a:spcBef>
                <a:spcPts val="100"/>
              </a:spcBef>
            </a:pPr>
            <a:r>
              <a:rPr sz="600" b="1" dirty="0">
                <a:latin typeface="Calibri"/>
                <a:cs typeface="Calibri"/>
              </a:rPr>
              <a:t>об</a:t>
            </a:r>
            <a:r>
              <a:rPr sz="600" b="1" spc="-5" dirty="0">
                <a:latin typeface="Calibri"/>
                <a:cs typeface="Calibri"/>
              </a:rPr>
              <a:t>ес</a:t>
            </a:r>
            <a:r>
              <a:rPr sz="600" b="1" dirty="0">
                <a:latin typeface="Calibri"/>
                <a:cs typeface="Calibri"/>
              </a:rPr>
              <a:t>п</a:t>
            </a:r>
            <a:r>
              <a:rPr sz="600" b="1" spc="-5" dirty="0">
                <a:latin typeface="Calibri"/>
                <a:cs typeface="Calibri"/>
              </a:rPr>
              <a:t>е</a:t>
            </a:r>
            <a:r>
              <a:rPr sz="600" b="1" spc="-10" dirty="0">
                <a:latin typeface="Calibri"/>
                <a:cs typeface="Calibri"/>
              </a:rPr>
              <a:t>ч</a:t>
            </a:r>
            <a:r>
              <a:rPr sz="600" b="1" spc="-5" dirty="0">
                <a:latin typeface="Calibri"/>
                <a:cs typeface="Calibri"/>
              </a:rPr>
              <a:t>енн</a:t>
            </a:r>
            <a:r>
              <a:rPr sz="600" b="1" dirty="0">
                <a:latin typeface="Calibri"/>
                <a:cs typeface="Calibri"/>
              </a:rPr>
              <a:t>ос</a:t>
            </a:r>
            <a:r>
              <a:rPr sz="600" b="1" spc="-10" dirty="0">
                <a:latin typeface="Calibri"/>
                <a:cs typeface="Calibri"/>
              </a:rPr>
              <a:t>т</a:t>
            </a:r>
            <a:r>
              <a:rPr sz="600" b="1" dirty="0">
                <a:latin typeface="Calibri"/>
                <a:cs typeface="Calibri"/>
              </a:rPr>
              <a:t>ь</a:t>
            </a:r>
            <a:r>
              <a:rPr sz="600" b="1" spc="-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р</a:t>
            </a:r>
            <a:r>
              <a:rPr sz="600" b="1" spc="-5" dirty="0">
                <a:latin typeface="Calibri"/>
                <a:cs typeface="Calibri"/>
              </a:rPr>
              <a:t>ес</a:t>
            </a:r>
            <a:r>
              <a:rPr sz="600" b="1" dirty="0">
                <a:latin typeface="Calibri"/>
                <a:cs typeface="Calibri"/>
              </a:rPr>
              <a:t>урсами  </a:t>
            </a:r>
            <a:r>
              <a:rPr sz="600" b="1" spc="-5" dirty="0">
                <a:latin typeface="Calibri"/>
                <a:cs typeface="Calibri"/>
              </a:rPr>
              <a:t>(электро/теплоэнергия,</a:t>
            </a:r>
            <a:endParaRPr sz="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5" dirty="0">
                <a:latin typeface="Calibri"/>
                <a:cs typeface="Calibri"/>
              </a:rPr>
              <a:t>водоснабжение)</a:t>
            </a:r>
            <a:endParaRPr sz="600">
              <a:latin typeface="Calibri"/>
              <a:cs typeface="Calibri"/>
            </a:endParaRPr>
          </a:p>
          <a:p>
            <a:pPr marL="12700" marR="5080">
              <a:lnSpc>
                <a:spcPct val="113300"/>
              </a:lnSpc>
              <a:spcBef>
                <a:spcPts val="430"/>
              </a:spcBef>
            </a:pPr>
            <a:r>
              <a:rPr sz="600" b="1" spc="-5" dirty="0">
                <a:latin typeface="Calibri"/>
                <a:cs typeface="Calibri"/>
              </a:rPr>
              <a:t>обеспеченность трудовыми </a:t>
            </a:r>
            <a:r>
              <a:rPr sz="600" b="1" spc="-12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ресурсами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2968" y="5215585"/>
            <a:ext cx="130810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Calibri"/>
                <a:cs typeface="Calibri"/>
              </a:rPr>
              <a:t>5.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3864" y="5227777"/>
            <a:ext cx="86233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Calibri"/>
                <a:cs typeface="Calibri"/>
              </a:rPr>
              <a:t>Б</a:t>
            </a:r>
            <a:r>
              <a:rPr sz="900" b="1" spc="-10" dirty="0">
                <a:latin typeface="Calibri"/>
                <a:cs typeface="Calibri"/>
              </a:rPr>
              <a:t>ю</a:t>
            </a:r>
            <a:r>
              <a:rPr sz="900" b="1" dirty="0">
                <a:latin typeface="Calibri"/>
                <a:cs typeface="Calibri"/>
              </a:rPr>
              <a:t>д</a:t>
            </a:r>
            <a:r>
              <a:rPr sz="900" b="1" spc="-10" dirty="0">
                <a:latin typeface="Calibri"/>
                <a:cs typeface="Calibri"/>
              </a:rPr>
              <a:t>ж</a:t>
            </a:r>
            <a:r>
              <a:rPr sz="900" b="1" spc="-5" dirty="0">
                <a:latin typeface="Calibri"/>
                <a:cs typeface="Calibri"/>
              </a:rPr>
              <a:t>е</a:t>
            </a:r>
            <a:r>
              <a:rPr sz="900" b="1" dirty="0">
                <a:latin typeface="Calibri"/>
                <a:cs typeface="Calibri"/>
              </a:rPr>
              <a:t>т</a:t>
            </a:r>
            <a:r>
              <a:rPr sz="900" b="1" spc="-5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П</a:t>
            </a:r>
            <a:r>
              <a:rPr sz="900" b="1" spc="-5" dirty="0">
                <a:latin typeface="Calibri"/>
                <a:cs typeface="Calibri"/>
              </a:rPr>
              <a:t>р</a:t>
            </a:r>
            <a:r>
              <a:rPr sz="900" b="1" spc="-10" dirty="0">
                <a:latin typeface="Calibri"/>
                <a:cs typeface="Calibri"/>
              </a:rPr>
              <a:t>о</a:t>
            </a:r>
            <a:r>
              <a:rPr sz="900" b="1" spc="-5" dirty="0">
                <a:latin typeface="Calibri"/>
                <a:cs typeface="Calibri"/>
              </a:rPr>
              <a:t>ект</a:t>
            </a:r>
            <a:r>
              <a:rPr sz="900" b="1" dirty="0">
                <a:latin typeface="Calibri"/>
                <a:cs typeface="Calibri"/>
              </a:rPr>
              <a:t>а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70730" y="5698693"/>
            <a:ext cx="42227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с</a:t>
            </a:r>
            <a:r>
              <a:rPr sz="600" dirty="0">
                <a:latin typeface="Calibri"/>
                <a:cs typeface="Calibri"/>
              </a:rPr>
              <a:t>у</a:t>
            </a:r>
            <a:r>
              <a:rPr sz="600" spc="-5" dirty="0">
                <a:latin typeface="Calibri"/>
                <a:cs typeface="Calibri"/>
              </a:rPr>
              <a:t>мм</a:t>
            </a:r>
            <a:r>
              <a:rPr sz="600" dirty="0">
                <a:latin typeface="Calibri"/>
                <a:cs typeface="Calibri"/>
              </a:rPr>
              <a:t>а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в</a:t>
            </a:r>
            <a:r>
              <a:rPr sz="600" spc="-5" dirty="0">
                <a:latin typeface="Calibri"/>
                <a:cs typeface="Calibri"/>
              </a:rPr>
              <a:t>с</a:t>
            </a:r>
            <a:r>
              <a:rPr sz="600" dirty="0">
                <a:latin typeface="Calibri"/>
                <a:cs typeface="Calibri"/>
              </a:rPr>
              <a:t>е</a:t>
            </a:r>
            <a:r>
              <a:rPr sz="600" spc="-5" dirty="0">
                <a:latin typeface="Calibri"/>
                <a:cs typeface="Calibri"/>
              </a:rPr>
              <a:t>г</a:t>
            </a:r>
            <a:r>
              <a:rPr sz="600" dirty="0">
                <a:latin typeface="Calibri"/>
                <a:cs typeface="Calibri"/>
              </a:rPr>
              <a:t>о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81525" y="5686866"/>
            <a:ext cx="425450" cy="233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 marR="5080" indent="-83820">
              <a:lnSpc>
                <a:spcPct val="1133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пр</a:t>
            </a:r>
            <a:r>
              <a:rPr sz="600" spc="-10" dirty="0">
                <a:latin typeface="Calibri"/>
                <a:cs typeface="Calibri"/>
              </a:rPr>
              <a:t>о</a:t>
            </a:r>
            <a:r>
              <a:rPr sz="600" spc="-5" dirty="0">
                <a:latin typeface="Calibri"/>
                <a:cs typeface="Calibri"/>
              </a:rPr>
              <a:t>фи</a:t>
            </a:r>
            <a:r>
              <a:rPr sz="600" dirty="0">
                <a:latin typeface="Calibri"/>
                <a:cs typeface="Calibri"/>
              </a:rPr>
              <a:t>нан</a:t>
            </a:r>
            <a:r>
              <a:rPr sz="600" spc="-5" dirty="0">
                <a:latin typeface="Calibri"/>
                <a:cs typeface="Calibri"/>
              </a:rPr>
              <a:t>с</a:t>
            </a:r>
            <a:r>
              <a:rPr sz="600" dirty="0">
                <a:latin typeface="Calibri"/>
                <a:cs typeface="Calibri"/>
              </a:rPr>
              <a:t>и  </a:t>
            </a:r>
            <a:r>
              <a:rPr sz="600" spc="-5" dirty="0">
                <a:latin typeface="Calibri"/>
                <a:cs typeface="Calibri"/>
              </a:rPr>
              <a:t>ровано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11867" y="5686866"/>
            <a:ext cx="435609" cy="233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955">
              <a:lnSpc>
                <a:spcPct val="1133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требуемое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фи</a:t>
            </a:r>
            <a:r>
              <a:rPr sz="600" dirty="0">
                <a:latin typeface="Calibri"/>
                <a:cs typeface="Calibri"/>
              </a:rPr>
              <a:t>н</a:t>
            </a:r>
            <a:r>
              <a:rPr sz="600" spc="-5" dirty="0">
                <a:latin typeface="Calibri"/>
                <a:cs typeface="Calibri"/>
              </a:rPr>
              <a:t>-</a:t>
            </a:r>
            <a:r>
              <a:rPr sz="600" dirty="0">
                <a:latin typeface="Calibri"/>
                <a:cs typeface="Calibri"/>
              </a:rPr>
              <a:t>е</a:t>
            </a:r>
            <a:r>
              <a:rPr sz="600" spc="-5" dirty="0">
                <a:latin typeface="Calibri"/>
                <a:cs typeface="Calibri"/>
              </a:rPr>
              <a:t> (п</a:t>
            </a:r>
            <a:r>
              <a:rPr sz="600" dirty="0">
                <a:latin typeface="Calibri"/>
                <a:cs typeface="Calibri"/>
              </a:rPr>
              <a:t>лан)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86880" y="5802325"/>
            <a:ext cx="14351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ано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622416" y="5686866"/>
            <a:ext cx="1478915" cy="2330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R="34290" algn="r">
              <a:lnSpc>
                <a:spcPct val="100000"/>
              </a:lnSpc>
              <a:spcBef>
                <a:spcPts val="195"/>
              </a:spcBef>
            </a:pPr>
            <a:r>
              <a:rPr sz="600" spc="-5" dirty="0">
                <a:latin typeface="Calibri"/>
                <a:cs typeface="Calibri"/>
              </a:rPr>
              <a:t>сумма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всего</a:t>
            </a:r>
            <a:r>
              <a:rPr sz="600" spc="155" dirty="0">
                <a:latin typeface="Calibri"/>
                <a:cs typeface="Calibri"/>
              </a:rPr>
              <a:t>  </a:t>
            </a:r>
            <a:r>
              <a:rPr sz="600" spc="-5" dirty="0">
                <a:latin typeface="Calibri"/>
                <a:cs typeface="Calibri"/>
              </a:rPr>
              <a:t>профинансиров</a:t>
            </a:r>
            <a:r>
              <a:rPr sz="600" spc="229" dirty="0">
                <a:latin typeface="Calibri"/>
                <a:cs typeface="Calibri"/>
              </a:rPr>
              <a:t>  </a:t>
            </a:r>
            <a:r>
              <a:rPr sz="600" spc="-5" dirty="0">
                <a:latin typeface="Calibri"/>
                <a:cs typeface="Calibri"/>
              </a:rPr>
              <a:t>требуемое</a:t>
            </a:r>
            <a:endParaRPr sz="6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600" spc="-5" dirty="0">
                <a:latin typeface="Calibri"/>
                <a:cs typeface="Calibri"/>
              </a:rPr>
              <a:t>фин-е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(план)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222997" y="5686866"/>
            <a:ext cx="1258570" cy="233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 marR="5080" indent="-18415">
              <a:lnSpc>
                <a:spcPct val="113300"/>
              </a:lnSpc>
              <a:spcBef>
                <a:spcPts val="100"/>
              </a:spcBef>
              <a:tabLst>
                <a:tab pos="469265" algn="l"/>
                <a:tab pos="835025" algn="l"/>
              </a:tabLst>
            </a:pPr>
            <a:r>
              <a:rPr sz="600" spc="-5" dirty="0">
                <a:latin typeface="Calibri"/>
                <a:cs typeface="Calibri"/>
              </a:rPr>
              <a:t>сумма</a:t>
            </a:r>
            <a:r>
              <a:rPr sz="600" spc="125" dirty="0">
                <a:latin typeface="Calibri"/>
                <a:cs typeface="Calibri"/>
              </a:rPr>
              <a:t>    </a:t>
            </a:r>
            <a:r>
              <a:rPr sz="600" spc="-5" dirty="0">
                <a:latin typeface="Calibri"/>
                <a:cs typeface="Calibri"/>
              </a:rPr>
              <a:t>профинансир</a:t>
            </a:r>
            <a:r>
              <a:rPr sz="600" spc="190" dirty="0">
                <a:latin typeface="Calibri"/>
                <a:cs typeface="Calibri"/>
              </a:rPr>
              <a:t>  </a:t>
            </a:r>
            <a:r>
              <a:rPr sz="600" spc="-5" dirty="0">
                <a:latin typeface="Calibri"/>
                <a:cs typeface="Calibri"/>
              </a:rPr>
              <a:t>требуемое </a:t>
            </a:r>
            <a:r>
              <a:rPr sz="600" dirty="0">
                <a:latin typeface="Calibri"/>
                <a:cs typeface="Calibri"/>
              </a:rPr>
              <a:t> в</a:t>
            </a:r>
            <a:r>
              <a:rPr sz="600" spc="-5" dirty="0">
                <a:latin typeface="Calibri"/>
                <a:cs typeface="Calibri"/>
              </a:rPr>
              <a:t>с</a:t>
            </a:r>
            <a:r>
              <a:rPr sz="600" dirty="0">
                <a:latin typeface="Calibri"/>
                <a:cs typeface="Calibri"/>
              </a:rPr>
              <a:t>е</a:t>
            </a:r>
            <a:r>
              <a:rPr sz="600" spc="-5" dirty="0">
                <a:latin typeface="Calibri"/>
                <a:cs typeface="Calibri"/>
              </a:rPr>
              <a:t>г</a:t>
            </a:r>
            <a:r>
              <a:rPr sz="600" dirty="0">
                <a:latin typeface="Calibri"/>
                <a:cs typeface="Calibri"/>
              </a:rPr>
              <a:t>о	</a:t>
            </a:r>
            <a:r>
              <a:rPr sz="600" spc="-10" dirty="0">
                <a:latin typeface="Calibri"/>
                <a:cs typeface="Calibri"/>
              </a:rPr>
              <a:t>о</a:t>
            </a:r>
            <a:r>
              <a:rPr sz="600" dirty="0">
                <a:latin typeface="Calibri"/>
                <a:cs typeface="Calibri"/>
              </a:rPr>
              <a:t>вано	</a:t>
            </a:r>
            <a:r>
              <a:rPr sz="600" spc="-5" dirty="0">
                <a:latin typeface="Calibri"/>
                <a:cs typeface="Calibri"/>
              </a:rPr>
              <a:t>фи</a:t>
            </a:r>
            <a:r>
              <a:rPr sz="600" dirty="0">
                <a:latin typeface="Calibri"/>
                <a:cs typeface="Calibri"/>
              </a:rPr>
              <a:t>н</a:t>
            </a:r>
            <a:r>
              <a:rPr sz="600" spc="-5" dirty="0">
                <a:latin typeface="Calibri"/>
                <a:cs typeface="Calibri"/>
              </a:rPr>
              <a:t>-</a:t>
            </a:r>
            <a:r>
              <a:rPr sz="600" dirty="0">
                <a:latin typeface="Calibri"/>
                <a:cs typeface="Calibri"/>
              </a:rPr>
              <a:t>е</a:t>
            </a:r>
            <a:r>
              <a:rPr sz="600" spc="-5" dirty="0">
                <a:latin typeface="Calibri"/>
                <a:cs typeface="Calibri"/>
              </a:rPr>
              <a:t> (п</a:t>
            </a:r>
            <a:r>
              <a:rPr sz="600" dirty="0">
                <a:latin typeface="Calibri"/>
                <a:cs typeface="Calibri"/>
              </a:rPr>
              <a:t>лан)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33698" y="5927547"/>
            <a:ext cx="12065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0</a:t>
            </a:r>
            <a:r>
              <a:rPr sz="600" spc="5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-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464177" y="5927547"/>
            <a:ext cx="64769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007989" y="5927547"/>
            <a:ext cx="64769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483602" y="5927547"/>
            <a:ext cx="64769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433698" y="6063183"/>
            <a:ext cx="12065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0</a:t>
            </a:r>
            <a:r>
              <a:rPr sz="600" spc="5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-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464177" y="6063183"/>
            <a:ext cx="64769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007989" y="6063183"/>
            <a:ext cx="64769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483602" y="6063183"/>
            <a:ext cx="64769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433698" y="6201867"/>
            <a:ext cx="12065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0</a:t>
            </a:r>
            <a:r>
              <a:rPr sz="600" spc="5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-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464177" y="6201867"/>
            <a:ext cx="64769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007989" y="6201867"/>
            <a:ext cx="64769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483602" y="6201867"/>
            <a:ext cx="64769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433698" y="6326835"/>
            <a:ext cx="12065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0</a:t>
            </a:r>
            <a:r>
              <a:rPr sz="600" spc="5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-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464177" y="6326835"/>
            <a:ext cx="64769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007989" y="6326835"/>
            <a:ext cx="64769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483602" y="6326835"/>
            <a:ext cx="64769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433698" y="6447231"/>
            <a:ext cx="12065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0</a:t>
            </a:r>
            <a:r>
              <a:rPr sz="600" spc="5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-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64177" y="6447231"/>
            <a:ext cx="64769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007989" y="6447231"/>
            <a:ext cx="64769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483602" y="6447231"/>
            <a:ext cx="64769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433698" y="6587438"/>
            <a:ext cx="12065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0</a:t>
            </a:r>
            <a:r>
              <a:rPr sz="600" spc="5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-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464177" y="6587438"/>
            <a:ext cx="64769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007989" y="6587438"/>
            <a:ext cx="64769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483602" y="6587438"/>
            <a:ext cx="64769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433698" y="6733743"/>
            <a:ext cx="12065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0</a:t>
            </a:r>
            <a:r>
              <a:rPr sz="600" spc="5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-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464177" y="6733743"/>
            <a:ext cx="64769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007989" y="6733743"/>
            <a:ext cx="64769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483602" y="6733743"/>
            <a:ext cx="64769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14324" y="3100659"/>
            <a:ext cx="1539875" cy="25082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85"/>
              </a:spcBef>
            </a:pPr>
            <a:r>
              <a:rPr sz="600" b="1" spc="-5" dirty="0">
                <a:latin typeface="Calibri"/>
                <a:cs typeface="Calibri"/>
              </a:rPr>
              <a:t>длительность</a:t>
            </a:r>
            <a:r>
              <a:rPr sz="600" b="1" spc="-10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технологического</a:t>
            </a:r>
            <a:r>
              <a:rPr sz="600" b="1" spc="229" dirty="0">
                <a:latin typeface="Calibri"/>
                <a:cs typeface="Calibri"/>
              </a:rPr>
              <a:t> </a:t>
            </a:r>
            <a:r>
              <a:rPr sz="1125" baseline="-11111" dirty="0">
                <a:latin typeface="Calibri"/>
                <a:cs typeface="Calibri"/>
              </a:rPr>
              <a:t>2-3</a:t>
            </a:r>
            <a:r>
              <a:rPr sz="1125" spc="-15" baseline="-11111" dirty="0">
                <a:latin typeface="Calibri"/>
                <a:cs typeface="Calibri"/>
              </a:rPr>
              <a:t> </a:t>
            </a:r>
            <a:r>
              <a:rPr sz="1125" baseline="-11111" dirty="0">
                <a:latin typeface="Calibri"/>
                <a:cs typeface="Calibri"/>
              </a:rPr>
              <a:t>года</a:t>
            </a:r>
            <a:endParaRPr sz="1125" baseline="-11111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65"/>
              </a:spcBef>
            </a:pPr>
            <a:r>
              <a:rPr sz="600" b="1" spc="-5" dirty="0">
                <a:latin typeface="Calibri"/>
                <a:cs typeface="Calibri"/>
              </a:rPr>
              <a:t>цикла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558797" y="4064584"/>
            <a:ext cx="491490" cy="141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-5" dirty="0">
                <a:latin typeface="Calibri"/>
                <a:cs typeface="Calibri"/>
              </a:rPr>
              <a:t>сертификат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546730" y="3006928"/>
            <a:ext cx="41084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Calibri"/>
                <a:cs typeface="Calibri"/>
              </a:rPr>
              <a:t>Показатели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290054" y="3006928"/>
            <a:ext cx="49149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Calibri"/>
                <a:cs typeface="Calibri"/>
              </a:rPr>
              <a:t>Комментарии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721866" y="1428953"/>
            <a:ext cx="2151380" cy="141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latin typeface="Calibri"/>
                <a:cs typeface="Calibri"/>
              </a:rPr>
              <a:t>Применение</a:t>
            </a:r>
            <a:r>
              <a:rPr sz="750" spc="-2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гербицида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в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между</a:t>
            </a:r>
            <a:r>
              <a:rPr sz="750" spc="-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рядами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(дорожки)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437002" y="1612214"/>
            <a:ext cx="721360" cy="141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-5" dirty="0">
                <a:latin typeface="Calibri"/>
                <a:cs typeface="Calibri"/>
              </a:rPr>
              <a:t>Удале</a:t>
            </a:r>
            <a:r>
              <a:rPr sz="750" dirty="0">
                <a:latin typeface="Calibri"/>
                <a:cs typeface="Calibri"/>
              </a:rPr>
              <a:t>ние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цве</a:t>
            </a:r>
            <a:r>
              <a:rPr sz="750" spc="-10" dirty="0">
                <a:latin typeface="Calibri"/>
                <a:cs typeface="Calibri"/>
              </a:rPr>
              <a:t>т</a:t>
            </a:r>
            <a:r>
              <a:rPr sz="750" spc="-5" dirty="0">
                <a:latin typeface="Calibri"/>
                <a:cs typeface="Calibri"/>
              </a:rPr>
              <a:t>о</a:t>
            </a:r>
            <a:r>
              <a:rPr sz="750" dirty="0">
                <a:latin typeface="Calibri"/>
                <a:cs typeface="Calibri"/>
              </a:rPr>
              <a:t>в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721866" y="1795094"/>
            <a:ext cx="2151380" cy="141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latin typeface="Calibri"/>
                <a:cs typeface="Calibri"/>
              </a:rPr>
              <a:t>Применение</a:t>
            </a:r>
            <a:r>
              <a:rPr sz="750" spc="-2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гербицида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в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между</a:t>
            </a:r>
            <a:r>
              <a:rPr sz="750" spc="-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рядами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(дорожки)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458339" y="1977974"/>
            <a:ext cx="679450" cy="141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latin typeface="Calibri"/>
                <a:cs typeface="Calibri"/>
              </a:rPr>
              <a:t>О</a:t>
            </a:r>
            <a:r>
              <a:rPr sz="750" spc="5" dirty="0">
                <a:latin typeface="Calibri"/>
                <a:cs typeface="Calibri"/>
              </a:rPr>
              <a:t>б</a:t>
            </a:r>
            <a:r>
              <a:rPr sz="750" spc="-5" dirty="0">
                <a:latin typeface="Calibri"/>
                <a:cs typeface="Calibri"/>
              </a:rPr>
              <a:t>р</a:t>
            </a:r>
            <a:r>
              <a:rPr sz="750" spc="-10" dirty="0">
                <a:latin typeface="Calibri"/>
                <a:cs typeface="Calibri"/>
              </a:rPr>
              <a:t>е</a:t>
            </a:r>
            <a:r>
              <a:rPr sz="750" dirty="0">
                <a:latin typeface="Calibri"/>
                <a:cs typeface="Calibri"/>
              </a:rPr>
              <a:t>з</a:t>
            </a:r>
            <a:r>
              <a:rPr sz="750" spc="-5" dirty="0">
                <a:latin typeface="Calibri"/>
                <a:cs typeface="Calibri"/>
              </a:rPr>
              <a:t>а</a:t>
            </a:r>
            <a:r>
              <a:rPr sz="750" dirty="0">
                <a:latin typeface="Calibri"/>
                <a:cs typeface="Calibri"/>
              </a:rPr>
              <a:t>ние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ус</a:t>
            </a:r>
            <a:r>
              <a:rPr sz="750" spc="-5" dirty="0">
                <a:latin typeface="Calibri"/>
                <a:cs typeface="Calibri"/>
              </a:rPr>
              <a:t>о</a:t>
            </a:r>
            <a:r>
              <a:rPr sz="750" dirty="0">
                <a:latin typeface="Calibri"/>
                <a:cs typeface="Calibri"/>
              </a:rPr>
              <a:t>в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721866" y="2160854"/>
            <a:ext cx="2151380" cy="141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latin typeface="Calibri"/>
                <a:cs typeface="Calibri"/>
              </a:rPr>
              <a:t>Применение</a:t>
            </a:r>
            <a:r>
              <a:rPr sz="750" spc="-2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гербицида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в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между</a:t>
            </a:r>
            <a:r>
              <a:rPr sz="750" spc="-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рядами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(дорожки)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264791" y="2343734"/>
            <a:ext cx="1066800" cy="141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-5" dirty="0">
                <a:latin typeface="Calibri"/>
                <a:cs typeface="Calibri"/>
              </a:rPr>
              <a:t>Покры</a:t>
            </a:r>
            <a:r>
              <a:rPr sz="750" spc="-10" dirty="0">
                <a:latin typeface="Calibri"/>
                <a:cs typeface="Calibri"/>
              </a:rPr>
              <a:t>т</a:t>
            </a:r>
            <a:r>
              <a:rPr sz="750" spc="-5" dirty="0">
                <a:latin typeface="Calibri"/>
                <a:cs typeface="Calibri"/>
              </a:rPr>
              <a:t>и</a:t>
            </a:r>
            <a:r>
              <a:rPr sz="750" dirty="0">
                <a:latin typeface="Calibri"/>
                <a:cs typeface="Calibri"/>
              </a:rPr>
              <a:t>е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арго-волок</a:t>
            </a:r>
            <a:r>
              <a:rPr sz="750" dirty="0">
                <a:latin typeface="Calibri"/>
                <a:cs typeface="Calibri"/>
              </a:rPr>
              <a:t>ном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620761" y="1428953"/>
            <a:ext cx="930910" cy="141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-5" dirty="0">
                <a:latin typeface="Calibri"/>
                <a:cs typeface="Calibri"/>
              </a:rPr>
              <a:t>В</a:t>
            </a:r>
            <a:r>
              <a:rPr sz="750" dirty="0">
                <a:latin typeface="Calibri"/>
                <a:cs typeface="Calibri"/>
              </a:rPr>
              <a:t>н</a:t>
            </a:r>
            <a:r>
              <a:rPr sz="750" spc="-5" dirty="0">
                <a:latin typeface="Calibri"/>
                <a:cs typeface="Calibri"/>
              </a:rPr>
              <a:t>е</a:t>
            </a:r>
            <a:r>
              <a:rPr sz="750" dirty="0">
                <a:latin typeface="Calibri"/>
                <a:cs typeface="Calibri"/>
              </a:rPr>
              <a:t>с</a:t>
            </a:r>
            <a:r>
              <a:rPr sz="750" spc="-5" dirty="0">
                <a:latin typeface="Calibri"/>
                <a:cs typeface="Calibri"/>
              </a:rPr>
              <a:t>е</a:t>
            </a:r>
            <a:r>
              <a:rPr sz="750" dirty="0">
                <a:latin typeface="Calibri"/>
                <a:cs typeface="Calibri"/>
              </a:rPr>
              <a:t>ние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ф</a:t>
            </a:r>
            <a:r>
              <a:rPr sz="750" dirty="0">
                <a:latin typeface="Calibri"/>
                <a:cs typeface="Calibri"/>
              </a:rPr>
              <a:t>унг</a:t>
            </a:r>
            <a:r>
              <a:rPr sz="750" spc="-5" dirty="0">
                <a:latin typeface="Calibri"/>
                <a:cs typeface="Calibri"/>
              </a:rPr>
              <a:t>ицидо</a:t>
            </a:r>
            <a:r>
              <a:rPr sz="750" dirty="0">
                <a:latin typeface="Calibri"/>
                <a:cs typeface="Calibri"/>
              </a:rPr>
              <a:t>в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140577" y="5578297"/>
            <a:ext cx="43624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latin typeface="Calibri"/>
                <a:cs typeface="Calibri"/>
              </a:rPr>
              <a:t>в</a:t>
            </a:r>
            <a:r>
              <a:rPr sz="600" b="1" spc="-5" dirty="0">
                <a:latin typeface="Calibri"/>
                <a:cs typeface="Calibri"/>
              </a:rPr>
              <a:t> </a:t>
            </a:r>
            <a:r>
              <a:rPr sz="600" b="1" spc="-10" dirty="0">
                <a:latin typeface="Calibri"/>
                <a:cs typeface="Calibri"/>
              </a:rPr>
              <a:t>т</a:t>
            </a:r>
            <a:r>
              <a:rPr sz="600" b="1" spc="-5" dirty="0">
                <a:latin typeface="Calibri"/>
                <a:cs typeface="Calibri"/>
              </a:rPr>
              <a:t>.</a:t>
            </a:r>
            <a:r>
              <a:rPr sz="600" b="1" spc="-10" dirty="0">
                <a:latin typeface="Calibri"/>
                <a:cs typeface="Calibri"/>
              </a:rPr>
              <a:t>ч</a:t>
            </a:r>
            <a:r>
              <a:rPr sz="600" b="1" dirty="0">
                <a:latin typeface="Calibri"/>
                <a:cs typeface="Calibri"/>
              </a:rPr>
              <a:t>.</a:t>
            </a:r>
            <a:r>
              <a:rPr sz="600" b="1" spc="-10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Кл</a:t>
            </a:r>
            <a:r>
              <a:rPr sz="600" b="1" dirty="0">
                <a:latin typeface="Calibri"/>
                <a:cs typeface="Calibri"/>
              </a:rPr>
              <a:t>и</a:t>
            </a:r>
            <a:r>
              <a:rPr sz="600" b="1" spc="-5" dirty="0">
                <a:latin typeface="Calibri"/>
                <a:cs typeface="Calibri"/>
              </a:rPr>
              <a:t>ен</a:t>
            </a:r>
            <a:r>
              <a:rPr sz="600" b="1" dirty="0">
                <a:latin typeface="Calibri"/>
                <a:cs typeface="Calibri"/>
              </a:rPr>
              <a:t>т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322057" y="5578297"/>
            <a:ext cx="98361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latin typeface="Calibri"/>
                <a:cs typeface="Calibri"/>
              </a:rPr>
              <a:t>в</a:t>
            </a:r>
            <a:r>
              <a:rPr sz="600" b="1" spc="-10" dirty="0">
                <a:latin typeface="Calibri"/>
                <a:cs typeface="Calibri"/>
              </a:rPr>
              <a:t> т.ч.</a:t>
            </a:r>
            <a:r>
              <a:rPr sz="600" b="1" spc="-1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иные</a:t>
            </a:r>
            <a:r>
              <a:rPr sz="600" b="1" spc="-15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источники</a:t>
            </a:r>
            <a:r>
              <a:rPr sz="600" b="1" spc="-10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(грант)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52424" y="5922975"/>
            <a:ext cx="76009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П</a:t>
            </a:r>
            <a:r>
              <a:rPr sz="600" spc="-10" dirty="0">
                <a:latin typeface="Calibri"/>
                <a:cs typeface="Calibri"/>
              </a:rPr>
              <a:t>о</a:t>
            </a:r>
            <a:r>
              <a:rPr sz="600" spc="-5" dirty="0">
                <a:latin typeface="Calibri"/>
                <a:cs typeface="Calibri"/>
              </a:rPr>
              <a:t>с</a:t>
            </a:r>
            <a:r>
              <a:rPr sz="600" dirty="0">
                <a:latin typeface="Calibri"/>
                <a:cs typeface="Calibri"/>
              </a:rPr>
              <a:t>ад</a:t>
            </a:r>
            <a:r>
              <a:rPr sz="600" spc="-10" dirty="0">
                <a:latin typeface="Calibri"/>
                <a:cs typeface="Calibri"/>
              </a:rPr>
              <a:t>оч</a:t>
            </a:r>
            <a:r>
              <a:rPr sz="600" dirty="0">
                <a:latin typeface="Calibri"/>
                <a:cs typeface="Calibri"/>
              </a:rPr>
              <a:t>н</a:t>
            </a:r>
            <a:r>
              <a:rPr sz="600" spc="-5" dirty="0">
                <a:latin typeface="Calibri"/>
                <a:cs typeface="Calibri"/>
              </a:rPr>
              <a:t>ы</a:t>
            </a:r>
            <a:r>
              <a:rPr sz="600" dirty="0">
                <a:latin typeface="Calibri"/>
                <a:cs typeface="Calibri"/>
              </a:rPr>
              <a:t>й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мат</a:t>
            </a:r>
            <a:r>
              <a:rPr sz="600" dirty="0">
                <a:latin typeface="Calibri"/>
                <a:cs typeface="Calibri"/>
              </a:rPr>
              <a:t>е</a:t>
            </a:r>
            <a:r>
              <a:rPr sz="600" spc="-5" dirty="0">
                <a:latin typeface="Calibri"/>
                <a:cs typeface="Calibri"/>
              </a:rPr>
              <a:t>ри</a:t>
            </a:r>
            <a:r>
              <a:rPr sz="600" dirty="0">
                <a:latin typeface="Calibri"/>
                <a:cs typeface="Calibri"/>
              </a:rPr>
              <a:t>ал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52424" y="6058611"/>
            <a:ext cx="125031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Аренда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земли/выкуп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в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собственность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52424" y="6197295"/>
            <a:ext cx="1758314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Установка системы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капельного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орошения "под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ключ"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52424" y="6320739"/>
            <a:ext cx="69342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Calibri"/>
                <a:cs typeface="Calibri"/>
              </a:rPr>
              <a:t>У</a:t>
            </a:r>
            <a:r>
              <a:rPr sz="600" spc="-5" dirty="0">
                <a:latin typeface="Calibri"/>
                <a:cs typeface="Calibri"/>
              </a:rPr>
              <a:t>с</a:t>
            </a:r>
            <a:r>
              <a:rPr sz="600" spc="-10" dirty="0">
                <a:latin typeface="Calibri"/>
                <a:cs typeface="Calibri"/>
              </a:rPr>
              <a:t>т</a:t>
            </a:r>
            <a:r>
              <a:rPr sz="600" dirty="0">
                <a:latin typeface="Calibri"/>
                <a:cs typeface="Calibri"/>
              </a:rPr>
              <a:t>ан</a:t>
            </a:r>
            <a:r>
              <a:rPr sz="600" spc="-5" dirty="0">
                <a:latin typeface="Calibri"/>
                <a:cs typeface="Calibri"/>
              </a:rPr>
              <a:t>о</a:t>
            </a:r>
            <a:r>
              <a:rPr sz="600" dirty="0">
                <a:latin typeface="Calibri"/>
                <a:cs typeface="Calibri"/>
              </a:rPr>
              <a:t>в</a:t>
            </a:r>
            <a:r>
              <a:rPr sz="600" spc="-5" dirty="0">
                <a:latin typeface="Calibri"/>
                <a:cs typeface="Calibri"/>
              </a:rPr>
              <a:t>к</a:t>
            </a:r>
            <a:r>
              <a:rPr sz="600" dirty="0">
                <a:latin typeface="Calibri"/>
                <a:cs typeface="Calibri"/>
              </a:rPr>
              <a:t>а</a:t>
            </a:r>
            <a:r>
              <a:rPr sz="600" spc="-5" dirty="0">
                <a:latin typeface="Calibri"/>
                <a:cs typeface="Calibri"/>
              </a:rPr>
              <a:t> ск</a:t>
            </a:r>
            <a:r>
              <a:rPr sz="600" dirty="0">
                <a:latin typeface="Calibri"/>
                <a:cs typeface="Calibri"/>
              </a:rPr>
              <a:t>ва</a:t>
            </a:r>
            <a:r>
              <a:rPr sz="600" spc="-10" dirty="0">
                <a:latin typeface="Calibri"/>
                <a:cs typeface="Calibri"/>
              </a:rPr>
              <a:t>ж</a:t>
            </a:r>
            <a:r>
              <a:rPr sz="600" spc="-5" dirty="0">
                <a:latin typeface="Calibri"/>
                <a:cs typeface="Calibri"/>
              </a:rPr>
              <a:t>и</a:t>
            </a:r>
            <a:r>
              <a:rPr sz="600" dirty="0">
                <a:latin typeface="Calibri"/>
                <a:cs typeface="Calibri"/>
              </a:rPr>
              <a:t>ны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10920" y="5415595"/>
            <a:ext cx="2042160" cy="2330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95"/>
              </a:spcBef>
            </a:pPr>
            <a:r>
              <a:rPr sz="600" b="1" dirty="0">
                <a:latin typeface="Calibri"/>
                <a:cs typeface="Calibri"/>
              </a:rPr>
              <a:t>Наим</a:t>
            </a:r>
            <a:r>
              <a:rPr sz="600" b="1" spc="-5" dirty="0">
                <a:latin typeface="Calibri"/>
                <a:cs typeface="Calibri"/>
              </a:rPr>
              <a:t>ен</a:t>
            </a:r>
            <a:r>
              <a:rPr sz="600" b="1" dirty="0">
                <a:latin typeface="Calibri"/>
                <a:cs typeface="Calibri"/>
              </a:rPr>
              <a:t>ова</a:t>
            </a:r>
            <a:r>
              <a:rPr sz="600" b="1" spc="-5" dirty="0">
                <a:latin typeface="Calibri"/>
                <a:cs typeface="Calibri"/>
              </a:rPr>
              <a:t>н</a:t>
            </a:r>
            <a:r>
              <a:rPr sz="600" b="1" dirty="0">
                <a:latin typeface="Calibri"/>
                <a:cs typeface="Calibri"/>
              </a:rPr>
              <a:t>ие</a:t>
            </a:r>
            <a:r>
              <a:rPr sz="600" b="1" spc="-10" dirty="0">
                <a:latin typeface="Calibri"/>
                <a:cs typeface="Calibri"/>
              </a:rPr>
              <a:t> з</a:t>
            </a:r>
            <a:r>
              <a:rPr sz="600" b="1" dirty="0">
                <a:latin typeface="Calibri"/>
                <a:cs typeface="Calibri"/>
              </a:rPr>
              <a:t>а</a:t>
            </a:r>
            <a:r>
              <a:rPr sz="600" b="1" spc="-10" dirty="0">
                <a:latin typeface="Calibri"/>
                <a:cs typeface="Calibri"/>
              </a:rPr>
              <a:t>т</a:t>
            </a:r>
            <a:r>
              <a:rPr sz="600" b="1" dirty="0">
                <a:latin typeface="Calibri"/>
                <a:cs typeface="Calibri"/>
              </a:rPr>
              <a:t>рат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600" b="1" dirty="0">
                <a:latin typeface="Calibri"/>
                <a:cs typeface="Calibri"/>
              </a:rPr>
              <a:t>(</a:t>
            </a:r>
            <a:r>
              <a:rPr sz="600" b="1" spc="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в</a:t>
            </a:r>
            <a:r>
              <a:rPr sz="600" b="1" spc="5" dirty="0">
                <a:latin typeface="Calibri"/>
                <a:cs typeface="Calibri"/>
              </a:rPr>
              <a:t> </a:t>
            </a:r>
            <a:r>
              <a:rPr sz="600" b="1" spc="-10" dirty="0">
                <a:latin typeface="Calibri"/>
                <a:cs typeface="Calibri"/>
              </a:rPr>
              <a:t>т.ч.</a:t>
            </a:r>
            <a:r>
              <a:rPr sz="600" b="1" spc="-5" dirty="0">
                <a:latin typeface="Calibri"/>
                <a:cs typeface="Calibri"/>
              </a:rPr>
              <a:t> приобретаемое</a:t>
            </a:r>
            <a:r>
              <a:rPr sz="600" b="1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имущества,</a:t>
            </a:r>
            <a:r>
              <a:rPr sz="600" b="1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кол-во</a:t>
            </a:r>
            <a:r>
              <a:rPr sz="600" b="1" spc="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и </a:t>
            </a:r>
            <a:r>
              <a:rPr sz="600" b="1" spc="-5" dirty="0">
                <a:latin typeface="Calibri"/>
                <a:cs typeface="Calibri"/>
              </a:rPr>
              <a:t>т.п.),</a:t>
            </a:r>
            <a:r>
              <a:rPr sz="600" b="1" spc="140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&lt;тыс.руб.</a:t>
            </a:r>
            <a:r>
              <a:rPr sz="600" b="1" dirty="0">
                <a:latin typeface="Calibri"/>
                <a:cs typeface="Calibri"/>
              </a:rPr>
              <a:t> &gt;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346572" y="5442661"/>
            <a:ext cx="62357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Calibri"/>
                <a:cs typeface="Calibri"/>
              </a:rPr>
              <a:t>Всего</a:t>
            </a:r>
            <a:r>
              <a:rPr sz="600" b="1" spc="-2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по</a:t>
            </a:r>
            <a:r>
              <a:rPr sz="600" b="1" spc="-25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ПРОЕКТУ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545830" y="5415595"/>
            <a:ext cx="1423670" cy="1435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8810" marR="5080" indent="-626745">
              <a:lnSpc>
                <a:spcPct val="113300"/>
              </a:lnSpc>
              <a:spcBef>
                <a:spcPts val="100"/>
              </a:spcBef>
            </a:pPr>
            <a:r>
              <a:rPr sz="600" b="1" spc="-5" dirty="0">
                <a:latin typeface="Calibri"/>
                <a:cs typeface="Calibri"/>
              </a:rPr>
              <a:t>Фактически выполнено </a:t>
            </a:r>
            <a:r>
              <a:rPr sz="600" b="1" dirty="0">
                <a:latin typeface="Calibri"/>
                <a:cs typeface="Calibri"/>
              </a:rPr>
              <a:t>работ </a:t>
            </a:r>
            <a:r>
              <a:rPr sz="600" b="1" spc="-5" dirty="0">
                <a:latin typeface="Calibri"/>
                <a:cs typeface="Calibri"/>
              </a:rPr>
              <a:t>на текущую </a:t>
            </a:r>
            <a:r>
              <a:rPr sz="600" b="1" spc="-125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дату</a:t>
            </a:r>
            <a:endParaRPr sz="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50">
              <a:latin typeface="Calibri"/>
              <a:cs typeface="Calibri"/>
            </a:endParaRPr>
          </a:p>
          <a:p>
            <a:pPr marL="72390">
              <a:lnSpc>
                <a:spcPct val="100000"/>
              </a:lnSpc>
              <a:tabLst>
                <a:tab pos="733425" algn="l"/>
              </a:tabLst>
            </a:pPr>
            <a:r>
              <a:rPr sz="600" dirty="0">
                <a:latin typeface="Calibri"/>
                <a:cs typeface="Calibri"/>
              </a:rPr>
              <a:t>на</a:t>
            </a:r>
            <a:r>
              <a:rPr sz="600" spc="-5" dirty="0">
                <a:latin typeface="Calibri"/>
                <a:cs typeface="Calibri"/>
              </a:rPr>
              <a:t> с</a:t>
            </a:r>
            <a:r>
              <a:rPr sz="600" dirty="0">
                <a:latin typeface="Calibri"/>
                <a:cs typeface="Calibri"/>
              </a:rPr>
              <a:t>у</a:t>
            </a:r>
            <a:r>
              <a:rPr sz="600" spc="-5" dirty="0">
                <a:latin typeface="Calibri"/>
                <a:cs typeface="Calibri"/>
              </a:rPr>
              <a:t>мм</a:t>
            </a:r>
            <a:r>
              <a:rPr sz="600" dirty="0">
                <a:latin typeface="Calibri"/>
                <a:cs typeface="Calibri"/>
              </a:rPr>
              <a:t>у	%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о</a:t>
            </a:r>
            <a:r>
              <a:rPr sz="600" dirty="0">
                <a:latin typeface="Calibri"/>
                <a:cs typeface="Calibri"/>
              </a:rPr>
              <a:t>т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с</a:t>
            </a:r>
            <a:r>
              <a:rPr sz="600" spc="-10" dirty="0">
                <a:latin typeface="Calibri"/>
                <a:cs typeface="Calibri"/>
              </a:rPr>
              <a:t>то</a:t>
            </a:r>
            <a:r>
              <a:rPr sz="600" spc="-5" dirty="0">
                <a:latin typeface="Calibri"/>
                <a:cs typeface="Calibri"/>
              </a:rPr>
              <a:t>имос</a:t>
            </a:r>
            <a:r>
              <a:rPr sz="600" spc="-10" dirty="0">
                <a:latin typeface="Calibri"/>
                <a:cs typeface="Calibri"/>
              </a:rPr>
              <a:t>т</a:t>
            </a:r>
            <a:r>
              <a:rPr sz="600" dirty="0">
                <a:latin typeface="Calibri"/>
                <a:cs typeface="Calibri"/>
              </a:rPr>
              <a:t>и</a:t>
            </a:r>
            <a:endParaRPr sz="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Calibri"/>
              <a:cs typeface="Calibri"/>
            </a:endParaRPr>
          </a:p>
          <a:p>
            <a:pPr marL="207645">
              <a:lnSpc>
                <a:spcPct val="100000"/>
              </a:lnSpc>
              <a:spcBef>
                <a:spcPts val="5"/>
              </a:spcBef>
              <a:tabLst>
                <a:tab pos="972819" algn="l"/>
              </a:tabLst>
            </a:pPr>
            <a:r>
              <a:rPr sz="600" dirty="0">
                <a:latin typeface="Calibri"/>
                <a:cs typeface="Calibri"/>
              </a:rPr>
              <a:t>0	-</a:t>
            </a:r>
            <a:endParaRPr sz="600">
              <a:latin typeface="Calibri"/>
              <a:cs typeface="Calibri"/>
            </a:endParaRPr>
          </a:p>
          <a:p>
            <a:pPr marL="207645">
              <a:lnSpc>
                <a:spcPct val="100000"/>
              </a:lnSpc>
              <a:spcBef>
                <a:spcPts val="345"/>
              </a:spcBef>
              <a:tabLst>
                <a:tab pos="972819" algn="l"/>
              </a:tabLst>
            </a:pPr>
            <a:r>
              <a:rPr sz="600" dirty="0">
                <a:latin typeface="Calibri"/>
                <a:cs typeface="Calibri"/>
              </a:rPr>
              <a:t>0	-</a:t>
            </a:r>
            <a:endParaRPr sz="600">
              <a:latin typeface="Calibri"/>
              <a:cs typeface="Calibri"/>
            </a:endParaRPr>
          </a:p>
          <a:p>
            <a:pPr marL="207645">
              <a:lnSpc>
                <a:spcPct val="100000"/>
              </a:lnSpc>
              <a:spcBef>
                <a:spcPts val="375"/>
              </a:spcBef>
              <a:tabLst>
                <a:tab pos="972819" algn="l"/>
              </a:tabLst>
            </a:pPr>
            <a:r>
              <a:rPr sz="600" dirty="0">
                <a:latin typeface="Calibri"/>
                <a:cs typeface="Calibri"/>
              </a:rPr>
              <a:t>0	-</a:t>
            </a:r>
            <a:endParaRPr sz="600">
              <a:latin typeface="Calibri"/>
              <a:cs typeface="Calibri"/>
            </a:endParaRPr>
          </a:p>
          <a:p>
            <a:pPr marL="207645">
              <a:lnSpc>
                <a:spcPct val="100000"/>
              </a:lnSpc>
              <a:spcBef>
                <a:spcPts val="260"/>
              </a:spcBef>
              <a:tabLst>
                <a:tab pos="972819" algn="l"/>
              </a:tabLst>
            </a:pPr>
            <a:r>
              <a:rPr sz="600" dirty="0">
                <a:latin typeface="Calibri"/>
                <a:cs typeface="Calibri"/>
              </a:rPr>
              <a:t>0	-</a:t>
            </a:r>
            <a:endParaRPr sz="600">
              <a:latin typeface="Calibri"/>
              <a:cs typeface="Calibri"/>
            </a:endParaRPr>
          </a:p>
          <a:p>
            <a:pPr marL="207645">
              <a:lnSpc>
                <a:spcPct val="100000"/>
              </a:lnSpc>
              <a:spcBef>
                <a:spcPts val="229"/>
              </a:spcBef>
              <a:tabLst>
                <a:tab pos="972819" algn="l"/>
              </a:tabLst>
            </a:pPr>
            <a:r>
              <a:rPr sz="600" dirty="0">
                <a:latin typeface="Calibri"/>
                <a:cs typeface="Calibri"/>
              </a:rPr>
              <a:t>0	-</a:t>
            </a:r>
            <a:endParaRPr sz="600">
              <a:latin typeface="Calibri"/>
              <a:cs typeface="Calibri"/>
            </a:endParaRPr>
          </a:p>
          <a:p>
            <a:pPr marL="207645">
              <a:lnSpc>
                <a:spcPct val="100000"/>
              </a:lnSpc>
              <a:spcBef>
                <a:spcPts val="385"/>
              </a:spcBef>
              <a:tabLst>
                <a:tab pos="972819" algn="l"/>
              </a:tabLst>
            </a:pPr>
            <a:r>
              <a:rPr sz="600" dirty="0">
                <a:latin typeface="Calibri"/>
                <a:cs typeface="Calibri"/>
              </a:rPr>
              <a:t>0	-</a:t>
            </a:r>
            <a:endParaRPr sz="600">
              <a:latin typeface="Calibri"/>
              <a:cs typeface="Calibri"/>
            </a:endParaRPr>
          </a:p>
          <a:p>
            <a:pPr marL="207645">
              <a:lnSpc>
                <a:spcPct val="100000"/>
              </a:lnSpc>
              <a:spcBef>
                <a:spcPts val="430"/>
              </a:spcBef>
              <a:tabLst>
                <a:tab pos="972819" algn="l"/>
              </a:tabLst>
            </a:pPr>
            <a:r>
              <a:rPr sz="600" dirty="0">
                <a:latin typeface="Calibri"/>
                <a:cs typeface="Calibri"/>
              </a:rPr>
              <a:t>0	-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038982" y="5688025"/>
            <a:ext cx="24130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Calibri"/>
                <a:cs typeface="Calibri"/>
              </a:rPr>
              <a:t>с</a:t>
            </a:r>
            <a:r>
              <a:rPr sz="600" b="1" dirty="0">
                <a:latin typeface="Calibri"/>
                <a:cs typeface="Calibri"/>
              </a:rPr>
              <a:t>умма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672966" y="5688025"/>
            <a:ext cx="18859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Calibri"/>
                <a:cs typeface="Calibri"/>
              </a:rPr>
              <a:t>д</a:t>
            </a:r>
            <a:r>
              <a:rPr sz="600" b="1" dirty="0">
                <a:latin typeface="Calibri"/>
                <a:cs typeface="Calibri"/>
              </a:rPr>
              <a:t>о</a:t>
            </a:r>
            <a:r>
              <a:rPr sz="600" b="1" spc="-5" dirty="0">
                <a:latin typeface="Calibri"/>
                <a:cs typeface="Calibri"/>
              </a:rPr>
              <a:t>л</a:t>
            </a:r>
            <a:r>
              <a:rPr sz="600" b="1" dirty="0">
                <a:latin typeface="Calibri"/>
                <a:cs typeface="Calibri"/>
              </a:rPr>
              <a:t>я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485513" y="5578297"/>
            <a:ext cx="64833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latin typeface="Calibri"/>
                <a:cs typeface="Calibri"/>
              </a:rPr>
              <a:t>в</a:t>
            </a:r>
            <a:r>
              <a:rPr sz="600" b="1" spc="-20" dirty="0">
                <a:latin typeface="Calibri"/>
                <a:cs typeface="Calibri"/>
              </a:rPr>
              <a:t> </a:t>
            </a:r>
            <a:r>
              <a:rPr sz="600" b="1" spc="-10" dirty="0">
                <a:latin typeface="Calibri"/>
                <a:cs typeface="Calibri"/>
              </a:rPr>
              <a:t>т.ч.</a:t>
            </a:r>
            <a:r>
              <a:rPr sz="600" b="1" spc="-20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АО</a:t>
            </a:r>
            <a:r>
              <a:rPr sz="600" b="1" spc="-20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МСП</a:t>
            </a:r>
            <a:r>
              <a:rPr sz="600" b="1" spc="-1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Банк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52424" y="6442659"/>
            <a:ext cx="883919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Трактор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садовый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МТЗ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82.1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52424" y="6581343"/>
            <a:ext cx="69850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Опр</a:t>
            </a:r>
            <a:r>
              <a:rPr sz="600" spc="-10" dirty="0">
                <a:latin typeface="Calibri"/>
                <a:cs typeface="Calibri"/>
              </a:rPr>
              <a:t>ы</a:t>
            </a:r>
            <a:r>
              <a:rPr sz="600" spc="-5" dirty="0">
                <a:latin typeface="Calibri"/>
                <a:cs typeface="Calibri"/>
              </a:rPr>
              <a:t>ски</a:t>
            </a:r>
            <a:r>
              <a:rPr sz="600" dirty="0">
                <a:latin typeface="Calibri"/>
                <a:cs typeface="Calibri"/>
              </a:rPr>
              <a:t>ва</a:t>
            </a:r>
            <a:r>
              <a:rPr sz="600" spc="-10" dirty="0">
                <a:latin typeface="Calibri"/>
                <a:cs typeface="Calibri"/>
              </a:rPr>
              <a:t>т</a:t>
            </a:r>
            <a:r>
              <a:rPr sz="600" dirty="0">
                <a:latin typeface="Calibri"/>
                <a:cs typeface="Calibri"/>
              </a:rPr>
              <a:t>ель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800</a:t>
            </a:r>
            <a:r>
              <a:rPr sz="600" dirty="0">
                <a:latin typeface="Calibri"/>
                <a:cs typeface="Calibri"/>
              </a:rPr>
              <a:t>л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52424" y="6727647"/>
            <a:ext cx="122237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Грядообразователь/пленкоукладчик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514469" y="1428953"/>
            <a:ext cx="2151380" cy="141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latin typeface="Calibri"/>
                <a:cs typeface="Calibri"/>
              </a:rPr>
              <a:t>Применение</a:t>
            </a:r>
            <a:r>
              <a:rPr sz="750" spc="-2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гербицида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в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между</a:t>
            </a:r>
            <a:r>
              <a:rPr sz="750" spc="-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рядами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(дорожки)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125592" y="1612214"/>
            <a:ext cx="930910" cy="141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-5" dirty="0">
                <a:latin typeface="Calibri"/>
                <a:cs typeface="Calibri"/>
              </a:rPr>
              <a:t>В</a:t>
            </a:r>
            <a:r>
              <a:rPr sz="750" dirty="0">
                <a:latin typeface="Calibri"/>
                <a:cs typeface="Calibri"/>
              </a:rPr>
              <a:t>н</a:t>
            </a:r>
            <a:r>
              <a:rPr sz="750" spc="-5" dirty="0">
                <a:latin typeface="Calibri"/>
                <a:cs typeface="Calibri"/>
              </a:rPr>
              <a:t>е</a:t>
            </a:r>
            <a:r>
              <a:rPr sz="750" dirty="0">
                <a:latin typeface="Calibri"/>
                <a:cs typeface="Calibri"/>
              </a:rPr>
              <a:t>с</a:t>
            </a:r>
            <a:r>
              <a:rPr sz="750" spc="-5" dirty="0">
                <a:latin typeface="Calibri"/>
                <a:cs typeface="Calibri"/>
              </a:rPr>
              <a:t>е</a:t>
            </a:r>
            <a:r>
              <a:rPr sz="750" dirty="0">
                <a:latin typeface="Calibri"/>
                <a:cs typeface="Calibri"/>
              </a:rPr>
              <a:t>ние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ф</a:t>
            </a:r>
            <a:r>
              <a:rPr sz="750" dirty="0">
                <a:latin typeface="Calibri"/>
                <a:cs typeface="Calibri"/>
              </a:rPr>
              <a:t>унг</a:t>
            </a:r>
            <a:r>
              <a:rPr sz="750" spc="-5" dirty="0">
                <a:latin typeface="Calibri"/>
                <a:cs typeface="Calibri"/>
              </a:rPr>
              <a:t>ицидо</a:t>
            </a:r>
            <a:r>
              <a:rPr sz="750" dirty="0">
                <a:latin typeface="Calibri"/>
                <a:cs typeface="Calibri"/>
              </a:rPr>
              <a:t>в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061584" y="1795094"/>
            <a:ext cx="1058545" cy="141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latin typeface="Calibri"/>
                <a:cs typeface="Calibri"/>
              </a:rPr>
              <a:t>Сбор</a:t>
            </a:r>
            <a:r>
              <a:rPr sz="750" spc="-3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земляники</a:t>
            </a:r>
            <a:r>
              <a:rPr sz="750" spc="-3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садовой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352669" y="1977974"/>
            <a:ext cx="477520" cy="141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latin typeface="Calibri"/>
                <a:cs typeface="Calibri"/>
              </a:rPr>
              <a:t>Обрезание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514469" y="2160854"/>
            <a:ext cx="2151380" cy="141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latin typeface="Calibri"/>
                <a:cs typeface="Calibri"/>
              </a:rPr>
              <a:t>Применение</a:t>
            </a:r>
            <a:r>
              <a:rPr sz="750" spc="-2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гербицида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в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между</a:t>
            </a:r>
            <a:r>
              <a:rPr sz="750" spc="-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рядами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(дорожки)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771893" y="1491437"/>
            <a:ext cx="233679" cy="141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latin typeface="Calibri"/>
                <a:cs typeface="Calibri"/>
              </a:rPr>
              <a:t>3</a:t>
            </a:r>
            <a:r>
              <a:rPr sz="750" spc="-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год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9116059" y="1491437"/>
            <a:ext cx="830580" cy="141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-5" dirty="0">
                <a:latin typeface="Calibri"/>
                <a:cs typeface="Calibri"/>
              </a:rPr>
              <a:t>Пр</a:t>
            </a:r>
            <a:r>
              <a:rPr sz="750" spc="-10" dirty="0">
                <a:latin typeface="Calibri"/>
                <a:cs typeface="Calibri"/>
              </a:rPr>
              <a:t>о</a:t>
            </a:r>
            <a:r>
              <a:rPr sz="750" spc="-5" dirty="0">
                <a:latin typeface="Calibri"/>
                <a:cs typeface="Calibri"/>
              </a:rPr>
              <a:t>в</a:t>
            </a:r>
            <a:r>
              <a:rPr sz="750" spc="-10" dirty="0">
                <a:latin typeface="Calibri"/>
                <a:cs typeface="Calibri"/>
              </a:rPr>
              <a:t>т</a:t>
            </a:r>
            <a:r>
              <a:rPr sz="750" spc="-5" dirty="0">
                <a:latin typeface="Calibri"/>
                <a:cs typeface="Calibri"/>
              </a:rPr>
              <a:t>ор</a:t>
            </a:r>
            <a:r>
              <a:rPr sz="750" spc="-10" dirty="0">
                <a:latin typeface="Calibri"/>
                <a:cs typeface="Calibri"/>
              </a:rPr>
              <a:t>е</a:t>
            </a:r>
            <a:r>
              <a:rPr sz="750" dirty="0">
                <a:latin typeface="Calibri"/>
                <a:cs typeface="Calibri"/>
              </a:rPr>
              <a:t>ние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цикл</a:t>
            </a:r>
            <a:r>
              <a:rPr sz="750" dirty="0">
                <a:latin typeface="Calibri"/>
                <a:cs typeface="Calibri"/>
              </a:rPr>
              <a:t>а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7556754" y="1612214"/>
            <a:ext cx="1058545" cy="141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latin typeface="Calibri"/>
                <a:cs typeface="Calibri"/>
              </a:rPr>
              <a:t>Сбор</a:t>
            </a:r>
            <a:r>
              <a:rPr sz="750" spc="-3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земляники</a:t>
            </a:r>
            <a:r>
              <a:rPr sz="750" spc="-3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садовой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847838" y="1795094"/>
            <a:ext cx="477520" cy="141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latin typeface="Calibri"/>
                <a:cs typeface="Calibri"/>
              </a:rPr>
              <a:t>Обрезание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7261097" y="1977974"/>
            <a:ext cx="1649730" cy="141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-5" dirty="0">
                <a:latin typeface="Calibri"/>
                <a:cs typeface="Calibri"/>
              </a:rPr>
              <a:t>Утилизация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пленки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для</a:t>
            </a:r>
            <a:r>
              <a:rPr sz="750" spc="-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мульчирования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900480" y="1491437"/>
            <a:ext cx="212090" cy="141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latin typeface="Calibri"/>
                <a:cs typeface="Calibri"/>
              </a:rPr>
              <a:t>1г</a:t>
            </a:r>
            <a:r>
              <a:rPr sz="750" spc="-5" dirty="0">
                <a:latin typeface="Calibri"/>
                <a:cs typeface="Calibri"/>
              </a:rPr>
              <a:t>о</a:t>
            </a:r>
            <a:r>
              <a:rPr sz="750" dirty="0">
                <a:latin typeface="Calibri"/>
                <a:cs typeface="Calibri"/>
              </a:rPr>
              <a:t>д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169790" y="1491437"/>
            <a:ext cx="233679" cy="141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latin typeface="Calibri"/>
                <a:cs typeface="Calibri"/>
              </a:rPr>
              <a:t>2</a:t>
            </a:r>
            <a:r>
              <a:rPr sz="750" spc="-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год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514469" y="2459314"/>
            <a:ext cx="2151380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4990" marR="5080" indent="-542925">
              <a:lnSpc>
                <a:spcPct val="160000"/>
              </a:lnSpc>
              <a:spcBef>
                <a:spcPts val="95"/>
              </a:spcBef>
            </a:pPr>
            <a:r>
              <a:rPr sz="750" dirty="0">
                <a:latin typeface="Calibri"/>
                <a:cs typeface="Calibri"/>
              </a:rPr>
              <a:t>Применение гербицида в между рядами </a:t>
            </a:r>
            <a:r>
              <a:rPr sz="750" spc="-5" dirty="0">
                <a:latin typeface="Calibri"/>
                <a:cs typeface="Calibri"/>
              </a:rPr>
              <a:t>(дорожки) </a:t>
            </a:r>
            <a:r>
              <a:rPr sz="750" spc="-155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Покрытие</a:t>
            </a:r>
            <a:r>
              <a:rPr sz="750" spc="-1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арго-волокном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277992" y="2343734"/>
            <a:ext cx="624840" cy="141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-5" dirty="0">
                <a:latin typeface="Calibri"/>
                <a:cs typeface="Calibri"/>
              </a:rPr>
              <a:t>Удале</a:t>
            </a:r>
            <a:r>
              <a:rPr sz="750" dirty="0">
                <a:latin typeface="Calibri"/>
                <a:cs typeface="Calibri"/>
              </a:rPr>
              <a:t>ние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ус</a:t>
            </a:r>
            <a:r>
              <a:rPr sz="750" spc="-5" dirty="0">
                <a:latin typeface="Calibri"/>
                <a:cs typeface="Calibri"/>
              </a:rPr>
              <a:t>о</a:t>
            </a:r>
            <a:r>
              <a:rPr sz="750" dirty="0">
                <a:latin typeface="Calibri"/>
                <a:cs typeface="Calibri"/>
              </a:rPr>
              <a:t>в</a:t>
            </a:r>
            <a:endParaRPr sz="750">
              <a:latin typeface="Calibri"/>
              <a:cs typeface="Calibri"/>
            </a:endParaRPr>
          </a:p>
        </p:txBody>
      </p:sp>
      <p:graphicFrame>
        <p:nvGraphicFramePr>
          <p:cNvPr id="96" name="object 96"/>
          <p:cNvGraphicFramePr>
            <a:graphicFrameLocks noGrp="1"/>
          </p:cNvGraphicFramePr>
          <p:nvPr/>
        </p:nvGraphicFramePr>
        <p:xfrm>
          <a:off x="1712835" y="689102"/>
          <a:ext cx="7325995" cy="741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1560"/>
                <a:gridCol w="497839"/>
                <a:gridCol w="2111375"/>
                <a:gridCol w="483870"/>
                <a:gridCol w="1913254"/>
              </a:tblGrid>
              <a:tr h="182880">
                <a:tc>
                  <a:txBody>
                    <a:bodyPr/>
                    <a:lstStyle/>
                    <a:p>
                      <a:pPr marR="14351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750" dirty="0">
                          <a:latin typeface="Calibri"/>
                          <a:cs typeface="Calibri"/>
                        </a:rPr>
                        <a:t>Создание</a:t>
                      </a:r>
                      <a:r>
                        <a:rPr sz="7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гребней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215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750" dirty="0">
                          <a:latin typeface="Calibri"/>
                          <a:cs typeface="Calibri"/>
                        </a:rPr>
                        <a:t>Внесение</a:t>
                      </a:r>
                      <a:r>
                        <a:rPr sz="7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инсектицидов</a:t>
                      </a:r>
                      <a:r>
                        <a:rPr sz="7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7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фунгицидов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750" dirty="0">
                          <a:latin typeface="Calibri"/>
                          <a:cs typeface="Calibri"/>
                        </a:rPr>
                        <a:t>Внесение</a:t>
                      </a:r>
                      <a:r>
                        <a:rPr sz="7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инсектицидов</a:t>
                      </a:r>
                      <a:r>
                        <a:rPr sz="7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7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фунгицидов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2879">
                <a:tc>
                  <a:txBody>
                    <a:bodyPr/>
                    <a:lstStyle/>
                    <a:p>
                      <a:pPr marR="14287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50" dirty="0">
                          <a:latin typeface="Calibri"/>
                          <a:cs typeface="Calibri"/>
                        </a:rPr>
                        <a:t>Посадка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222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50" dirty="0">
                          <a:latin typeface="Calibri"/>
                          <a:cs typeface="Calibri"/>
                        </a:rPr>
                        <a:t>Внесение</a:t>
                      </a:r>
                      <a:r>
                        <a:rPr sz="7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фунгицидов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50" dirty="0">
                          <a:latin typeface="Calibri"/>
                          <a:cs typeface="Calibri"/>
                        </a:rPr>
                        <a:t>именение</a:t>
                      </a:r>
                      <a:r>
                        <a:rPr sz="7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гербицида</a:t>
                      </a:r>
                      <a:r>
                        <a:rPr sz="7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7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между</a:t>
                      </a:r>
                      <a:r>
                        <a:rPr sz="7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рядами</a:t>
                      </a:r>
                      <a:r>
                        <a:rPr sz="7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5" dirty="0">
                          <a:latin typeface="Calibri"/>
                          <a:cs typeface="Calibri"/>
                        </a:rPr>
                        <a:t>(дорож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R="14414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50" dirty="0">
                          <a:latin typeface="Calibri"/>
                          <a:cs typeface="Calibri"/>
                        </a:rPr>
                        <a:t>Применение</a:t>
                      </a:r>
                      <a:r>
                        <a:rPr sz="7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гербицида</a:t>
                      </a:r>
                      <a:r>
                        <a:rPr sz="7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7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между</a:t>
                      </a:r>
                      <a:r>
                        <a:rPr sz="7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рядами</a:t>
                      </a:r>
                      <a:r>
                        <a:rPr sz="7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5" dirty="0">
                          <a:latin typeface="Calibri"/>
                          <a:cs typeface="Calibri"/>
                        </a:rPr>
                        <a:t>(дорожки)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222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50" dirty="0">
                          <a:latin typeface="Calibri"/>
                          <a:cs typeface="Calibri"/>
                        </a:rPr>
                        <a:t>Распределение</a:t>
                      </a:r>
                      <a:r>
                        <a:rPr sz="7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соломы</a:t>
                      </a:r>
                      <a:r>
                        <a:rPr sz="7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вручную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50" dirty="0">
                          <a:latin typeface="Calibri"/>
                          <a:cs typeface="Calibri"/>
                        </a:rPr>
                        <a:t>Внесение</a:t>
                      </a:r>
                      <a:r>
                        <a:rPr sz="7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фунгицидов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2879">
                <a:tc>
                  <a:txBody>
                    <a:bodyPr/>
                    <a:lstStyle/>
                    <a:p>
                      <a:pPr marR="14541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750" dirty="0">
                          <a:latin typeface="Calibri"/>
                          <a:cs typeface="Calibri"/>
                        </a:rPr>
                        <a:t>Уборка</a:t>
                      </a:r>
                      <a:r>
                        <a:rPr sz="7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сорняков</a:t>
                      </a:r>
                      <a:r>
                        <a:rPr sz="7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7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грядках</a:t>
                      </a:r>
                      <a:r>
                        <a:rPr sz="7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вокруг</a:t>
                      </a:r>
                      <a:r>
                        <a:rPr sz="7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растений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215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750" dirty="0">
                          <a:latin typeface="Calibri"/>
                          <a:cs typeface="Calibri"/>
                        </a:rPr>
                        <a:t>Внесение</a:t>
                      </a:r>
                      <a:r>
                        <a:rPr sz="7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листовых</a:t>
                      </a:r>
                      <a:r>
                        <a:rPr sz="7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удобрений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750" dirty="0">
                          <a:latin typeface="Calibri"/>
                          <a:cs typeface="Calibri"/>
                        </a:rPr>
                        <a:t>Распределение</a:t>
                      </a:r>
                      <a:r>
                        <a:rPr sz="7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соломы</a:t>
                      </a:r>
                      <a:r>
                        <a:rPr sz="7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вручную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7" name="object 97"/>
          <p:cNvSpPr/>
          <p:nvPr/>
        </p:nvSpPr>
        <p:spPr>
          <a:xfrm>
            <a:off x="7130542" y="684530"/>
            <a:ext cx="1908810" cy="9525"/>
          </a:xfrm>
          <a:custGeom>
            <a:avLst/>
            <a:gdLst/>
            <a:ahLst/>
            <a:cxnLst/>
            <a:rect l="l" t="t" r="r" b="b"/>
            <a:pathLst>
              <a:path w="1908809" h="9525">
                <a:moveTo>
                  <a:pt x="1908302" y="0"/>
                </a:moveTo>
                <a:lnTo>
                  <a:pt x="0" y="0"/>
                </a:lnTo>
                <a:lnTo>
                  <a:pt x="0" y="9144"/>
                </a:lnTo>
                <a:lnTo>
                  <a:pt x="1908302" y="9144"/>
                </a:lnTo>
                <a:lnTo>
                  <a:pt x="19083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8" name="object 98"/>
          <p:cNvGrpSpPr/>
          <p:nvPr/>
        </p:nvGrpSpPr>
        <p:grpSpPr>
          <a:xfrm>
            <a:off x="212140" y="684530"/>
            <a:ext cx="9808210" cy="6186170"/>
            <a:chOff x="212140" y="684530"/>
            <a:chExt cx="9808210" cy="6186170"/>
          </a:xfrm>
        </p:grpSpPr>
        <p:sp>
          <p:nvSpPr>
            <p:cNvPr id="99" name="object 99"/>
            <p:cNvSpPr/>
            <p:nvPr/>
          </p:nvSpPr>
          <p:spPr>
            <a:xfrm>
              <a:off x="443788" y="684529"/>
              <a:ext cx="3590925" cy="2329180"/>
            </a:xfrm>
            <a:custGeom>
              <a:avLst/>
              <a:gdLst/>
              <a:ahLst/>
              <a:cxnLst/>
              <a:rect l="l" t="t" r="r" b="b"/>
              <a:pathLst>
                <a:path w="3590925" h="2329180">
                  <a:moveTo>
                    <a:pt x="3590747" y="2194941"/>
                  </a:moveTo>
                  <a:lnTo>
                    <a:pt x="1113993" y="2194941"/>
                  </a:lnTo>
                  <a:lnTo>
                    <a:pt x="1113993" y="2204085"/>
                  </a:lnTo>
                  <a:lnTo>
                    <a:pt x="3590747" y="2204085"/>
                  </a:lnTo>
                  <a:lnTo>
                    <a:pt x="3590747" y="2194941"/>
                  </a:lnTo>
                  <a:close/>
                </a:path>
                <a:path w="3590925" h="2329180">
                  <a:moveTo>
                    <a:pt x="3590747" y="2012061"/>
                  </a:moveTo>
                  <a:lnTo>
                    <a:pt x="1113993" y="2012061"/>
                  </a:lnTo>
                  <a:lnTo>
                    <a:pt x="1113993" y="2021205"/>
                  </a:lnTo>
                  <a:lnTo>
                    <a:pt x="3590747" y="2021205"/>
                  </a:lnTo>
                  <a:lnTo>
                    <a:pt x="3590747" y="2012061"/>
                  </a:lnTo>
                  <a:close/>
                </a:path>
                <a:path w="3590925" h="2329180">
                  <a:moveTo>
                    <a:pt x="3590747" y="1829193"/>
                  </a:moveTo>
                  <a:lnTo>
                    <a:pt x="1113993" y="1829193"/>
                  </a:lnTo>
                  <a:lnTo>
                    <a:pt x="1113993" y="1838325"/>
                  </a:lnTo>
                  <a:lnTo>
                    <a:pt x="3590747" y="1838325"/>
                  </a:lnTo>
                  <a:lnTo>
                    <a:pt x="3590747" y="1829193"/>
                  </a:lnTo>
                  <a:close/>
                </a:path>
                <a:path w="3590925" h="2329180">
                  <a:moveTo>
                    <a:pt x="3590747" y="1646301"/>
                  </a:moveTo>
                  <a:lnTo>
                    <a:pt x="1113993" y="1646301"/>
                  </a:lnTo>
                  <a:lnTo>
                    <a:pt x="1113993" y="1655445"/>
                  </a:lnTo>
                  <a:lnTo>
                    <a:pt x="3590747" y="1655445"/>
                  </a:lnTo>
                  <a:lnTo>
                    <a:pt x="3590747" y="1646301"/>
                  </a:lnTo>
                  <a:close/>
                </a:path>
                <a:path w="3590925" h="2329180">
                  <a:moveTo>
                    <a:pt x="3590747" y="1463421"/>
                  </a:moveTo>
                  <a:lnTo>
                    <a:pt x="1113993" y="1463421"/>
                  </a:lnTo>
                  <a:lnTo>
                    <a:pt x="1113993" y="1472565"/>
                  </a:lnTo>
                  <a:lnTo>
                    <a:pt x="3590747" y="1472565"/>
                  </a:lnTo>
                  <a:lnTo>
                    <a:pt x="3590747" y="1463421"/>
                  </a:lnTo>
                  <a:close/>
                </a:path>
                <a:path w="3590925" h="2329180">
                  <a:moveTo>
                    <a:pt x="3590747" y="1280541"/>
                  </a:moveTo>
                  <a:lnTo>
                    <a:pt x="1113993" y="1280541"/>
                  </a:lnTo>
                  <a:lnTo>
                    <a:pt x="1113993" y="1289685"/>
                  </a:lnTo>
                  <a:lnTo>
                    <a:pt x="3590747" y="1289685"/>
                  </a:lnTo>
                  <a:lnTo>
                    <a:pt x="3590747" y="1280541"/>
                  </a:lnTo>
                  <a:close/>
                </a:path>
                <a:path w="3590925" h="2329180">
                  <a:moveTo>
                    <a:pt x="3590747" y="1097661"/>
                  </a:moveTo>
                  <a:lnTo>
                    <a:pt x="1113993" y="1097661"/>
                  </a:lnTo>
                  <a:lnTo>
                    <a:pt x="1113993" y="1106805"/>
                  </a:lnTo>
                  <a:lnTo>
                    <a:pt x="3590747" y="1106805"/>
                  </a:lnTo>
                  <a:lnTo>
                    <a:pt x="3590747" y="1097661"/>
                  </a:lnTo>
                  <a:close/>
                </a:path>
                <a:path w="3590925" h="2329180">
                  <a:moveTo>
                    <a:pt x="3590747" y="914400"/>
                  </a:moveTo>
                  <a:lnTo>
                    <a:pt x="1113993" y="914400"/>
                  </a:lnTo>
                  <a:lnTo>
                    <a:pt x="1113993" y="923544"/>
                  </a:lnTo>
                  <a:lnTo>
                    <a:pt x="3590747" y="923544"/>
                  </a:lnTo>
                  <a:lnTo>
                    <a:pt x="3590747" y="914400"/>
                  </a:lnTo>
                  <a:close/>
                </a:path>
                <a:path w="3590925" h="2329180">
                  <a:moveTo>
                    <a:pt x="3590747" y="731520"/>
                  </a:moveTo>
                  <a:lnTo>
                    <a:pt x="1113993" y="731520"/>
                  </a:lnTo>
                  <a:lnTo>
                    <a:pt x="1113993" y="740664"/>
                  </a:lnTo>
                  <a:lnTo>
                    <a:pt x="3590747" y="740664"/>
                  </a:lnTo>
                  <a:lnTo>
                    <a:pt x="3590747" y="731520"/>
                  </a:lnTo>
                  <a:close/>
                </a:path>
                <a:path w="3590925" h="2329180">
                  <a:moveTo>
                    <a:pt x="3590747" y="548652"/>
                  </a:moveTo>
                  <a:lnTo>
                    <a:pt x="1113993" y="548652"/>
                  </a:lnTo>
                  <a:lnTo>
                    <a:pt x="1113993" y="557784"/>
                  </a:lnTo>
                  <a:lnTo>
                    <a:pt x="3590747" y="557784"/>
                  </a:lnTo>
                  <a:lnTo>
                    <a:pt x="3590747" y="548652"/>
                  </a:lnTo>
                  <a:close/>
                </a:path>
                <a:path w="3590925" h="2329180">
                  <a:moveTo>
                    <a:pt x="3590747" y="365760"/>
                  </a:moveTo>
                  <a:lnTo>
                    <a:pt x="1113993" y="365760"/>
                  </a:lnTo>
                  <a:lnTo>
                    <a:pt x="1113993" y="374904"/>
                  </a:lnTo>
                  <a:lnTo>
                    <a:pt x="3590747" y="374904"/>
                  </a:lnTo>
                  <a:lnTo>
                    <a:pt x="3590747" y="365760"/>
                  </a:lnTo>
                  <a:close/>
                </a:path>
                <a:path w="3590925" h="2329180">
                  <a:moveTo>
                    <a:pt x="3590747" y="182880"/>
                  </a:moveTo>
                  <a:lnTo>
                    <a:pt x="1113993" y="182880"/>
                  </a:lnTo>
                  <a:lnTo>
                    <a:pt x="1113993" y="192024"/>
                  </a:lnTo>
                  <a:lnTo>
                    <a:pt x="3590747" y="192024"/>
                  </a:lnTo>
                  <a:lnTo>
                    <a:pt x="3590747" y="182880"/>
                  </a:lnTo>
                  <a:close/>
                </a:path>
                <a:path w="3590925" h="2329180">
                  <a:moveTo>
                    <a:pt x="3590747" y="0"/>
                  </a:moveTo>
                  <a:lnTo>
                    <a:pt x="1113993" y="0"/>
                  </a:lnTo>
                  <a:lnTo>
                    <a:pt x="1113993" y="9144"/>
                  </a:lnTo>
                  <a:lnTo>
                    <a:pt x="3590747" y="9144"/>
                  </a:lnTo>
                  <a:lnTo>
                    <a:pt x="3590747" y="0"/>
                  </a:lnTo>
                  <a:close/>
                </a:path>
                <a:path w="3590925" h="2329180">
                  <a:moveTo>
                    <a:pt x="3590785" y="2319909"/>
                  </a:moveTo>
                  <a:lnTo>
                    <a:pt x="9144" y="2319909"/>
                  </a:lnTo>
                  <a:lnTo>
                    <a:pt x="9144" y="4699"/>
                  </a:lnTo>
                  <a:lnTo>
                    <a:pt x="0" y="4699"/>
                  </a:lnTo>
                  <a:lnTo>
                    <a:pt x="0" y="2329053"/>
                  </a:lnTo>
                  <a:lnTo>
                    <a:pt x="9144" y="2329053"/>
                  </a:lnTo>
                  <a:lnTo>
                    <a:pt x="3590785" y="2329053"/>
                  </a:lnTo>
                  <a:lnTo>
                    <a:pt x="3590785" y="23199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034662" y="3004439"/>
              <a:ext cx="492759" cy="9525"/>
            </a:xfrm>
            <a:custGeom>
              <a:avLst/>
              <a:gdLst/>
              <a:ahLst/>
              <a:cxnLst/>
              <a:rect l="l" t="t" r="r" b="b"/>
              <a:pathLst>
                <a:path w="492760" h="9525">
                  <a:moveTo>
                    <a:pt x="492556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492556" y="9144"/>
                  </a:lnTo>
                  <a:lnTo>
                    <a:pt x="492556" y="0"/>
                  </a:lnTo>
                  <a:close/>
                </a:path>
              </a:pathLst>
            </a:custGeom>
            <a:solidFill>
              <a:srgbClr val="4F6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536312" y="3004439"/>
              <a:ext cx="2106930" cy="9525"/>
            </a:xfrm>
            <a:custGeom>
              <a:avLst/>
              <a:gdLst/>
              <a:ahLst/>
              <a:cxnLst/>
              <a:rect l="l" t="t" r="r" b="b"/>
              <a:pathLst>
                <a:path w="2106929" h="9525">
                  <a:moveTo>
                    <a:pt x="2106421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2106421" y="9144"/>
                  </a:lnTo>
                  <a:lnTo>
                    <a:pt x="21064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43788" y="3004438"/>
              <a:ext cx="6677659" cy="131445"/>
            </a:xfrm>
            <a:custGeom>
              <a:avLst/>
              <a:gdLst/>
              <a:ahLst/>
              <a:cxnLst/>
              <a:rect l="l" t="t" r="r" b="b"/>
              <a:pathLst>
                <a:path w="6677659" h="131444">
                  <a:moveTo>
                    <a:pt x="9144" y="9093"/>
                  </a:moveTo>
                  <a:lnTo>
                    <a:pt x="0" y="9093"/>
                  </a:lnTo>
                  <a:lnTo>
                    <a:pt x="0" y="131318"/>
                  </a:lnTo>
                  <a:lnTo>
                    <a:pt x="9144" y="131318"/>
                  </a:lnTo>
                  <a:lnTo>
                    <a:pt x="9144" y="9093"/>
                  </a:lnTo>
                  <a:close/>
                </a:path>
                <a:path w="6677659" h="131444">
                  <a:moveTo>
                    <a:pt x="6677596" y="0"/>
                  </a:moveTo>
                  <a:lnTo>
                    <a:pt x="6199060" y="0"/>
                  </a:lnTo>
                  <a:lnTo>
                    <a:pt x="6199060" y="9144"/>
                  </a:lnTo>
                  <a:lnTo>
                    <a:pt x="6677596" y="9144"/>
                  </a:lnTo>
                  <a:lnTo>
                    <a:pt x="6677596" y="0"/>
                  </a:lnTo>
                  <a:close/>
                </a:path>
              </a:pathLst>
            </a:custGeom>
            <a:solidFill>
              <a:srgbClr val="4F6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52932" y="684656"/>
              <a:ext cx="4595495" cy="2460625"/>
            </a:xfrm>
            <a:custGeom>
              <a:avLst/>
              <a:gdLst/>
              <a:ahLst/>
              <a:cxnLst/>
              <a:rect l="l" t="t" r="r" b="b"/>
              <a:pathLst>
                <a:path w="4595495" h="2460625">
                  <a:moveTo>
                    <a:pt x="1104849" y="0"/>
                  </a:moveTo>
                  <a:lnTo>
                    <a:pt x="1095705" y="0"/>
                  </a:lnTo>
                  <a:lnTo>
                    <a:pt x="1095705" y="2328926"/>
                  </a:lnTo>
                  <a:lnTo>
                    <a:pt x="1104849" y="2328926"/>
                  </a:lnTo>
                  <a:lnTo>
                    <a:pt x="1104849" y="0"/>
                  </a:lnTo>
                  <a:close/>
                </a:path>
                <a:path w="4595495" h="2460625">
                  <a:moveTo>
                    <a:pt x="4595495" y="2451100"/>
                  </a:moveTo>
                  <a:lnTo>
                    <a:pt x="0" y="2451100"/>
                  </a:lnTo>
                  <a:lnTo>
                    <a:pt x="0" y="2460244"/>
                  </a:lnTo>
                  <a:lnTo>
                    <a:pt x="4595495" y="2460244"/>
                  </a:lnTo>
                  <a:lnTo>
                    <a:pt x="4595495" y="2451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048377" y="3013532"/>
              <a:ext cx="9525" cy="118110"/>
            </a:xfrm>
            <a:custGeom>
              <a:avLst/>
              <a:gdLst/>
              <a:ahLst/>
              <a:cxnLst/>
              <a:rect l="l" t="t" r="r" b="b"/>
              <a:pathLst>
                <a:path w="9525" h="118110">
                  <a:moveTo>
                    <a:pt x="9144" y="0"/>
                  </a:moveTo>
                  <a:lnTo>
                    <a:pt x="0" y="0"/>
                  </a:lnTo>
                  <a:lnTo>
                    <a:pt x="0" y="117652"/>
                  </a:lnTo>
                  <a:lnTo>
                    <a:pt x="9144" y="117652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4F6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52932" y="3149472"/>
              <a:ext cx="4605020" cy="1701164"/>
            </a:xfrm>
            <a:custGeom>
              <a:avLst/>
              <a:gdLst/>
              <a:ahLst/>
              <a:cxnLst/>
              <a:rect l="l" t="t" r="r" b="b"/>
              <a:pathLst>
                <a:path w="4605020" h="1701164">
                  <a:moveTo>
                    <a:pt x="4604639" y="1692021"/>
                  </a:moveTo>
                  <a:lnTo>
                    <a:pt x="0" y="1692021"/>
                  </a:lnTo>
                  <a:lnTo>
                    <a:pt x="0" y="1701165"/>
                  </a:lnTo>
                  <a:lnTo>
                    <a:pt x="4604639" y="1701165"/>
                  </a:lnTo>
                  <a:lnTo>
                    <a:pt x="4604639" y="1692021"/>
                  </a:lnTo>
                  <a:close/>
                </a:path>
                <a:path w="4605020" h="1701164">
                  <a:moveTo>
                    <a:pt x="4604639" y="323088"/>
                  </a:moveTo>
                  <a:lnTo>
                    <a:pt x="4604588" y="0"/>
                  </a:lnTo>
                  <a:lnTo>
                    <a:pt x="4595444" y="0"/>
                  </a:lnTo>
                  <a:lnTo>
                    <a:pt x="4595444" y="323088"/>
                  </a:lnTo>
                  <a:lnTo>
                    <a:pt x="0" y="323088"/>
                  </a:lnTo>
                  <a:lnTo>
                    <a:pt x="0" y="332232"/>
                  </a:lnTo>
                  <a:lnTo>
                    <a:pt x="4595444" y="332232"/>
                  </a:lnTo>
                  <a:lnTo>
                    <a:pt x="4595444" y="923544"/>
                  </a:lnTo>
                  <a:lnTo>
                    <a:pt x="0" y="923544"/>
                  </a:lnTo>
                  <a:lnTo>
                    <a:pt x="0" y="932688"/>
                  </a:lnTo>
                  <a:lnTo>
                    <a:pt x="4595444" y="932688"/>
                  </a:lnTo>
                  <a:lnTo>
                    <a:pt x="4595444" y="1325880"/>
                  </a:lnTo>
                  <a:lnTo>
                    <a:pt x="0" y="1325880"/>
                  </a:lnTo>
                  <a:lnTo>
                    <a:pt x="0" y="1335024"/>
                  </a:lnTo>
                  <a:lnTo>
                    <a:pt x="4595444" y="1335024"/>
                  </a:lnTo>
                  <a:lnTo>
                    <a:pt x="4604588" y="1335024"/>
                  </a:lnTo>
                  <a:lnTo>
                    <a:pt x="4604639" y="1325880"/>
                  </a:lnTo>
                  <a:lnTo>
                    <a:pt x="4604588" y="932688"/>
                  </a:lnTo>
                  <a:lnTo>
                    <a:pt x="4604639" y="923544"/>
                  </a:lnTo>
                  <a:lnTo>
                    <a:pt x="4604588" y="332232"/>
                  </a:lnTo>
                  <a:lnTo>
                    <a:pt x="4604639" y="3230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048377" y="4484573"/>
              <a:ext cx="9525" cy="357505"/>
            </a:xfrm>
            <a:custGeom>
              <a:avLst/>
              <a:gdLst/>
              <a:ahLst/>
              <a:cxnLst/>
              <a:rect l="l" t="t" r="r" b="b"/>
              <a:pathLst>
                <a:path w="9525" h="357504">
                  <a:moveTo>
                    <a:pt x="9144" y="0"/>
                  </a:moveTo>
                  <a:lnTo>
                    <a:pt x="0" y="0"/>
                  </a:lnTo>
                  <a:lnTo>
                    <a:pt x="0" y="356920"/>
                  </a:lnTo>
                  <a:lnTo>
                    <a:pt x="9144" y="35692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4F6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43788" y="684529"/>
              <a:ext cx="6199505" cy="4516755"/>
            </a:xfrm>
            <a:custGeom>
              <a:avLst/>
              <a:gdLst/>
              <a:ahLst/>
              <a:cxnLst/>
              <a:rect l="l" t="t" r="r" b="b"/>
              <a:pathLst>
                <a:path w="6199505" h="4516755">
                  <a:moveTo>
                    <a:pt x="9144" y="2451354"/>
                  </a:moveTo>
                  <a:lnTo>
                    <a:pt x="0" y="2451354"/>
                  </a:lnTo>
                  <a:lnTo>
                    <a:pt x="0" y="4502912"/>
                  </a:lnTo>
                  <a:lnTo>
                    <a:pt x="9144" y="4502912"/>
                  </a:lnTo>
                  <a:lnTo>
                    <a:pt x="9144" y="2451354"/>
                  </a:lnTo>
                  <a:close/>
                </a:path>
                <a:path w="6199505" h="4516755">
                  <a:moveTo>
                    <a:pt x="1100328" y="4507484"/>
                  </a:moveTo>
                  <a:lnTo>
                    <a:pt x="13716" y="4507484"/>
                  </a:lnTo>
                  <a:lnTo>
                    <a:pt x="13716" y="4516628"/>
                  </a:lnTo>
                  <a:lnTo>
                    <a:pt x="1100328" y="4516628"/>
                  </a:lnTo>
                  <a:lnTo>
                    <a:pt x="1100328" y="4507484"/>
                  </a:lnTo>
                  <a:close/>
                </a:path>
                <a:path w="6199505" h="4516755">
                  <a:moveTo>
                    <a:pt x="1113993" y="2460498"/>
                  </a:moveTo>
                  <a:lnTo>
                    <a:pt x="1104849" y="2460498"/>
                  </a:lnTo>
                  <a:lnTo>
                    <a:pt x="1104849" y="4507484"/>
                  </a:lnTo>
                  <a:lnTo>
                    <a:pt x="1113993" y="4507484"/>
                  </a:lnTo>
                  <a:lnTo>
                    <a:pt x="1113993" y="2460498"/>
                  </a:lnTo>
                  <a:close/>
                </a:path>
                <a:path w="6199505" h="4516755">
                  <a:moveTo>
                    <a:pt x="2362454" y="4507484"/>
                  </a:moveTo>
                  <a:lnTo>
                    <a:pt x="1118565" y="4507484"/>
                  </a:lnTo>
                  <a:lnTo>
                    <a:pt x="1118565" y="4516628"/>
                  </a:lnTo>
                  <a:lnTo>
                    <a:pt x="2362454" y="4516628"/>
                  </a:lnTo>
                  <a:lnTo>
                    <a:pt x="2362454" y="4507484"/>
                  </a:lnTo>
                  <a:close/>
                </a:path>
                <a:path w="6199505" h="4516755">
                  <a:moveTo>
                    <a:pt x="3048330" y="4507484"/>
                  </a:moveTo>
                  <a:lnTo>
                    <a:pt x="2380818" y="4507484"/>
                  </a:lnTo>
                  <a:lnTo>
                    <a:pt x="2380818" y="4516628"/>
                  </a:lnTo>
                  <a:lnTo>
                    <a:pt x="3048330" y="4516628"/>
                  </a:lnTo>
                  <a:lnTo>
                    <a:pt x="3048330" y="4507484"/>
                  </a:lnTo>
                  <a:close/>
                </a:path>
                <a:path w="6199505" h="4516755">
                  <a:moveTo>
                    <a:pt x="3577158" y="4507484"/>
                  </a:moveTo>
                  <a:lnTo>
                    <a:pt x="3066618" y="4507484"/>
                  </a:lnTo>
                  <a:lnTo>
                    <a:pt x="3066618" y="4516628"/>
                  </a:lnTo>
                  <a:lnTo>
                    <a:pt x="3577158" y="4516628"/>
                  </a:lnTo>
                  <a:lnTo>
                    <a:pt x="3577158" y="4507484"/>
                  </a:lnTo>
                  <a:close/>
                </a:path>
                <a:path w="6199505" h="4516755">
                  <a:moveTo>
                    <a:pt x="3590861" y="9271"/>
                  </a:moveTo>
                  <a:lnTo>
                    <a:pt x="3581730" y="9271"/>
                  </a:lnTo>
                  <a:lnTo>
                    <a:pt x="3581730" y="2329053"/>
                  </a:lnTo>
                  <a:lnTo>
                    <a:pt x="3590861" y="2329053"/>
                  </a:lnTo>
                  <a:lnTo>
                    <a:pt x="3590861" y="9271"/>
                  </a:lnTo>
                  <a:close/>
                </a:path>
                <a:path w="6199505" h="4516755">
                  <a:moveTo>
                    <a:pt x="4078859" y="4507484"/>
                  </a:moveTo>
                  <a:lnTo>
                    <a:pt x="3595446" y="4507484"/>
                  </a:lnTo>
                  <a:lnTo>
                    <a:pt x="3595446" y="4516628"/>
                  </a:lnTo>
                  <a:lnTo>
                    <a:pt x="4078859" y="4516628"/>
                  </a:lnTo>
                  <a:lnTo>
                    <a:pt x="4078859" y="4507484"/>
                  </a:lnTo>
                  <a:close/>
                </a:path>
                <a:path w="6199505" h="4516755">
                  <a:moveTo>
                    <a:pt x="4600016" y="4507484"/>
                  </a:moveTo>
                  <a:lnTo>
                    <a:pt x="4097096" y="4507484"/>
                  </a:lnTo>
                  <a:lnTo>
                    <a:pt x="4097096" y="4516628"/>
                  </a:lnTo>
                  <a:lnTo>
                    <a:pt x="4600016" y="4516628"/>
                  </a:lnTo>
                  <a:lnTo>
                    <a:pt x="4600016" y="4507484"/>
                  </a:lnTo>
                  <a:close/>
                </a:path>
                <a:path w="6199505" h="4516755">
                  <a:moveTo>
                    <a:pt x="6198933" y="0"/>
                  </a:moveTo>
                  <a:lnTo>
                    <a:pt x="4092524" y="0"/>
                  </a:lnTo>
                  <a:lnTo>
                    <a:pt x="4092524" y="127"/>
                  </a:lnTo>
                  <a:lnTo>
                    <a:pt x="4083380" y="127"/>
                  </a:lnTo>
                  <a:lnTo>
                    <a:pt x="4083380" y="2329053"/>
                  </a:lnTo>
                  <a:lnTo>
                    <a:pt x="4092524" y="2329053"/>
                  </a:lnTo>
                  <a:lnTo>
                    <a:pt x="4092524" y="2204085"/>
                  </a:lnTo>
                  <a:lnTo>
                    <a:pt x="6198933" y="2204085"/>
                  </a:lnTo>
                  <a:lnTo>
                    <a:pt x="6198933" y="2194941"/>
                  </a:lnTo>
                  <a:lnTo>
                    <a:pt x="4092524" y="2194941"/>
                  </a:lnTo>
                  <a:lnTo>
                    <a:pt x="4092524" y="2021205"/>
                  </a:lnTo>
                  <a:lnTo>
                    <a:pt x="6198933" y="2021205"/>
                  </a:lnTo>
                  <a:lnTo>
                    <a:pt x="6198933" y="2012061"/>
                  </a:lnTo>
                  <a:lnTo>
                    <a:pt x="4092524" y="2012061"/>
                  </a:lnTo>
                  <a:lnTo>
                    <a:pt x="4092524" y="1838325"/>
                  </a:lnTo>
                  <a:lnTo>
                    <a:pt x="6198933" y="1838325"/>
                  </a:lnTo>
                  <a:lnTo>
                    <a:pt x="6198933" y="1829193"/>
                  </a:lnTo>
                  <a:lnTo>
                    <a:pt x="4092524" y="1829193"/>
                  </a:lnTo>
                  <a:lnTo>
                    <a:pt x="4092524" y="1655445"/>
                  </a:lnTo>
                  <a:lnTo>
                    <a:pt x="6198933" y="1655445"/>
                  </a:lnTo>
                  <a:lnTo>
                    <a:pt x="6198933" y="1646301"/>
                  </a:lnTo>
                  <a:lnTo>
                    <a:pt x="4092524" y="1646301"/>
                  </a:lnTo>
                  <a:lnTo>
                    <a:pt x="4092524" y="1472565"/>
                  </a:lnTo>
                  <a:lnTo>
                    <a:pt x="6198933" y="1472565"/>
                  </a:lnTo>
                  <a:lnTo>
                    <a:pt x="6198933" y="1463421"/>
                  </a:lnTo>
                  <a:lnTo>
                    <a:pt x="4092524" y="1463421"/>
                  </a:lnTo>
                  <a:lnTo>
                    <a:pt x="4092524" y="1289685"/>
                  </a:lnTo>
                  <a:lnTo>
                    <a:pt x="6198933" y="1289685"/>
                  </a:lnTo>
                  <a:lnTo>
                    <a:pt x="6198933" y="1280541"/>
                  </a:lnTo>
                  <a:lnTo>
                    <a:pt x="4092524" y="1280541"/>
                  </a:lnTo>
                  <a:lnTo>
                    <a:pt x="4092524" y="1106805"/>
                  </a:lnTo>
                  <a:lnTo>
                    <a:pt x="6198933" y="1106805"/>
                  </a:lnTo>
                  <a:lnTo>
                    <a:pt x="6198933" y="1097661"/>
                  </a:lnTo>
                  <a:lnTo>
                    <a:pt x="4092524" y="1097661"/>
                  </a:lnTo>
                  <a:lnTo>
                    <a:pt x="4092524" y="923544"/>
                  </a:lnTo>
                  <a:lnTo>
                    <a:pt x="6198933" y="923544"/>
                  </a:lnTo>
                  <a:lnTo>
                    <a:pt x="6198933" y="914400"/>
                  </a:lnTo>
                  <a:lnTo>
                    <a:pt x="4092524" y="914400"/>
                  </a:lnTo>
                  <a:lnTo>
                    <a:pt x="4092524" y="9144"/>
                  </a:lnTo>
                  <a:lnTo>
                    <a:pt x="6198933" y="9144"/>
                  </a:lnTo>
                  <a:lnTo>
                    <a:pt x="61989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048377" y="4850638"/>
              <a:ext cx="9525" cy="341630"/>
            </a:xfrm>
            <a:custGeom>
              <a:avLst/>
              <a:gdLst/>
              <a:ahLst/>
              <a:cxnLst/>
              <a:rect l="l" t="t" r="r" b="b"/>
              <a:pathLst>
                <a:path w="9525" h="341629">
                  <a:moveTo>
                    <a:pt x="9144" y="0"/>
                  </a:moveTo>
                  <a:lnTo>
                    <a:pt x="0" y="0"/>
                  </a:lnTo>
                  <a:lnTo>
                    <a:pt x="0" y="341375"/>
                  </a:lnTo>
                  <a:lnTo>
                    <a:pt x="9144" y="341375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4F6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062093" y="684656"/>
              <a:ext cx="3977004" cy="4516755"/>
            </a:xfrm>
            <a:custGeom>
              <a:avLst/>
              <a:gdLst/>
              <a:ahLst/>
              <a:cxnLst/>
              <a:rect l="l" t="t" r="r" b="b"/>
              <a:pathLst>
                <a:path w="3977004" h="4516755">
                  <a:moveTo>
                    <a:pt x="516636" y="4507357"/>
                  </a:moveTo>
                  <a:lnTo>
                    <a:pt x="0" y="4507357"/>
                  </a:lnTo>
                  <a:lnTo>
                    <a:pt x="0" y="4516501"/>
                  </a:lnTo>
                  <a:lnTo>
                    <a:pt x="516636" y="4516501"/>
                  </a:lnTo>
                  <a:lnTo>
                    <a:pt x="516636" y="4507357"/>
                  </a:lnTo>
                  <a:close/>
                </a:path>
                <a:path w="3977004" h="4516755">
                  <a:moveTo>
                    <a:pt x="1004303" y="4507357"/>
                  </a:moveTo>
                  <a:lnTo>
                    <a:pt x="534924" y="4507357"/>
                  </a:lnTo>
                  <a:lnTo>
                    <a:pt x="534924" y="4516501"/>
                  </a:lnTo>
                  <a:lnTo>
                    <a:pt x="1004303" y="4516501"/>
                  </a:lnTo>
                  <a:lnTo>
                    <a:pt x="1004303" y="4507357"/>
                  </a:lnTo>
                  <a:close/>
                </a:path>
                <a:path w="3977004" h="4516755">
                  <a:moveTo>
                    <a:pt x="1566976" y="4507357"/>
                  </a:moveTo>
                  <a:lnTo>
                    <a:pt x="1022604" y="4507357"/>
                  </a:lnTo>
                  <a:lnTo>
                    <a:pt x="1022604" y="4516501"/>
                  </a:lnTo>
                  <a:lnTo>
                    <a:pt x="1566976" y="4516501"/>
                  </a:lnTo>
                  <a:lnTo>
                    <a:pt x="1566976" y="4507357"/>
                  </a:lnTo>
                  <a:close/>
                </a:path>
                <a:path w="3977004" h="4516755">
                  <a:moveTo>
                    <a:pt x="1580769" y="9144"/>
                  </a:moveTo>
                  <a:lnTo>
                    <a:pt x="1571625" y="9144"/>
                  </a:lnTo>
                  <a:lnTo>
                    <a:pt x="1571625" y="2328926"/>
                  </a:lnTo>
                  <a:lnTo>
                    <a:pt x="1580769" y="2328926"/>
                  </a:lnTo>
                  <a:lnTo>
                    <a:pt x="1580769" y="9144"/>
                  </a:lnTo>
                  <a:close/>
                </a:path>
                <a:path w="3977004" h="4516755">
                  <a:moveTo>
                    <a:pt x="2054733" y="4507357"/>
                  </a:moveTo>
                  <a:lnTo>
                    <a:pt x="1585328" y="4507357"/>
                  </a:lnTo>
                  <a:lnTo>
                    <a:pt x="1585328" y="4516501"/>
                  </a:lnTo>
                  <a:lnTo>
                    <a:pt x="2054733" y="4516501"/>
                  </a:lnTo>
                  <a:lnTo>
                    <a:pt x="2054733" y="4507357"/>
                  </a:lnTo>
                  <a:close/>
                </a:path>
                <a:path w="3977004" h="4516755">
                  <a:moveTo>
                    <a:pt x="2068436" y="0"/>
                  </a:moveTo>
                  <a:lnTo>
                    <a:pt x="2059305" y="0"/>
                  </a:lnTo>
                  <a:lnTo>
                    <a:pt x="2059305" y="2328926"/>
                  </a:lnTo>
                  <a:lnTo>
                    <a:pt x="2068436" y="2328926"/>
                  </a:lnTo>
                  <a:lnTo>
                    <a:pt x="2068436" y="0"/>
                  </a:lnTo>
                  <a:close/>
                </a:path>
                <a:path w="3977004" h="4516755">
                  <a:moveTo>
                    <a:pt x="2479929" y="4507357"/>
                  </a:moveTo>
                  <a:lnTo>
                    <a:pt x="2073021" y="4507357"/>
                  </a:lnTo>
                  <a:lnTo>
                    <a:pt x="2073021" y="4516501"/>
                  </a:lnTo>
                  <a:lnTo>
                    <a:pt x="2479929" y="4516501"/>
                  </a:lnTo>
                  <a:lnTo>
                    <a:pt x="2479929" y="4507357"/>
                  </a:lnTo>
                  <a:close/>
                </a:path>
                <a:path w="3977004" h="4516755">
                  <a:moveTo>
                    <a:pt x="2953893" y="4507357"/>
                  </a:moveTo>
                  <a:lnTo>
                    <a:pt x="2498217" y="4507357"/>
                  </a:lnTo>
                  <a:lnTo>
                    <a:pt x="2498217" y="4516501"/>
                  </a:lnTo>
                  <a:lnTo>
                    <a:pt x="2953893" y="4516501"/>
                  </a:lnTo>
                  <a:lnTo>
                    <a:pt x="2953893" y="4507357"/>
                  </a:lnTo>
                  <a:close/>
                </a:path>
                <a:path w="3977004" h="4516755">
                  <a:moveTo>
                    <a:pt x="3427857" y="4507357"/>
                  </a:moveTo>
                  <a:lnTo>
                    <a:pt x="2972181" y="4507357"/>
                  </a:lnTo>
                  <a:lnTo>
                    <a:pt x="2972181" y="4516501"/>
                  </a:lnTo>
                  <a:lnTo>
                    <a:pt x="3427857" y="4516501"/>
                  </a:lnTo>
                  <a:lnTo>
                    <a:pt x="3427857" y="4507357"/>
                  </a:lnTo>
                  <a:close/>
                </a:path>
                <a:path w="3977004" h="4516755">
                  <a:moveTo>
                    <a:pt x="3963085" y="4507357"/>
                  </a:moveTo>
                  <a:lnTo>
                    <a:pt x="3446145" y="4507357"/>
                  </a:lnTo>
                  <a:lnTo>
                    <a:pt x="3446145" y="4516501"/>
                  </a:lnTo>
                  <a:lnTo>
                    <a:pt x="3963085" y="4516501"/>
                  </a:lnTo>
                  <a:lnTo>
                    <a:pt x="3963085" y="4507357"/>
                  </a:lnTo>
                  <a:close/>
                </a:path>
                <a:path w="3977004" h="4516755">
                  <a:moveTo>
                    <a:pt x="3976751" y="9144"/>
                  </a:moveTo>
                  <a:lnTo>
                    <a:pt x="3967607" y="9144"/>
                  </a:lnTo>
                  <a:lnTo>
                    <a:pt x="3967607" y="2328926"/>
                  </a:lnTo>
                  <a:lnTo>
                    <a:pt x="3976751" y="2328926"/>
                  </a:lnTo>
                  <a:lnTo>
                    <a:pt x="3976751" y="9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806319" y="5192014"/>
              <a:ext cx="18415" cy="236220"/>
            </a:xfrm>
            <a:custGeom>
              <a:avLst/>
              <a:gdLst/>
              <a:ahLst/>
              <a:cxnLst/>
              <a:rect l="l" t="t" r="r" b="b"/>
              <a:pathLst>
                <a:path w="18414" h="236220">
                  <a:moveTo>
                    <a:pt x="18287" y="0"/>
                  </a:moveTo>
                  <a:lnTo>
                    <a:pt x="0" y="0"/>
                  </a:lnTo>
                  <a:lnTo>
                    <a:pt x="0" y="236219"/>
                  </a:lnTo>
                  <a:lnTo>
                    <a:pt x="18287" y="236219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0011155" y="689229"/>
              <a:ext cx="9525" cy="2324735"/>
            </a:xfrm>
            <a:custGeom>
              <a:avLst/>
              <a:gdLst/>
              <a:ahLst/>
              <a:cxnLst/>
              <a:rect l="l" t="t" r="r" b="b"/>
              <a:pathLst>
                <a:path w="9525" h="2324735">
                  <a:moveTo>
                    <a:pt x="9143" y="0"/>
                  </a:moveTo>
                  <a:lnTo>
                    <a:pt x="0" y="0"/>
                  </a:lnTo>
                  <a:lnTo>
                    <a:pt x="0" y="2324354"/>
                  </a:lnTo>
                  <a:lnTo>
                    <a:pt x="9143" y="2324354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0011156" y="3013532"/>
              <a:ext cx="9525" cy="2178685"/>
            </a:xfrm>
            <a:custGeom>
              <a:avLst/>
              <a:gdLst/>
              <a:ahLst/>
              <a:cxnLst/>
              <a:rect l="l" t="t" r="r" b="b"/>
              <a:pathLst>
                <a:path w="9525" h="2178685">
                  <a:moveTo>
                    <a:pt x="9131" y="136067"/>
                  </a:moveTo>
                  <a:lnTo>
                    <a:pt x="0" y="136067"/>
                  </a:lnTo>
                  <a:lnTo>
                    <a:pt x="0" y="2178481"/>
                  </a:lnTo>
                  <a:lnTo>
                    <a:pt x="9131" y="2178481"/>
                  </a:lnTo>
                  <a:lnTo>
                    <a:pt x="9131" y="136067"/>
                  </a:lnTo>
                  <a:close/>
                </a:path>
                <a:path w="9525" h="2178685">
                  <a:moveTo>
                    <a:pt x="9131" y="0"/>
                  </a:moveTo>
                  <a:lnTo>
                    <a:pt x="0" y="0"/>
                  </a:lnTo>
                  <a:lnTo>
                    <a:pt x="0" y="117652"/>
                  </a:lnTo>
                  <a:lnTo>
                    <a:pt x="9131" y="117652"/>
                  </a:lnTo>
                  <a:lnTo>
                    <a:pt x="9131" y="0"/>
                  </a:lnTo>
                  <a:close/>
                </a:path>
              </a:pathLst>
            </a:custGeom>
            <a:solidFill>
              <a:srgbClr val="4F6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492119" y="5192013"/>
              <a:ext cx="1570355" cy="236220"/>
            </a:xfrm>
            <a:custGeom>
              <a:avLst/>
              <a:gdLst/>
              <a:ahLst/>
              <a:cxnLst/>
              <a:rect l="l" t="t" r="r" b="b"/>
              <a:pathLst>
                <a:path w="1570354" h="236220">
                  <a:moveTo>
                    <a:pt x="18288" y="0"/>
                  </a:moveTo>
                  <a:lnTo>
                    <a:pt x="0" y="0"/>
                  </a:lnTo>
                  <a:lnTo>
                    <a:pt x="0" y="236220"/>
                  </a:lnTo>
                  <a:lnTo>
                    <a:pt x="18288" y="236220"/>
                  </a:lnTo>
                  <a:lnTo>
                    <a:pt x="18288" y="0"/>
                  </a:lnTo>
                  <a:close/>
                </a:path>
                <a:path w="1570354" h="236220">
                  <a:moveTo>
                    <a:pt x="547116" y="0"/>
                  </a:moveTo>
                  <a:lnTo>
                    <a:pt x="528828" y="0"/>
                  </a:lnTo>
                  <a:lnTo>
                    <a:pt x="528828" y="236220"/>
                  </a:lnTo>
                  <a:lnTo>
                    <a:pt x="547116" y="236220"/>
                  </a:lnTo>
                  <a:lnTo>
                    <a:pt x="547116" y="0"/>
                  </a:lnTo>
                  <a:close/>
                </a:path>
                <a:path w="1570354" h="236220">
                  <a:moveTo>
                    <a:pt x="1048766" y="0"/>
                  </a:moveTo>
                  <a:lnTo>
                    <a:pt x="1030478" y="0"/>
                  </a:lnTo>
                  <a:lnTo>
                    <a:pt x="1030478" y="236220"/>
                  </a:lnTo>
                  <a:lnTo>
                    <a:pt x="1048766" y="236220"/>
                  </a:lnTo>
                  <a:lnTo>
                    <a:pt x="1048766" y="0"/>
                  </a:lnTo>
                  <a:close/>
                </a:path>
                <a:path w="1570354" h="236220">
                  <a:moveTo>
                    <a:pt x="1569974" y="0"/>
                  </a:moveTo>
                  <a:lnTo>
                    <a:pt x="1551686" y="0"/>
                  </a:lnTo>
                  <a:lnTo>
                    <a:pt x="1551686" y="236220"/>
                  </a:lnTo>
                  <a:lnTo>
                    <a:pt x="1569974" y="236220"/>
                  </a:lnTo>
                  <a:lnTo>
                    <a:pt x="15699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43788" y="5446522"/>
              <a:ext cx="9577070" cy="477520"/>
            </a:xfrm>
            <a:custGeom>
              <a:avLst/>
              <a:gdLst/>
              <a:ahLst/>
              <a:cxnLst/>
              <a:rect l="l" t="t" r="r" b="b"/>
              <a:pathLst>
                <a:path w="9577070" h="477520">
                  <a:moveTo>
                    <a:pt x="9144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9144" y="477012"/>
                  </a:lnTo>
                  <a:lnTo>
                    <a:pt x="9144" y="0"/>
                  </a:lnTo>
                  <a:close/>
                </a:path>
                <a:path w="9577070" h="477520">
                  <a:moveTo>
                    <a:pt x="2376246" y="0"/>
                  </a:moveTo>
                  <a:lnTo>
                    <a:pt x="2367102" y="0"/>
                  </a:lnTo>
                  <a:lnTo>
                    <a:pt x="2367102" y="477012"/>
                  </a:lnTo>
                  <a:lnTo>
                    <a:pt x="2376246" y="477012"/>
                  </a:lnTo>
                  <a:lnTo>
                    <a:pt x="2376246" y="0"/>
                  </a:lnTo>
                  <a:close/>
                </a:path>
                <a:path w="9577070" h="477520">
                  <a:moveTo>
                    <a:pt x="3062046" y="141732"/>
                  </a:moveTo>
                  <a:lnTo>
                    <a:pt x="3052902" y="141732"/>
                  </a:lnTo>
                  <a:lnTo>
                    <a:pt x="3052902" y="477012"/>
                  </a:lnTo>
                  <a:lnTo>
                    <a:pt x="3062046" y="477012"/>
                  </a:lnTo>
                  <a:lnTo>
                    <a:pt x="3062046" y="141732"/>
                  </a:lnTo>
                  <a:close/>
                </a:path>
                <a:path w="9577070" h="477520">
                  <a:moveTo>
                    <a:pt x="3590861" y="141732"/>
                  </a:moveTo>
                  <a:lnTo>
                    <a:pt x="3581730" y="141732"/>
                  </a:lnTo>
                  <a:lnTo>
                    <a:pt x="3581730" y="477012"/>
                  </a:lnTo>
                  <a:lnTo>
                    <a:pt x="3590861" y="477012"/>
                  </a:lnTo>
                  <a:lnTo>
                    <a:pt x="3590861" y="141732"/>
                  </a:lnTo>
                  <a:close/>
                </a:path>
                <a:path w="9577070" h="477520">
                  <a:moveTo>
                    <a:pt x="4092524" y="266700"/>
                  </a:moveTo>
                  <a:lnTo>
                    <a:pt x="4083380" y="266700"/>
                  </a:lnTo>
                  <a:lnTo>
                    <a:pt x="4083380" y="477012"/>
                  </a:lnTo>
                  <a:lnTo>
                    <a:pt x="4092524" y="477012"/>
                  </a:lnTo>
                  <a:lnTo>
                    <a:pt x="4092524" y="266700"/>
                  </a:lnTo>
                  <a:close/>
                </a:path>
                <a:path w="9577070" h="477520">
                  <a:moveTo>
                    <a:pt x="4613732" y="266700"/>
                  </a:moveTo>
                  <a:lnTo>
                    <a:pt x="4604588" y="266700"/>
                  </a:lnTo>
                  <a:lnTo>
                    <a:pt x="4604588" y="477012"/>
                  </a:lnTo>
                  <a:lnTo>
                    <a:pt x="4613732" y="477012"/>
                  </a:lnTo>
                  <a:lnTo>
                    <a:pt x="4613732" y="266700"/>
                  </a:lnTo>
                  <a:close/>
                </a:path>
                <a:path w="9577070" h="477520">
                  <a:moveTo>
                    <a:pt x="5148643" y="141732"/>
                  </a:moveTo>
                  <a:lnTo>
                    <a:pt x="5139512" y="141732"/>
                  </a:lnTo>
                  <a:lnTo>
                    <a:pt x="5139512" y="477012"/>
                  </a:lnTo>
                  <a:lnTo>
                    <a:pt x="5148643" y="477012"/>
                  </a:lnTo>
                  <a:lnTo>
                    <a:pt x="5148643" y="141732"/>
                  </a:lnTo>
                  <a:close/>
                </a:path>
                <a:path w="9577070" h="477520">
                  <a:moveTo>
                    <a:pt x="5636336" y="266700"/>
                  </a:moveTo>
                  <a:lnTo>
                    <a:pt x="5627192" y="266700"/>
                  </a:lnTo>
                  <a:lnTo>
                    <a:pt x="5627192" y="477012"/>
                  </a:lnTo>
                  <a:lnTo>
                    <a:pt x="5636336" y="477012"/>
                  </a:lnTo>
                  <a:lnTo>
                    <a:pt x="5636336" y="266700"/>
                  </a:lnTo>
                  <a:close/>
                </a:path>
                <a:path w="9577070" h="477520">
                  <a:moveTo>
                    <a:pt x="6199073" y="266700"/>
                  </a:moveTo>
                  <a:lnTo>
                    <a:pt x="6189929" y="266700"/>
                  </a:lnTo>
                  <a:lnTo>
                    <a:pt x="6189929" y="477012"/>
                  </a:lnTo>
                  <a:lnTo>
                    <a:pt x="6199073" y="477012"/>
                  </a:lnTo>
                  <a:lnTo>
                    <a:pt x="6199073" y="266700"/>
                  </a:lnTo>
                  <a:close/>
                </a:path>
                <a:path w="9577070" h="477520">
                  <a:moveTo>
                    <a:pt x="6686740" y="141732"/>
                  </a:moveTo>
                  <a:lnTo>
                    <a:pt x="6677609" y="141732"/>
                  </a:lnTo>
                  <a:lnTo>
                    <a:pt x="6677609" y="477012"/>
                  </a:lnTo>
                  <a:lnTo>
                    <a:pt x="6686740" y="477012"/>
                  </a:lnTo>
                  <a:lnTo>
                    <a:pt x="6686740" y="141732"/>
                  </a:lnTo>
                  <a:close/>
                </a:path>
                <a:path w="9577070" h="477520">
                  <a:moveTo>
                    <a:pt x="7111949" y="266700"/>
                  </a:moveTo>
                  <a:lnTo>
                    <a:pt x="7102805" y="266700"/>
                  </a:lnTo>
                  <a:lnTo>
                    <a:pt x="7102805" y="477012"/>
                  </a:lnTo>
                  <a:lnTo>
                    <a:pt x="7111949" y="477012"/>
                  </a:lnTo>
                  <a:lnTo>
                    <a:pt x="7111949" y="266700"/>
                  </a:lnTo>
                  <a:close/>
                </a:path>
                <a:path w="9577070" h="477520">
                  <a:moveTo>
                    <a:pt x="7585900" y="266700"/>
                  </a:moveTo>
                  <a:lnTo>
                    <a:pt x="7576769" y="266700"/>
                  </a:lnTo>
                  <a:lnTo>
                    <a:pt x="7576769" y="477012"/>
                  </a:lnTo>
                  <a:lnTo>
                    <a:pt x="7585900" y="477012"/>
                  </a:lnTo>
                  <a:lnTo>
                    <a:pt x="7585900" y="266700"/>
                  </a:lnTo>
                  <a:close/>
                </a:path>
                <a:path w="9577070" h="477520">
                  <a:moveTo>
                    <a:pt x="8059864" y="0"/>
                  </a:moveTo>
                  <a:lnTo>
                    <a:pt x="8050733" y="0"/>
                  </a:lnTo>
                  <a:lnTo>
                    <a:pt x="8050733" y="477012"/>
                  </a:lnTo>
                  <a:lnTo>
                    <a:pt x="8059864" y="477012"/>
                  </a:lnTo>
                  <a:lnTo>
                    <a:pt x="8059864" y="0"/>
                  </a:lnTo>
                  <a:close/>
                </a:path>
                <a:path w="9577070" h="477520">
                  <a:moveTo>
                    <a:pt x="8595055" y="266700"/>
                  </a:moveTo>
                  <a:lnTo>
                    <a:pt x="8585911" y="266700"/>
                  </a:lnTo>
                  <a:lnTo>
                    <a:pt x="8585911" y="477012"/>
                  </a:lnTo>
                  <a:lnTo>
                    <a:pt x="8595055" y="477012"/>
                  </a:lnTo>
                  <a:lnTo>
                    <a:pt x="8595055" y="266700"/>
                  </a:lnTo>
                  <a:close/>
                </a:path>
                <a:path w="9577070" h="477520">
                  <a:moveTo>
                    <a:pt x="9576498" y="0"/>
                  </a:moveTo>
                  <a:lnTo>
                    <a:pt x="9567367" y="0"/>
                  </a:lnTo>
                  <a:lnTo>
                    <a:pt x="9567367" y="477012"/>
                  </a:lnTo>
                  <a:lnTo>
                    <a:pt x="9576498" y="477012"/>
                  </a:lnTo>
                  <a:lnTo>
                    <a:pt x="9576498" y="0"/>
                  </a:lnTo>
                  <a:close/>
                </a:path>
              </a:pathLst>
            </a:custGeom>
            <a:solidFill>
              <a:srgbClr val="4F6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43788" y="5923483"/>
              <a:ext cx="9525" cy="946785"/>
            </a:xfrm>
            <a:custGeom>
              <a:avLst/>
              <a:gdLst/>
              <a:ahLst/>
              <a:cxnLst/>
              <a:rect l="l" t="t" r="r" b="b"/>
              <a:pathLst>
                <a:path w="9525" h="946784">
                  <a:moveTo>
                    <a:pt x="9143" y="0"/>
                  </a:moveTo>
                  <a:lnTo>
                    <a:pt x="0" y="0"/>
                  </a:lnTo>
                  <a:lnTo>
                    <a:pt x="0" y="946708"/>
                  </a:lnTo>
                  <a:lnTo>
                    <a:pt x="9143" y="946708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544065" y="5192014"/>
              <a:ext cx="18415" cy="236220"/>
            </a:xfrm>
            <a:custGeom>
              <a:avLst/>
              <a:gdLst/>
              <a:ahLst/>
              <a:cxnLst/>
              <a:rect l="l" t="t" r="r" b="b"/>
              <a:pathLst>
                <a:path w="18415" h="236220">
                  <a:moveTo>
                    <a:pt x="18287" y="0"/>
                  </a:moveTo>
                  <a:lnTo>
                    <a:pt x="0" y="0"/>
                  </a:lnTo>
                  <a:lnTo>
                    <a:pt x="0" y="236219"/>
                  </a:lnTo>
                  <a:lnTo>
                    <a:pt x="18287" y="236219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810891" y="1598929"/>
              <a:ext cx="7209790" cy="5271770"/>
            </a:xfrm>
            <a:custGeom>
              <a:avLst/>
              <a:gdLst/>
              <a:ahLst/>
              <a:cxnLst/>
              <a:rect l="l" t="t" r="r" b="b"/>
              <a:pathLst>
                <a:path w="7209790" h="5271770">
                  <a:moveTo>
                    <a:pt x="9144" y="4333697"/>
                  </a:moveTo>
                  <a:lnTo>
                    <a:pt x="0" y="4333697"/>
                  </a:lnTo>
                  <a:lnTo>
                    <a:pt x="0" y="5271262"/>
                  </a:lnTo>
                  <a:lnTo>
                    <a:pt x="9144" y="5271262"/>
                  </a:lnTo>
                  <a:lnTo>
                    <a:pt x="9144" y="4333697"/>
                  </a:lnTo>
                  <a:close/>
                </a:path>
                <a:path w="7209790" h="5271770">
                  <a:moveTo>
                    <a:pt x="694944" y="4333697"/>
                  </a:moveTo>
                  <a:lnTo>
                    <a:pt x="685800" y="4333697"/>
                  </a:lnTo>
                  <a:lnTo>
                    <a:pt x="685800" y="5271262"/>
                  </a:lnTo>
                  <a:lnTo>
                    <a:pt x="694944" y="5271262"/>
                  </a:lnTo>
                  <a:lnTo>
                    <a:pt x="694944" y="4333697"/>
                  </a:lnTo>
                  <a:close/>
                </a:path>
                <a:path w="7209790" h="5271770">
                  <a:moveTo>
                    <a:pt x="1223759" y="4333697"/>
                  </a:moveTo>
                  <a:lnTo>
                    <a:pt x="1214628" y="4333697"/>
                  </a:lnTo>
                  <a:lnTo>
                    <a:pt x="1214628" y="5271262"/>
                  </a:lnTo>
                  <a:lnTo>
                    <a:pt x="1223759" y="5271262"/>
                  </a:lnTo>
                  <a:lnTo>
                    <a:pt x="1223759" y="4333697"/>
                  </a:lnTo>
                  <a:close/>
                </a:path>
                <a:path w="7209790" h="5271770">
                  <a:moveTo>
                    <a:pt x="1725422" y="4333697"/>
                  </a:moveTo>
                  <a:lnTo>
                    <a:pt x="1716278" y="4333697"/>
                  </a:lnTo>
                  <a:lnTo>
                    <a:pt x="1716278" y="5271262"/>
                  </a:lnTo>
                  <a:lnTo>
                    <a:pt x="1725422" y="5271262"/>
                  </a:lnTo>
                  <a:lnTo>
                    <a:pt x="1725422" y="4333697"/>
                  </a:lnTo>
                  <a:close/>
                </a:path>
                <a:path w="7209790" h="5271770">
                  <a:moveTo>
                    <a:pt x="2246630" y="4333697"/>
                  </a:moveTo>
                  <a:lnTo>
                    <a:pt x="2237486" y="4333697"/>
                  </a:lnTo>
                  <a:lnTo>
                    <a:pt x="2237486" y="5271262"/>
                  </a:lnTo>
                  <a:lnTo>
                    <a:pt x="2246630" y="5271262"/>
                  </a:lnTo>
                  <a:lnTo>
                    <a:pt x="2246630" y="4333697"/>
                  </a:lnTo>
                  <a:close/>
                </a:path>
                <a:path w="7209790" h="5271770">
                  <a:moveTo>
                    <a:pt x="2781541" y="4333697"/>
                  </a:moveTo>
                  <a:lnTo>
                    <a:pt x="2772410" y="4333697"/>
                  </a:lnTo>
                  <a:lnTo>
                    <a:pt x="2772410" y="5271262"/>
                  </a:lnTo>
                  <a:lnTo>
                    <a:pt x="2781541" y="5271262"/>
                  </a:lnTo>
                  <a:lnTo>
                    <a:pt x="2781541" y="4333697"/>
                  </a:lnTo>
                  <a:close/>
                </a:path>
                <a:path w="7209790" h="5271770">
                  <a:moveTo>
                    <a:pt x="3269234" y="4333697"/>
                  </a:moveTo>
                  <a:lnTo>
                    <a:pt x="3260090" y="4333697"/>
                  </a:lnTo>
                  <a:lnTo>
                    <a:pt x="3260090" y="5271262"/>
                  </a:lnTo>
                  <a:lnTo>
                    <a:pt x="3269234" y="5271262"/>
                  </a:lnTo>
                  <a:lnTo>
                    <a:pt x="3269234" y="4333697"/>
                  </a:lnTo>
                  <a:close/>
                </a:path>
                <a:path w="7209790" h="5271770">
                  <a:moveTo>
                    <a:pt x="3831971" y="4333697"/>
                  </a:moveTo>
                  <a:lnTo>
                    <a:pt x="3822827" y="4333697"/>
                  </a:lnTo>
                  <a:lnTo>
                    <a:pt x="3822827" y="5271262"/>
                  </a:lnTo>
                  <a:lnTo>
                    <a:pt x="3831971" y="5271262"/>
                  </a:lnTo>
                  <a:lnTo>
                    <a:pt x="3831971" y="4333697"/>
                  </a:lnTo>
                  <a:close/>
                </a:path>
                <a:path w="7209790" h="5271770">
                  <a:moveTo>
                    <a:pt x="4319638" y="4333697"/>
                  </a:moveTo>
                  <a:lnTo>
                    <a:pt x="4310507" y="4333697"/>
                  </a:lnTo>
                  <a:lnTo>
                    <a:pt x="4310507" y="5271262"/>
                  </a:lnTo>
                  <a:lnTo>
                    <a:pt x="4319638" y="5271262"/>
                  </a:lnTo>
                  <a:lnTo>
                    <a:pt x="4319638" y="4333697"/>
                  </a:lnTo>
                  <a:close/>
                </a:path>
                <a:path w="7209790" h="5271770">
                  <a:moveTo>
                    <a:pt x="4744847" y="4333697"/>
                  </a:moveTo>
                  <a:lnTo>
                    <a:pt x="4735703" y="4333697"/>
                  </a:lnTo>
                  <a:lnTo>
                    <a:pt x="4735703" y="5271262"/>
                  </a:lnTo>
                  <a:lnTo>
                    <a:pt x="4744847" y="5271262"/>
                  </a:lnTo>
                  <a:lnTo>
                    <a:pt x="4744847" y="4333697"/>
                  </a:lnTo>
                  <a:close/>
                </a:path>
                <a:path w="7209790" h="5271770">
                  <a:moveTo>
                    <a:pt x="5218798" y="4333697"/>
                  </a:moveTo>
                  <a:lnTo>
                    <a:pt x="5209667" y="4333697"/>
                  </a:lnTo>
                  <a:lnTo>
                    <a:pt x="5209667" y="5271262"/>
                  </a:lnTo>
                  <a:lnTo>
                    <a:pt x="5218798" y="5271262"/>
                  </a:lnTo>
                  <a:lnTo>
                    <a:pt x="5218798" y="4333697"/>
                  </a:lnTo>
                  <a:close/>
                </a:path>
                <a:path w="7209790" h="5271770">
                  <a:moveTo>
                    <a:pt x="5692762" y="4333697"/>
                  </a:moveTo>
                  <a:lnTo>
                    <a:pt x="5683631" y="4333697"/>
                  </a:lnTo>
                  <a:lnTo>
                    <a:pt x="5683631" y="5271262"/>
                  </a:lnTo>
                  <a:lnTo>
                    <a:pt x="5692762" y="5271262"/>
                  </a:lnTo>
                  <a:lnTo>
                    <a:pt x="5692762" y="4333697"/>
                  </a:lnTo>
                  <a:close/>
                </a:path>
                <a:path w="7209790" h="5271770">
                  <a:moveTo>
                    <a:pt x="6227953" y="4333697"/>
                  </a:moveTo>
                  <a:lnTo>
                    <a:pt x="6218809" y="4333697"/>
                  </a:lnTo>
                  <a:lnTo>
                    <a:pt x="6218809" y="5271262"/>
                  </a:lnTo>
                  <a:lnTo>
                    <a:pt x="6227953" y="5271262"/>
                  </a:lnTo>
                  <a:lnTo>
                    <a:pt x="6227953" y="4333697"/>
                  </a:lnTo>
                  <a:close/>
                </a:path>
                <a:path w="7209790" h="5271770">
                  <a:moveTo>
                    <a:pt x="6227953" y="1280541"/>
                  </a:moveTo>
                  <a:lnTo>
                    <a:pt x="4319651" y="1280541"/>
                  </a:lnTo>
                  <a:lnTo>
                    <a:pt x="4319651" y="1289685"/>
                  </a:lnTo>
                  <a:lnTo>
                    <a:pt x="6227953" y="1289685"/>
                  </a:lnTo>
                  <a:lnTo>
                    <a:pt x="6227953" y="1280541"/>
                  </a:lnTo>
                  <a:close/>
                </a:path>
                <a:path w="7209790" h="5271770">
                  <a:moveTo>
                    <a:pt x="6227953" y="1097661"/>
                  </a:moveTo>
                  <a:lnTo>
                    <a:pt x="4319651" y="1097661"/>
                  </a:lnTo>
                  <a:lnTo>
                    <a:pt x="4319651" y="1106805"/>
                  </a:lnTo>
                  <a:lnTo>
                    <a:pt x="6227953" y="1106805"/>
                  </a:lnTo>
                  <a:lnTo>
                    <a:pt x="6227953" y="1097661"/>
                  </a:lnTo>
                  <a:close/>
                </a:path>
                <a:path w="7209790" h="5271770">
                  <a:moveTo>
                    <a:pt x="6227953" y="914793"/>
                  </a:moveTo>
                  <a:lnTo>
                    <a:pt x="4319651" y="914793"/>
                  </a:lnTo>
                  <a:lnTo>
                    <a:pt x="4319651" y="923925"/>
                  </a:lnTo>
                  <a:lnTo>
                    <a:pt x="6227953" y="923925"/>
                  </a:lnTo>
                  <a:lnTo>
                    <a:pt x="6227953" y="914793"/>
                  </a:lnTo>
                  <a:close/>
                </a:path>
                <a:path w="7209790" h="5271770">
                  <a:moveTo>
                    <a:pt x="6227953" y="731901"/>
                  </a:moveTo>
                  <a:lnTo>
                    <a:pt x="4319651" y="731901"/>
                  </a:lnTo>
                  <a:lnTo>
                    <a:pt x="4319651" y="741045"/>
                  </a:lnTo>
                  <a:lnTo>
                    <a:pt x="6227953" y="741045"/>
                  </a:lnTo>
                  <a:lnTo>
                    <a:pt x="6227953" y="731901"/>
                  </a:lnTo>
                  <a:close/>
                </a:path>
                <a:path w="7209790" h="5271770">
                  <a:moveTo>
                    <a:pt x="6227953" y="549021"/>
                  </a:moveTo>
                  <a:lnTo>
                    <a:pt x="4319651" y="549021"/>
                  </a:lnTo>
                  <a:lnTo>
                    <a:pt x="4319651" y="558165"/>
                  </a:lnTo>
                  <a:lnTo>
                    <a:pt x="6227953" y="558165"/>
                  </a:lnTo>
                  <a:lnTo>
                    <a:pt x="6227953" y="549021"/>
                  </a:lnTo>
                  <a:close/>
                </a:path>
                <a:path w="7209790" h="5271770">
                  <a:moveTo>
                    <a:pt x="6227953" y="366141"/>
                  </a:moveTo>
                  <a:lnTo>
                    <a:pt x="4319651" y="366141"/>
                  </a:lnTo>
                  <a:lnTo>
                    <a:pt x="4319651" y="375285"/>
                  </a:lnTo>
                  <a:lnTo>
                    <a:pt x="6227953" y="375285"/>
                  </a:lnTo>
                  <a:lnTo>
                    <a:pt x="6227953" y="366141"/>
                  </a:lnTo>
                  <a:close/>
                </a:path>
                <a:path w="7209790" h="5271770">
                  <a:moveTo>
                    <a:pt x="6227953" y="183261"/>
                  </a:moveTo>
                  <a:lnTo>
                    <a:pt x="4319651" y="183261"/>
                  </a:lnTo>
                  <a:lnTo>
                    <a:pt x="4319651" y="192405"/>
                  </a:lnTo>
                  <a:lnTo>
                    <a:pt x="6227953" y="192405"/>
                  </a:lnTo>
                  <a:lnTo>
                    <a:pt x="6227953" y="183261"/>
                  </a:lnTo>
                  <a:close/>
                </a:path>
                <a:path w="7209790" h="5271770">
                  <a:moveTo>
                    <a:pt x="6227953" y="0"/>
                  </a:moveTo>
                  <a:lnTo>
                    <a:pt x="4319651" y="0"/>
                  </a:lnTo>
                  <a:lnTo>
                    <a:pt x="4319651" y="9144"/>
                  </a:lnTo>
                  <a:lnTo>
                    <a:pt x="6227953" y="9144"/>
                  </a:lnTo>
                  <a:lnTo>
                    <a:pt x="6227953" y="0"/>
                  </a:lnTo>
                  <a:close/>
                </a:path>
                <a:path w="7209790" h="5271770">
                  <a:moveTo>
                    <a:pt x="7209396" y="4333697"/>
                  </a:moveTo>
                  <a:lnTo>
                    <a:pt x="7200265" y="4333697"/>
                  </a:lnTo>
                  <a:lnTo>
                    <a:pt x="7200265" y="5271262"/>
                  </a:lnTo>
                  <a:lnTo>
                    <a:pt x="7209396" y="5271262"/>
                  </a:lnTo>
                  <a:lnTo>
                    <a:pt x="7209396" y="4333697"/>
                  </a:lnTo>
                  <a:close/>
                </a:path>
                <a:path w="7209790" h="5271770">
                  <a:moveTo>
                    <a:pt x="7209409" y="1405509"/>
                  </a:moveTo>
                  <a:lnTo>
                    <a:pt x="4319651" y="1405509"/>
                  </a:lnTo>
                  <a:lnTo>
                    <a:pt x="4319651" y="1414653"/>
                  </a:lnTo>
                  <a:lnTo>
                    <a:pt x="7209409" y="1414653"/>
                  </a:lnTo>
                  <a:lnTo>
                    <a:pt x="7209409" y="14055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048377" y="3131185"/>
              <a:ext cx="4972050" cy="18415"/>
            </a:xfrm>
            <a:custGeom>
              <a:avLst/>
              <a:gdLst/>
              <a:ahLst/>
              <a:cxnLst/>
              <a:rect l="l" t="t" r="r" b="b"/>
              <a:pathLst>
                <a:path w="4972050" h="18414">
                  <a:moveTo>
                    <a:pt x="4971923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4971923" y="18287"/>
                  </a:lnTo>
                  <a:lnTo>
                    <a:pt x="4971923" y="0"/>
                  </a:lnTo>
                  <a:close/>
                </a:path>
              </a:pathLst>
            </a:custGeom>
            <a:solidFill>
              <a:srgbClr val="4F6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057521" y="3477133"/>
              <a:ext cx="4953635" cy="600710"/>
            </a:xfrm>
            <a:custGeom>
              <a:avLst/>
              <a:gdLst/>
              <a:ahLst/>
              <a:cxnLst/>
              <a:rect l="l" t="t" r="r" b="b"/>
              <a:pathLst>
                <a:path w="4953634" h="600710">
                  <a:moveTo>
                    <a:pt x="0" y="0"/>
                  </a:moveTo>
                  <a:lnTo>
                    <a:pt x="3529964" y="0"/>
                  </a:lnTo>
                </a:path>
                <a:path w="4953634" h="600710">
                  <a:moveTo>
                    <a:pt x="3539108" y="0"/>
                  </a:moveTo>
                  <a:lnTo>
                    <a:pt x="4953634" y="0"/>
                  </a:lnTo>
                </a:path>
                <a:path w="4953634" h="600710">
                  <a:moveTo>
                    <a:pt x="0" y="600456"/>
                  </a:moveTo>
                  <a:lnTo>
                    <a:pt x="3529964" y="600456"/>
                  </a:lnTo>
                </a:path>
                <a:path w="4953634" h="600710">
                  <a:moveTo>
                    <a:pt x="3539108" y="600456"/>
                  </a:moveTo>
                  <a:lnTo>
                    <a:pt x="4953634" y="600456"/>
                  </a:lnTo>
                </a:path>
              </a:pathLst>
            </a:custGeom>
            <a:ln w="9144">
              <a:solidFill>
                <a:srgbClr val="4F612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057521" y="4479925"/>
              <a:ext cx="4953635" cy="366395"/>
            </a:xfrm>
            <a:custGeom>
              <a:avLst/>
              <a:gdLst/>
              <a:ahLst/>
              <a:cxnLst/>
              <a:rect l="l" t="t" r="r" b="b"/>
              <a:pathLst>
                <a:path w="4953634" h="366395">
                  <a:moveTo>
                    <a:pt x="0" y="0"/>
                  </a:moveTo>
                  <a:lnTo>
                    <a:pt x="4953634" y="0"/>
                  </a:lnTo>
                </a:path>
                <a:path w="4953634" h="366395">
                  <a:moveTo>
                    <a:pt x="0" y="366140"/>
                  </a:moveTo>
                  <a:lnTo>
                    <a:pt x="4953634" y="366140"/>
                  </a:lnTo>
                </a:path>
              </a:pathLst>
            </a:custGeom>
            <a:ln w="9143">
              <a:solidFill>
                <a:srgbClr val="4F612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043415" y="5192014"/>
              <a:ext cx="977265" cy="9525"/>
            </a:xfrm>
            <a:custGeom>
              <a:avLst/>
              <a:gdLst/>
              <a:ahLst/>
              <a:cxnLst/>
              <a:rect l="l" t="t" r="r" b="b"/>
              <a:pathLst>
                <a:path w="977265" h="9525">
                  <a:moveTo>
                    <a:pt x="976883" y="0"/>
                  </a:moveTo>
                  <a:lnTo>
                    <a:pt x="0" y="0"/>
                  </a:lnTo>
                  <a:lnTo>
                    <a:pt x="0" y="9143"/>
                  </a:lnTo>
                  <a:lnTo>
                    <a:pt x="976883" y="9143"/>
                  </a:lnTo>
                  <a:lnTo>
                    <a:pt x="9768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12140" y="5428234"/>
              <a:ext cx="9808210" cy="18415"/>
            </a:xfrm>
            <a:custGeom>
              <a:avLst/>
              <a:gdLst/>
              <a:ahLst/>
              <a:cxnLst/>
              <a:rect l="l" t="t" r="r" b="b"/>
              <a:pathLst>
                <a:path w="9808210" h="18414">
                  <a:moveTo>
                    <a:pt x="9808210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9808210" y="18287"/>
                  </a:lnTo>
                  <a:lnTo>
                    <a:pt x="9808210" y="0"/>
                  </a:lnTo>
                  <a:close/>
                </a:path>
              </a:pathLst>
            </a:custGeom>
            <a:solidFill>
              <a:srgbClr val="769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820035" y="5579110"/>
              <a:ext cx="7200265" cy="134620"/>
            </a:xfrm>
            <a:custGeom>
              <a:avLst/>
              <a:gdLst/>
              <a:ahLst/>
              <a:cxnLst/>
              <a:rect l="l" t="t" r="r" b="b"/>
              <a:pathLst>
                <a:path w="7200265" h="134620">
                  <a:moveTo>
                    <a:pt x="5683618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5683618" y="9144"/>
                  </a:lnTo>
                  <a:lnTo>
                    <a:pt x="5683618" y="0"/>
                  </a:lnTo>
                  <a:close/>
                </a:path>
                <a:path w="7200265" h="134620">
                  <a:moveTo>
                    <a:pt x="7200265" y="124968"/>
                  </a:moveTo>
                  <a:lnTo>
                    <a:pt x="1214628" y="124968"/>
                  </a:lnTo>
                  <a:lnTo>
                    <a:pt x="1214628" y="134112"/>
                  </a:lnTo>
                  <a:lnTo>
                    <a:pt x="7200265" y="134112"/>
                  </a:lnTo>
                  <a:lnTo>
                    <a:pt x="7200265" y="124968"/>
                  </a:lnTo>
                  <a:close/>
                </a:path>
              </a:pathLst>
            </a:custGeom>
            <a:solidFill>
              <a:srgbClr val="4F6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52932" y="5923534"/>
              <a:ext cx="9567545" cy="946785"/>
            </a:xfrm>
            <a:custGeom>
              <a:avLst/>
              <a:gdLst/>
              <a:ahLst/>
              <a:cxnLst/>
              <a:rect l="l" t="t" r="r" b="b"/>
              <a:pathLst>
                <a:path w="9567545" h="946784">
                  <a:moveTo>
                    <a:pt x="9567418" y="937514"/>
                  </a:moveTo>
                  <a:lnTo>
                    <a:pt x="0" y="937514"/>
                  </a:lnTo>
                  <a:lnTo>
                    <a:pt x="0" y="946658"/>
                  </a:lnTo>
                  <a:lnTo>
                    <a:pt x="9567418" y="946658"/>
                  </a:lnTo>
                  <a:lnTo>
                    <a:pt x="9567418" y="937514"/>
                  </a:lnTo>
                  <a:close/>
                </a:path>
                <a:path w="9567545" h="946784">
                  <a:moveTo>
                    <a:pt x="9567418" y="798842"/>
                  </a:moveTo>
                  <a:lnTo>
                    <a:pt x="0" y="798842"/>
                  </a:lnTo>
                  <a:lnTo>
                    <a:pt x="0" y="807974"/>
                  </a:lnTo>
                  <a:lnTo>
                    <a:pt x="9567418" y="807974"/>
                  </a:lnTo>
                  <a:lnTo>
                    <a:pt x="9567418" y="798842"/>
                  </a:lnTo>
                  <a:close/>
                </a:path>
                <a:path w="9567545" h="946784">
                  <a:moveTo>
                    <a:pt x="9567418" y="644918"/>
                  </a:moveTo>
                  <a:lnTo>
                    <a:pt x="0" y="644918"/>
                  </a:lnTo>
                  <a:lnTo>
                    <a:pt x="0" y="654050"/>
                  </a:lnTo>
                  <a:lnTo>
                    <a:pt x="9567418" y="654050"/>
                  </a:lnTo>
                  <a:lnTo>
                    <a:pt x="9567418" y="644918"/>
                  </a:lnTo>
                  <a:close/>
                </a:path>
                <a:path w="9567545" h="946784">
                  <a:moveTo>
                    <a:pt x="9567418" y="519938"/>
                  </a:moveTo>
                  <a:lnTo>
                    <a:pt x="0" y="519938"/>
                  </a:lnTo>
                  <a:lnTo>
                    <a:pt x="0" y="529082"/>
                  </a:lnTo>
                  <a:lnTo>
                    <a:pt x="9567418" y="529082"/>
                  </a:lnTo>
                  <a:lnTo>
                    <a:pt x="9567418" y="519938"/>
                  </a:lnTo>
                  <a:close/>
                </a:path>
                <a:path w="9567545" h="946784">
                  <a:moveTo>
                    <a:pt x="9567418" y="402590"/>
                  </a:moveTo>
                  <a:lnTo>
                    <a:pt x="0" y="402590"/>
                  </a:lnTo>
                  <a:lnTo>
                    <a:pt x="0" y="411734"/>
                  </a:lnTo>
                  <a:lnTo>
                    <a:pt x="9567418" y="411734"/>
                  </a:lnTo>
                  <a:lnTo>
                    <a:pt x="9567418" y="402590"/>
                  </a:lnTo>
                  <a:close/>
                </a:path>
                <a:path w="9567545" h="946784">
                  <a:moveTo>
                    <a:pt x="9567418" y="271538"/>
                  </a:moveTo>
                  <a:lnTo>
                    <a:pt x="0" y="271538"/>
                  </a:lnTo>
                  <a:lnTo>
                    <a:pt x="0" y="280670"/>
                  </a:lnTo>
                  <a:lnTo>
                    <a:pt x="9567418" y="280670"/>
                  </a:lnTo>
                  <a:lnTo>
                    <a:pt x="9567418" y="271538"/>
                  </a:lnTo>
                  <a:close/>
                </a:path>
                <a:path w="9567545" h="946784">
                  <a:moveTo>
                    <a:pt x="9567418" y="125222"/>
                  </a:moveTo>
                  <a:lnTo>
                    <a:pt x="0" y="125222"/>
                  </a:lnTo>
                  <a:lnTo>
                    <a:pt x="0" y="134366"/>
                  </a:lnTo>
                  <a:lnTo>
                    <a:pt x="9567418" y="134366"/>
                  </a:lnTo>
                  <a:lnTo>
                    <a:pt x="9567418" y="125222"/>
                  </a:lnTo>
                  <a:close/>
                </a:path>
                <a:path w="9567545" h="946784">
                  <a:moveTo>
                    <a:pt x="9567418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9567418" y="9144"/>
                  </a:lnTo>
                  <a:lnTo>
                    <a:pt x="95674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43788" y="4109593"/>
          <a:ext cx="9581515" cy="1771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4900"/>
                <a:gridCol w="1262380"/>
                <a:gridCol w="685800"/>
                <a:gridCol w="528955"/>
                <a:gridCol w="501650"/>
                <a:gridCol w="521335"/>
                <a:gridCol w="535304"/>
                <a:gridCol w="488314"/>
                <a:gridCol w="1050925"/>
                <a:gridCol w="425450"/>
                <a:gridCol w="1483359"/>
                <a:gridCol w="981709"/>
              </a:tblGrid>
              <a:tr h="359663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Наименование</a:t>
                      </a:r>
                      <a:endParaRPr sz="6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600" b="1" spc="-5" dirty="0">
                          <a:latin typeface="Calibri"/>
                          <a:cs typeface="Calibri"/>
                        </a:rPr>
                        <a:t>поставщика/подрядчика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19050">
                      <a:solidFill>
                        <a:srgbClr val="4F6128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Пр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ед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оговора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19050">
                      <a:solidFill>
                        <a:srgbClr val="4F6128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Номер</a:t>
                      </a:r>
                      <a:endParaRPr sz="6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договора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19050">
                      <a:solidFill>
                        <a:srgbClr val="4F6128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600" b="1" spc="-5" dirty="0">
                          <a:latin typeface="Calibri"/>
                          <a:cs typeface="Calibri"/>
                        </a:rPr>
                        <a:t>Дата</a:t>
                      </a:r>
                      <a:endParaRPr sz="6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договора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19050">
                      <a:solidFill>
                        <a:srgbClr val="4F6128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умма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по</a:t>
                      </a:r>
                      <a:endParaRPr sz="600">
                        <a:latin typeface="Calibri"/>
                        <a:cs typeface="Calibri"/>
                      </a:endParaRPr>
                    </a:p>
                    <a:p>
                      <a:pPr marL="124460" marR="76200" indent="-38100">
                        <a:lnSpc>
                          <a:spcPct val="113300"/>
                        </a:lnSpc>
                        <a:spcBef>
                          <a:spcPts val="5"/>
                        </a:spcBef>
                      </a:pPr>
                      <a:r>
                        <a:rPr sz="600" b="1" spc="-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оговору, 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тыс.руб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19050">
                      <a:solidFill>
                        <a:srgbClr val="4F6128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600" b="1" spc="-5" dirty="0">
                          <a:latin typeface="Calibri"/>
                          <a:cs typeface="Calibri"/>
                        </a:rPr>
                        <a:t>Условия</a:t>
                      </a:r>
                      <a:endParaRPr sz="600">
                        <a:latin typeface="Calibri"/>
                        <a:cs typeface="Calibri"/>
                      </a:endParaRPr>
                    </a:p>
                    <a:p>
                      <a:pPr marL="1397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600" b="1" spc="-5" dirty="0">
                          <a:latin typeface="Calibri"/>
                          <a:cs typeface="Calibri"/>
                        </a:rPr>
                        <a:t>оплаты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19050">
                      <a:solidFill>
                        <a:srgbClr val="4F6128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600" b="1" spc="-5" dirty="0">
                          <a:latin typeface="Calibri"/>
                          <a:cs typeface="Calibri"/>
                        </a:rPr>
                        <a:t>Ф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акт</a:t>
                      </a:r>
                      <a:r>
                        <a:rPr sz="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уп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ы</a:t>
                      </a:r>
                      <a:endParaRPr sz="600">
                        <a:latin typeface="Calibri"/>
                        <a:cs typeface="Calibri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600" b="1" spc="-5" dirty="0">
                          <a:latin typeface="Calibri"/>
                          <a:cs typeface="Calibri"/>
                        </a:rPr>
                        <a:t>аванса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19050">
                      <a:solidFill>
                        <a:srgbClr val="4F6128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600" b="1" spc="-5" dirty="0">
                          <a:latin typeface="Calibri"/>
                          <a:cs typeface="Calibri"/>
                        </a:rPr>
                        <a:t>Условия</a:t>
                      </a:r>
                      <a:endParaRPr sz="600">
                        <a:latin typeface="Calibri"/>
                        <a:cs typeface="Calibri"/>
                      </a:endParaRPr>
                    </a:p>
                    <a:p>
                      <a:pPr marL="9398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600" b="1" spc="-5" dirty="0">
                          <a:latin typeface="Calibri"/>
                          <a:cs typeface="Calibri"/>
                        </a:rPr>
                        <a:t>поставки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19050">
                      <a:solidFill>
                        <a:srgbClr val="4F6128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График</a:t>
                      </a:r>
                      <a:r>
                        <a:rPr sz="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поставки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19050">
                      <a:solidFill>
                        <a:srgbClr val="4F6128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600" b="1" spc="-5" dirty="0">
                          <a:latin typeface="Calibri"/>
                          <a:cs typeface="Calibri"/>
                        </a:rPr>
                        <a:t>Гарантийн</a:t>
                      </a:r>
                      <a:endParaRPr sz="600">
                        <a:latin typeface="Calibri"/>
                        <a:cs typeface="Calibri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ые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овия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19050">
                      <a:solidFill>
                        <a:srgbClr val="4F6128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600" b="1" spc="-5" dirty="0">
                          <a:latin typeface="Calibri"/>
                          <a:cs typeface="Calibri"/>
                        </a:rPr>
                        <a:t>Информация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 о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поставщике/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подрядчике</a:t>
                      </a:r>
                      <a:endParaRPr sz="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600" b="1" spc="-5" dirty="0">
                          <a:latin typeface="Calibri"/>
                          <a:cs typeface="Calibri"/>
                        </a:rPr>
                        <a:t>(репутация/</a:t>
                      </a:r>
                      <a:r>
                        <a:rPr sz="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связанность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 пр.)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19050">
                      <a:solidFill>
                        <a:srgbClr val="4F6128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600" b="1" spc="-5" dirty="0">
                          <a:latin typeface="Calibri"/>
                          <a:cs typeface="Calibri"/>
                        </a:rPr>
                        <a:t>Характеристика</a:t>
                      </a:r>
                      <a:endParaRPr sz="6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600" b="1" spc="-5" dirty="0">
                          <a:latin typeface="Calibri"/>
                          <a:cs typeface="Calibri"/>
                        </a:rPr>
                        <a:t>имущ-ва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19050">
                      <a:solidFill>
                        <a:srgbClr val="4F6128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</a:tr>
              <a:tr h="1253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19050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19050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19050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19050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19050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19050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19050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19050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19050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19050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19050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19050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1386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1386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1249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1249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1249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1249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1249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1249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1249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124967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ИТОГО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х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х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х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х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х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х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х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х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х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х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448360" y="6001511"/>
            <a:ext cx="4084954" cy="127000"/>
            <a:chOff x="448360" y="6001511"/>
            <a:chExt cx="4084954" cy="127000"/>
          </a:xfrm>
        </p:grpSpPr>
        <p:sp>
          <p:nvSpPr>
            <p:cNvPr id="4" name="object 4"/>
            <p:cNvSpPr/>
            <p:nvPr/>
          </p:nvSpPr>
          <p:spPr>
            <a:xfrm>
              <a:off x="448360" y="6001511"/>
              <a:ext cx="3583304" cy="127000"/>
            </a:xfrm>
            <a:custGeom>
              <a:avLst/>
              <a:gdLst/>
              <a:ahLst/>
              <a:cxnLst/>
              <a:rect l="l" t="t" r="r" b="b"/>
              <a:pathLst>
                <a:path w="3583304" h="127000">
                  <a:moveTo>
                    <a:pt x="3583178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3583178" y="126491"/>
                  </a:lnTo>
                  <a:lnTo>
                    <a:pt x="3583178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30091" y="6001511"/>
              <a:ext cx="503555" cy="127000"/>
            </a:xfrm>
            <a:custGeom>
              <a:avLst/>
              <a:gdLst/>
              <a:ahLst/>
              <a:cxnLst/>
              <a:rect l="l" t="t" r="r" b="b"/>
              <a:pathLst>
                <a:path w="503554" h="127000">
                  <a:moveTo>
                    <a:pt x="503224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503224" y="126491"/>
                  </a:lnTo>
                  <a:lnTo>
                    <a:pt x="503224" y="0"/>
                  </a:lnTo>
                  <a:close/>
                </a:path>
              </a:pathLst>
            </a:custGeom>
            <a:solidFill>
              <a:srgbClr val="94B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53948" y="3101172"/>
            <a:ext cx="9573260" cy="27559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  <a:tabLst>
                <a:tab pos="9559925" algn="l"/>
              </a:tabLst>
            </a:pPr>
            <a:r>
              <a:rPr sz="750" b="1" u="dash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Комментарии	</a:t>
            </a:r>
            <a:endParaRPr sz="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750" dirty="0">
                <a:latin typeface="Calibri"/>
                <a:cs typeface="Calibri"/>
              </a:rPr>
              <a:t>Неободимо</a:t>
            </a:r>
            <a:r>
              <a:rPr sz="750" spc="-2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проестри</a:t>
            </a:r>
            <a:r>
              <a:rPr sz="750" spc="-2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предварительный</a:t>
            </a:r>
            <a:r>
              <a:rPr sz="750" spc="-1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анализ</a:t>
            </a:r>
            <a:r>
              <a:rPr sz="750" spc="-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почвы</a:t>
            </a:r>
            <a:endParaRPr sz="75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43788" y="684530"/>
          <a:ext cx="9581515" cy="2437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7280"/>
                <a:gridCol w="685800"/>
                <a:gridCol w="528955"/>
                <a:gridCol w="501650"/>
                <a:gridCol w="521335"/>
                <a:gridCol w="535304"/>
                <a:gridCol w="488314"/>
                <a:gridCol w="563245"/>
                <a:gridCol w="488314"/>
                <a:gridCol w="426084"/>
                <a:gridCol w="474979"/>
                <a:gridCol w="474979"/>
                <a:gridCol w="535940"/>
                <a:gridCol w="982345"/>
              </a:tblGrid>
              <a:tr h="153924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Фреза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-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45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-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6303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БДМ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-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450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-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8684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Плуг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-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45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-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1064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Перфорированная мульча,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Укрывной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материал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-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450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-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6303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Непредвиденные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инвест. затраты,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всего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-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450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-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3924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Подготовка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почвы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под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посадку (вспашка),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стоимость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руб.на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га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-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45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-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2488">
                <a:tc>
                  <a:txBody>
                    <a:bodyPr/>
                    <a:lstStyle/>
                    <a:p>
                      <a:pPr marL="16510">
                        <a:lnSpc>
                          <a:spcPts val="695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Формирование гряд,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укладка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пленки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стоимость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руб.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га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ts val="695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695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-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ts val="695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ts val="695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ts val="695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ts val="695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4505">
                        <a:lnSpc>
                          <a:spcPts val="695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-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1063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Посадка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саженцев руб. за 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шт.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-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450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-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9728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Мульча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проходов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руб.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га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-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450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-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9727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Удобрения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почвы,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средства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защиты,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руб.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га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-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450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-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4968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Гербециды,</a:t>
                      </a:r>
                      <a:r>
                        <a:rPr sz="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руб.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га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-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450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-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7347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Сбор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урожая,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руб.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кг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-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45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-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9727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Упаковка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ягоды,</a:t>
                      </a:r>
                      <a:r>
                        <a:rPr sz="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руб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кг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-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450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-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9728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Транспортные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расходы,</a:t>
                      </a:r>
                      <a:r>
                        <a:rPr sz="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га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-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450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-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2107">
                <a:tc>
                  <a:txBody>
                    <a:bodyPr/>
                    <a:lstStyle/>
                    <a:p>
                      <a:pPr marL="16510">
                        <a:lnSpc>
                          <a:spcPts val="695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З/п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начислениями,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год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ts val="690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690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-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ts val="690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ts val="690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ts val="690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ts val="690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4505">
                        <a:lnSpc>
                          <a:spcPts val="690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-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8684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Непредвиденные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текущие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расходы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-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45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-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2879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ИТОГО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650" b="1" dirty="0">
                          <a:latin typeface="Calibri"/>
                          <a:cs typeface="Calibri"/>
                        </a:rPr>
                        <a:t>0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225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%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650" b="1" dirty="0">
                          <a:latin typeface="Calibri"/>
                          <a:cs typeface="Calibri"/>
                        </a:rPr>
                        <a:t>0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650" b="1" dirty="0">
                          <a:latin typeface="Calibri"/>
                          <a:cs typeface="Calibri"/>
                        </a:rPr>
                        <a:t>0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650" b="1" dirty="0">
                          <a:latin typeface="Calibri"/>
                          <a:cs typeface="Calibri"/>
                        </a:rPr>
                        <a:t>0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650" b="1" dirty="0">
                          <a:latin typeface="Calibri"/>
                          <a:cs typeface="Calibri"/>
                        </a:rPr>
                        <a:t>0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650" b="1" dirty="0">
                          <a:latin typeface="Calibri"/>
                          <a:cs typeface="Calibri"/>
                        </a:rPr>
                        <a:t>0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650" b="1" dirty="0">
                          <a:latin typeface="Calibri"/>
                          <a:cs typeface="Calibri"/>
                        </a:rPr>
                        <a:t>0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650" b="1" dirty="0">
                          <a:latin typeface="Calibri"/>
                          <a:cs typeface="Calibri"/>
                        </a:rPr>
                        <a:t>0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650" b="1" dirty="0">
                          <a:latin typeface="Calibri"/>
                          <a:cs typeface="Calibri"/>
                        </a:rPr>
                        <a:t>0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650" b="1" dirty="0">
                          <a:latin typeface="Calibri"/>
                          <a:cs typeface="Calibri"/>
                        </a:rPr>
                        <a:t>0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650" b="1" dirty="0">
                          <a:latin typeface="Calibri"/>
                          <a:cs typeface="Calibri"/>
                        </a:rPr>
                        <a:t>0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650" b="1" spc="5" dirty="0">
                          <a:latin typeface="Calibri"/>
                          <a:cs typeface="Calibri"/>
                        </a:rPr>
                        <a:t>0%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</a:tr>
              <a:tr h="219710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600" b="1" spc="-5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проекту,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общей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суммы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461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1275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100%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-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-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-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х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7815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х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232968" y="3811600"/>
            <a:ext cx="6449695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10"/>
              </a:lnSpc>
              <a:tabLst>
                <a:tab pos="323215" algn="l"/>
              </a:tabLst>
            </a:pP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6.	</a:t>
            </a:r>
            <a:r>
              <a:rPr sz="1350" b="1" spc="-7" baseline="3086" dirty="0">
                <a:latin typeface="Calibri"/>
                <a:cs typeface="Calibri"/>
              </a:rPr>
              <a:t>Анализ</a:t>
            </a:r>
            <a:r>
              <a:rPr sz="1350" b="1" spc="15" baseline="3086" dirty="0">
                <a:latin typeface="Calibri"/>
                <a:cs typeface="Calibri"/>
              </a:rPr>
              <a:t> </a:t>
            </a:r>
            <a:r>
              <a:rPr sz="1350" b="1" spc="-7" baseline="3086" dirty="0">
                <a:latin typeface="Calibri"/>
                <a:cs typeface="Calibri"/>
              </a:rPr>
              <a:t>договоров</a:t>
            </a:r>
            <a:r>
              <a:rPr sz="1350" b="1" spc="15" baseline="3086" dirty="0">
                <a:latin typeface="Calibri"/>
                <a:cs typeface="Calibri"/>
              </a:rPr>
              <a:t> </a:t>
            </a:r>
            <a:r>
              <a:rPr sz="1350" b="1" spc="-7" baseline="3086" dirty="0">
                <a:latin typeface="Calibri"/>
                <a:cs typeface="Calibri"/>
              </a:rPr>
              <a:t>купли-продажи</a:t>
            </a:r>
            <a:r>
              <a:rPr sz="1350" b="1" spc="15" baseline="3086" dirty="0">
                <a:latin typeface="Calibri"/>
                <a:cs typeface="Calibri"/>
              </a:rPr>
              <a:t> </a:t>
            </a:r>
            <a:r>
              <a:rPr sz="1350" b="1" spc="-7" baseline="3086" dirty="0">
                <a:latin typeface="Calibri"/>
                <a:cs typeface="Calibri"/>
              </a:rPr>
              <a:t>(контракта),</a:t>
            </a:r>
            <a:r>
              <a:rPr sz="1350" b="1" spc="7" baseline="3086" dirty="0">
                <a:latin typeface="Calibri"/>
                <a:cs typeface="Calibri"/>
              </a:rPr>
              <a:t> </a:t>
            </a:r>
            <a:r>
              <a:rPr sz="1350" b="1" spc="-7" baseline="3086" dirty="0">
                <a:latin typeface="Calibri"/>
                <a:cs typeface="Calibri"/>
              </a:rPr>
              <a:t>поставки,</a:t>
            </a:r>
            <a:r>
              <a:rPr sz="1350" b="1" baseline="3086" dirty="0">
                <a:latin typeface="Calibri"/>
                <a:cs typeface="Calibri"/>
              </a:rPr>
              <a:t> </a:t>
            </a:r>
            <a:r>
              <a:rPr sz="1350" b="1" spc="-7" baseline="3086" dirty="0">
                <a:latin typeface="Calibri"/>
                <a:cs typeface="Calibri"/>
              </a:rPr>
              <a:t>подряда</a:t>
            </a:r>
            <a:r>
              <a:rPr sz="1350" b="1" spc="15" baseline="3086" dirty="0">
                <a:latin typeface="Calibri"/>
                <a:cs typeface="Calibri"/>
              </a:rPr>
              <a:t> </a:t>
            </a:r>
            <a:r>
              <a:rPr sz="1350" b="1" baseline="3086" dirty="0">
                <a:latin typeface="Calibri"/>
                <a:cs typeface="Calibri"/>
              </a:rPr>
              <a:t>и</a:t>
            </a:r>
            <a:r>
              <a:rPr sz="1350" b="1" spc="15" baseline="3086" dirty="0">
                <a:latin typeface="Calibri"/>
                <a:cs typeface="Calibri"/>
              </a:rPr>
              <a:t> </a:t>
            </a:r>
            <a:r>
              <a:rPr sz="1350" b="1" spc="-7" baseline="3086" dirty="0">
                <a:latin typeface="Calibri"/>
                <a:cs typeface="Calibri"/>
              </a:rPr>
              <a:t>пр.</a:t>
            </a:r>
            <a:r>
              <a:rPr sz="1350" b="1" spc="15" baseline="3086" dirty="0">
                <a:latin typeface="Calibri"/>
                <a:cs typeface="Calibri"/>
              </a:rPr>
              <a:t> </a:t>
            </a:r>
            <a:r>
              <a:rPr sz="1350" b="1" spc="-7" baseline="3086" dirty="0">
                <a:latin typeface="Calibri"/>
                <a:cs typeface="Calibri"/>
              </a:rPr>
              <a:t>для</a:t>
            </a:r>
            <a:r>
              <a:rPr sz="1350" b="1" spc="7" baseline="3086" dirty="0">
                <a:latin typeface="Calibri"/>
                <a:cs typeface="Calibri"/>
              </a:rPr>
              <a:t> </a:t>
            </a:r>
            <a:r>
              <a:rPr sz="1350" b="1" spc="-7" baseline="3086" dirty="0">
                <a:latin typeface="Calibri"/>
                <a:cs typeface="Calibri"/>
              </a:rPr>
              <a:t>реализации</a:t>
            </a:r>
            <a:r>
              <a:rPr sz="1350" b="1" spc="15" baseline="3086" dirty="0">
                <a:latin typeface="Calibri"/>
                <a:cs typeface="Calibri"/>
              </a:rPr>
              <a:t> </a:t>
            </a:r>
            <a:r>
              <a:rPr sz="1350" b="1" spc="-7" baseline="3086" dirty="0">
                <a:latin typeface="Calibri"/>
                <a:cs typeface="Calibri"/>
              </a:rPr>
              <a:t>инвестиционной</a:t>
            </a:r>
            <a:r>
              <a:rPr sz="1350" b="1" spc="22" baseline="3086" dirty="0">
                <a:latin typeface="Calibri"/>
                <a:cs typeface="Calibri"/>
              </a:rPr>
              <a:t> </a:t>
            </a:r>
            <a:r>
              <a:rPr sz="1350" b="1" spc="-7" baseline="3086" dirty="0">
                <a:latin typeface="Calibri"/>
                <a:cs typeface="Calibri"/>
              </a:rPr>
              <a:t>стадии</a:t>
            </a:r>
            <a:r>
              <a:rPr sz="1350" b="1" spc="15" baseline="3086" dirty="0">
                <a:latin typeface="Calibri"/>
                <a:cs typeface="Calibri"/>
              </a:rPr>
              <a:t> </a:t>
            </a:r>
            <a:r>
              <a:rPr sz="1350" b="1" spc="-7" baseline="3086" dirty="0">
                <a:latin typeface="Calibri"/>
                <a:cs typeface="Calibri"/>
              </a:rPr>
              <a:t>ПРОЕКТА</a:t>
            </a:r>
            <a:endParaRPr sz="1350" baseline="3086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8360" y="6001511"/>
            <a:ext cx="3577590" cy="120650"/>
          </a:xfrm>
          <a:prstGeom prst="rect">
            <a:avLst/>
          </a:prstGeom>
          <a:solidFill>
            <a:srgbClr val="EBF0DE"/>
          </a:solidFill>
        </p:spPr>
        <p:txBody>
          <a:bodyPr vert="horz" wrap="square" lIns="0" tIns="1206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95"/>
              </a:spcBef>
            </a:pPr>
            <a:r>
              <a:rPr sz="600" b="1" spc="-5" dirty="0">
                <a:latin typeface="Calibri"/>
                <a:cs typeface="Calibri"/>
              </a:rPr>
              <a:t>Обеспеченность бюджета ПРОЕКТА </a:t>
            </a:r>
            <a:r>
              <a:rPr sz="600" b="1" dirty="0">
                <a:latin typeface="Calibri"/>
                <a:cs typeface="Calibri"/>
              </a:rPr>
              <a:t>договорной</a:t>
            </a:r>
            <a:r>
              <a:rPr sz="600" b="1" spc="-5" dirty="0">
                <a:latin typeface="Calibri"/>
                <a:cs typeface="Calibri"/>
              </a:rPr>
              <a:t> базой, </a:t>
            </a:r>
            <a:r>
              <a:rPr sz="600" b="1" dirty="0">
                <a:latin typeface="Calibri"/>
                <a:cs typeface="Calibri"/>
              </a:rPr>
              <a:t>в %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3948" y="6296355"/>
            <a:ext cx="613410" cy="141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dirty="0">
                <a:latin typeface="Calibri"/>
                <a:cs typeface="Calibri"/>
              </a:rPr>
              <a:t>Комментарии</a:t>
            </a:r>
            <a:endParaRPr sz="75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43788" y="3243961"/>
            <a:ext cx="9577070" cy="405765"/>
            <a:chOff x="443788" y="3243961"/>
            <a:chExt cx="9577070" cy="405765"/>
          </a:xfrm>
        </p:grpSpPr>
        <p:sp>
          <p:nvSpPr>
            <p:cNvPr id="12" name="object 12"/>
            <p:cNvSpPr/>
            <p:nvPr/>
          </p:nvSpPr>
          <p:spPr>
            <a:xfrm>
              <a:off x="448360" y="3243961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h="387350">
                  <a:moveTo>
                    <a:pt x="0" y="0"/>
                  </a:moveTo>
                  <a:lnTo>
                    <a:pt x="0" y="387095"/>
                  </a:lnTo>
                </a:path>
              </a:pathLst>
            </a:custGeom>
            <a:ln w="9143">
              <a:solidFill>
                <a:srgbClr val="4F612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3788" y="3644773"/>
              <a:ext cx="1742439" cy="0"/>
            </a:xfrm>
            <a:custGeom>
              <a:avLst/>
              <a:gdLst/>
              <a:ahLst/>
              <a:cxnLst/>
              <a:rect l="l" t="t" r="r" b="b"/>
              <a:pathLst>
                <a:path w="1742439">
                  <a:moveTo>
                    <a:pt x="0" y="0"/>
                  </a:moveTo>
                  <a:lnTo>
                    <a:pt x="1741881" y="0"/>
                  </a:lnTo>
                </a:path>
              </a:pathLst>
            </a:custGeom>
            <a:ln w="9144">
              <a:solidFill>
                <a:srgbClr val="4F612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015727" y="3256153"/>
              <a:ext cx="0" cy="375285"/>
            </a:xfrm>
            <a:custGeom>
              <a:avLst/>
              <a:gdLst/>
              <a:ahLst/>
              <a:cxnLst/>
              <a:rect l="l" t="t" r="r" b="b"/>
              <a:pathLst>
                <a:path h="375285">
                  <a:moveTo>
                    <a:pt x="0" y="0"/>
                  </a:moveTo>
                  <a:lnTo>
                    <a:pt x="0" y="374903"/>
                  </a:lnTo>
                </a:path>
              </a:pathLst>
            </a:custGeom>
            <a:ln w="9143">
              <a:solidFill>
                <a:srgbClr val="4F612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94814" y="3644773"/>
              <a:ext cx="7819390" cy="0"/>
            </a:xfrm>
            <a:custGeom>
              <a:avLst/>
              <a:gdLst/>
              <a:ahLst/>
              <a:cxnLst/>
              <a:rect l="l" t="t" r="r" b="b"/>
              <a:pathLst>
                <a:path w="7819390">
                  <a:moveTo>
                    <a:pt x="0" y="0"/>
                  </a:moveTo>
                  <a:lnTo>
                    <a:pt x="7819390" y="0"/>
                  </a:lnTo>
                </a:path>
              </a:pathLst>
            </a:custGeom>
            <a:ln w="9144">
              <a:solidFill>
                <a:srgbClr val="4F612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48360" y="5996940"/>
            <a:ext cx="4088129" cy="134620"/>
            <a:chOff x="448360" y="5996940"/>
            <a:chExt cx="4088129" cy="134620"/>
          </a:xfrm>
        </p:grpSpPr>
        <p:sp>
          <p:nvSpPr>
            <p:cNvPr id="17" name="object 17"/>
            <p:cNvSpPr/>
            <p:nvPr/>
          </p:nvSpPr>
          <p:spPr>
            <a:xfrm>
              <a:off x="448360" y="6121908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18288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18288" y="9144"/>
                  </a:lnTo>
                  <a:lnTo>
                    <a:pt x="18288" y="0"/>
                  </a:lnTo>
                  <a:close/>
                </a:path>
                <a:path w="55245" h="9525">
                  <a:moveTo>
                    <a:pt x="54851" y="0"/>
                  </a:moveTo>
                  <a:lnTo>
                    <a:pt x="27432" y="0"/>
                  </a:lnTo>
                  <a:lnTo>
                    <a:pt x="27432" y="9144"/>
                  </a:lnTo>
                  <a:lnTo>
                    <a:pt x="54851" y="9144"/>
                  </a:lnTo>
                  <a:lnTo>
                    <a:pt x="548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12368" y="6126480"/>
              <a:ext cx="3502660" cy="0"/>
            </a:xfrm>
            <a:custGeom>
              <a:avLst/>
              <a:gdLst/>
              <a:ahLst/>
              <a:cxnLst/>
              <a:rect l="l" t="t" r="r" b="b"/>
              <a:pathLst>
                <a:path w="3502660">
                  <a:moveTo>
                    <a:pt x="0" y="0"/>
                  </a:moveTo>
                  <a:lnTo>
                    <a:pt x="3502482" y="0"/>
                  </a:lnTo>
                </a:path>
              </a:pathLst>
            </a:custGeom>
            <a:ln w="9143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023995" y="5996940"/>
              <a:ext cx="512445" cy="134620"/>
            </a:xfrm>
            <a:custGeom>
              <a:avLst/>
              <a:gdLst/>
              <a:ahLst/>
              <a:cxnLst/>
              <a:rect l="l" t="t" r="r" b="b"/>
              <a:pathLst>
                <a:path w="512445" h="134620">
                  <a:moveTo>
                    <a:pt x="10655" y="0"/>
                  </a:moveTo>
                  <a:lnTo>
                    <a:pt x="1524" y="0"/>
                  </a:lnTo>
                  <a:lnTo>
                    <a:pt x="1524" y="124968"/>
                  </a:lnTo>
                  <a:lnTo>
                    <a:pt x="0" y="124968"/>
                  </a:lnTo>
                  <a:lnTo>
                    <a:pt x="0" y="134112"/>
                  </a:lnTo>
                  <a:lnTo>
                    <a:pt x="1524" y="134112"/>
                  </a:lnTo>
                  <a:lnTo>
                    <a:pt x="10655" y="134112"/>
                  </a:lnTo>
                  <a:lnTo>
                    <a:pt x="10655" y="0"/>
                  </a:lnTo>
                  <a:close/>
                </a:path>
                <a:path w="512445" h="134620">
                  <a:moveTo>
                    <a:pt x="512368" y="0"/>
                  </a:moveTo>
                  <a:lnTo>
                    <a:pt x="10668" y="0"/>
                  </a:lnTo>
                  <a:lnTo>
                    <a:pt x="10668" y="9144"/>
                  </a:lnTo>
                  <a:lnTo>
                    <a:pt x="503174" y="9144"/>
                  </a:lnTo>
                  <a:lnTo>
                    <a:pt x="503174" y="124968"/>
                  </a:lnTo>
                  <a:lnTo>
                    <a:pt x="10668" y="124968"/>
                  </a:lnTo>
                  <a:lnTo>
                    <a:pt x="10668" y="134112"/>
                  </a:lnTo>
                  <a:lnTo>
                    <a:pt x="503174" y="134112"/>
                  </a:lnTo>
                  <a:lnTo>
                    <a:pt x="512318" y="134112"/>
                  </a:lnTo>
                  <a:lnTo>
                    <a:pt x="512368" y="124968"/>
                  </a:lnTo>
                  <a:lnTo>
                    <a:pt x="512318" y="9144"/>
                  </a:lnTo>
                  <a:lnTo>
                    <a:pt x="5123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212140" y="3980053"/>
            <a:ext cx="9805670" cy="18415"/>
          </a:xfrm>
          <a:custGeom>
            <a:avLst/>
            <a:gdLst/>
            <a:ahLst/>
            <a:cxnLst/>
            <a:rect l="l" t="t" r="r" b="b"/>
            <a:pathLst>
              <a:path w="9805670" h="18414">
                <a:moveTo>
                  <a:pt x="9805162" y="0"/>
                </a:moveTo>
                <a:lnTo>
                  <a:pt x="0" y="0"/>
                </a:lnTo>
                <a:lnTo>
                  <a:pt x="0" y="18287"/>
                </a:lnTo>
                <a:lnTo>
                  <a:pt x="9805162" y="18287"/>
                </a:lnTo>
                <a:lnTo>
                  <a:pt x="9805162" y="0"/>
                </a:lnTo>
                <a:close/>
              </a:path>
            </a:pathLst>
          </a:custGeom>
          <a:solidFill>
            <a:srgbClr val="76923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43788" y="2475611"/>
          <a:ext cx="9581515" cy="1002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4900"/>
                <a:gridCol w="2477135"/>
                <a:gridCol w="1558289"/>
                <a:gridCol w="488314"/>
                <a:gridCol w="563245"/>
                <a:gridCol w="913130"/>
                <a:gridCol w="948054"/>
                <a:gridCol w="1517015"/>
              </a:tblGrid>
              <a:tr h="124967">
                <a:tc>
                  <a:txBody>
                    <a:bodyPr/>
                    <a:lstStyle/>
                    <a:p>
                      <a:pPr marL="176530">
                        <a:lnSpc>
                          <a:spcPts val="630"/>
                        </a:lnSpc>
                        <a:spcBef>
                          <a:spcPts val="250"/>
                        </a:spcBef>
                      </a:pPr>
                      <a:r>
                        <a:rPr sz="600" b="1" spc="-5" dirty="0">
                          <a:latin typeface="Calibri"/>
                          <a:cs typeface="Calibri"/>
                        </a:rPr>
                        <a:t>Основные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конкуренты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76923B"/>
                      </a:solidFill>
                      <a:prstDash val="solid"/>
                    </a:lnT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76923B"/>
                      </a:solidFill>
                      <a:prstDash val="solid"/>
                    </a:lnT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76923B"/>
                      </a:solidFill>
                      <a:prstDash val="solid"/>
                    </a:lnT>
                    <a:solidFill>
                      <a:srgbClr val="EBF0D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Доля</a:t>
                      </a:r>
                      <a:r>
                        <a:rPr sz="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конкурента</a:t>
                      </a:r>
                      <a:r>
                        <a:rPr sz="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рынке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76923B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76923B"/>
                      </a:solidFill>
                      <a:prstDash val="solid"/>
                    </a:lnT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76923B"/>
                      </a:solidFill>
                      <a:prstDash val="solid"/>
                    </a:lnT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76923B"/>
                      </a:solidFill>
                      <a:prstDash val="solid"/>
                    </a:lnT>
                    <a:solidFill>
                      <a:srgbClr val="EBF0DE"/>
                    </a:solidFill>
                  </a:tcPr>
                </a:tc>
              </a:tr>
              <a:tr h="1539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4F6128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745490">
                        <a:lnSpc>
                          <a:spcPts val="395"/>
                        </a:lnSpc>
                      </a:pPr>
                      <a:r>
                        <a:rPr sz="600" b="1" spc="-5" dirty="0">
                          <a:latin typeface="Calibri"/>
                          <a:cs typeface="Calibri"/>
                        </a:rPr>
                        <a:t>Конкурентные</a:t>
                      </a:r>
                      <a:r>
                        <a:rPr sz="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преимущества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342900">
                        <a:lnSpc>
                          <a:spcPts val="395"/>
                        </a:lnSpc>
                      </a:pPr>
                      <a:r>
                        <a:rPr sz="600" b="1" spc="-5" dirty="0">
                          <a:latin typeface="Calibri"/>
                          <a:cs typeface="Calibri"/>
                        </a:rPr>
                        <a:t>Конкурентные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недостатки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500" b="1" spc="10" dirty="0">
                          <a:latin typeface="Calibri"/>
                          <a:cs typeface="Calibri"/>
                        </a:rPr>
                        <a:t>Российском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500" b="1" spc="10" dirty="0">
                          <a:latin typeface="Calibri"/>
                          <a:cs typeface="Calibri"/>
                        </a:rPr>
                        <a:t>Региональном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ts val="395"/>
                        </a:lnSpc>
                      </a:pPr>
                      <a:r>
                        <a:rPr sz="600" b="1" spc="-5" dirty="0">
                          <a:latin typeface="Calibri"/>
                          <a:cs typeface="Calibri"/>
                        </a:rPr>
                        <a:t>Адрес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конкурента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395"/>
                        </a:lnSpc>
                      </a:pPr>
                      <a:r>
                        <a:rPr sz="600" b="1" spc="-5" dirty="0">
                          <a:latin typeface="Calibri"/>
                          <a:cs typeface="Calibri"/>
                        </a:rPr>
                        <a:t>Удаленность</a:t>
                      </a:r>
                      <a:r>
                        <a:rPr sz="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конкурента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405130">
                        <a:lnSpc>
                          <a:spcPts val="395"/>
                        </a:lnSpc>
                      </a:pPr>
                      <a:r>
                        <a:rPr sz="600" b="1" spc="-5" dirty="0">
                          <a:latin typeface="Calibri"/>
                          <a:cs typeface="Calibri"/>
                        </a:rPr>
                        <a:t>Статус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конкуренциии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4F6128"/>
                      </a:solidFill>
                      <a:prstDash val="solid"/>
                    </a:lnT>
                    <a:lnB w="19050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154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4F6128"/>
                      </a:solidFill>
                      <a:prstDash val="solid"/>
                    </a:lnT>
                    <a:lnB w="19050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1312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4F6128"/>
                      </a:solidFill>
                      <a:prstDash val="solid"/>
                    </a:lnT>
                    <a:lnB w="19050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1310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4F6128"/>
                      </a:solidFill>
                      <a:prstDash val="solid"/>
                    </a:lnT>
                    <a:lnB w="19050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1249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43788" y="6092952"/>
          <a:ext cx="9581515" cy="581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4900"/>
                <a:gridCol w="1262380"/>
                <a:gridCol w="1214755"/>
                <a:gridCol w="501650"/>
                <a:gridCol w="1056005"/>
                <a:gridCol w="1050289"/>
                <a:gridCol w="912494"/>
                <a:gridCol w="947420"/>
                <a:gridCol w="1516379"/>
              </a:tblGrid>
              <a:tr h="37338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600" b="1" spc="-5" dirty="0">
                          <a:latin typeface="Calibri"/>
                          <a:cs typeface="Calibri"/>
                        </a:rPr>
                        <a:t>Осн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ов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ые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иру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мые</a:t>
                      </a:r>
                      <a:endParaRPr sz="600">
                        <a:latin typeface="Calibri"/>
                        <a:cs typeface="Calibri"/>
                      </a:endParaRPr>
                    </a:p>
                    <a:p>
                      <a:pPr marL="38100" marR="29209" algn="ctr">
                        <a:lnSpc>
                          <a:spcPct val="113300"/>
                        </a:lnSpc>
                      </a:pPr>
                      <a:r>
                        <a:rPr sz="600" b="1" spc="-5" dirty="0">
                          <a:latin typeface="Calibri"/>
                          <a:cs typeface="Calibri"/>
                        </a:rPr>
                        <a:t>покупатели</a:t>
                      </a:r>
                      <a:r>
                        <a:rPr sz="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продукции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(рынок </a:t>
                      </a:r>
                      <a:r>
                        <a:rPr sz="600" b="1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сбыта)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19050">
                      <a:solidFill>
                        <a:srgbClr val="4F6128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600" b="1" spc="-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ид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про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ук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ц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ии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19050">
                      <a:solidFill>
                        <a:srgbClr val="4F6128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600" b="1" spc="-5" dirty="0">
                          <a:latin typeface="Calibri"/>
                          <a:cs typeface="Calibri"/>
                        </a:rPr>
                        <a:t>Объем выручки (план),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тыс.руб.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за</a:t>
                      </a:r>
                      <a:endParaRPr sz="600">
                        <a:latin typeface="Calibri"/>
                        <a:cs typeface="Calibri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-2</a:t>
                      </a:r>
                      <a:r>
                        <a:rPr sz="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года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реализации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19050">
                      <a:solidFill>
                        <a:srgbClr val="4F6128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в</a:t>
                      </a:r>
                      <a:endParaRPr sz="600">
                        <a:latin typeface="Calibri"/>
                        <a:cs typeface="Calibri"/>
                      </a:endParaRPr>
                    </a:p>
                    <a:p>
                      <a:pPr marL="124460" marR="112395" indent="10160">
                        <a:lnSpc>
                          <a:spcPct val="113300"/>
                        </a:lnSpc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об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щ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м  об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ъе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ме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19050">
                      <a:solidFill>
                        <a:srgbClr val="4F6128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600" b="1" spc="-5" dirty="0">
                          <a:latin typeface="Calibri"/>
                          <a:cs typeface="Calibri"/>
                        </a:rPr>
                        <a:t>Условия</a:t>
                      </a:r>
                      <a:r>
                        <a:rPr sz="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оплаты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(аванс,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по</a:t>
                      </a:r>
                      <a:endParaRPr sz="6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600" b="1" spc="-5" dirty="0">
                          <a:latin typeface="Calibri"/>
                          <a:cs typeface="Calibri"/>
                        </a:rPr>
                        <a:t>факту,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бартер)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19050">
                      <a:solidFill>
                        <a:srgbClr val="4F6128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600" b="1" spc="-5" dirty="0">
                          <a:latin typeface="Calibri"/>
                          <a:cs typeface="Calibri"/>
                        </a:rPr>
                        <a:t>Наличие</a:t>
                      </a:r>
                      <a:r>
                        <a:rPr sz="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опыта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работы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19050">
                      <a:solidFill>
                        <a:srgbClr val="4F6128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ие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оговора/</a:t>
                      </a:r>
                      <a:endParaRPr sz="600">
                        <a:latin typeface="Calibri"/>
                        <a:cs typeface="Calibri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письма</a:t>
                      </a:r>
                      <a:r>
                        <a:rPr sz="6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намерении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19050">
                      <a:solidFill>
                        <a:srgbClr val="4F6128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600" b="1" spc="-5" dirty="0">
                          <a:latin typeface="Calibri"/>
                          <a:cs typeface="Calibri"/>
                        </a:rPr>
                        <a:t>Подтвержденный</a:t>
                      </a:r>
                      <a:r>
                        <a:rPr sz="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объем</a:t>
                      </a:r>
                      <a:endParaRPr sz="6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600" b="1" spc="-5" dirty="0">
                          <a:latin typeface="Calibri"/>
                          <a:cs typeface="Calibri"/>
                        </a:rPr>
                        <a:t>сбыта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19050">
                      <a:solidFill>
                        <a:srgbClr val="4F6128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600" b="1" spc="-5" dirty="0">
                          <a:latin typeface="Calibri"/>
                          <a:cs typeface="Calibri"/>
                        </a:rPr>
                        <a:t>Подтвержденная</a:t>
                      </a:r>
                      <a:r>
                        <a:rPr sz="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цена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сбыта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19050">
                      <a:solidFill>
                        <a:srgbClr val="4F6128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19050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19050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19050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0%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19050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19050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19050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19050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19050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19050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32968" y="1355801"/>
            <a:ext cx="130810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7.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3864" y="1369517"/>
            <a:ext cx="243332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Calibri"/>
                <a:cs typeface="Calibri"/>
              </a:rPr>
              <a:t>Рынок</a:t>
            </a:r>
            <a:r>
              <a:rPr sz="900" b="1" spc="-1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сбыта</a:t>
            </a:r>
            <a:r>
              <a:rPr sz="900" b="1" spc="-10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/</a:t>
            </a:r>
            <a:r>
              <a:rPr sz="900" b="1" spc="-1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обеспечения</a:t>
            </a:r>
            <a:r>
              <a:rPr sz="900" b="1" spc="-1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сырья</a:t>
            </a:r>
            <a:r>
              <a:rPr sz="900" b="1" spc="-20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/</a:t>
            </a:r>
            <a:r>
              <a:rPr sz="900" b="1" spc="-1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материалов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1088" y="3450168"/>
            <a:ext cx="9596120" cy="202565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80"/>
              </a:spcBef>
            </a:pPr>
            <a:r>
              <a:rPr sz="750" b="1" dirty="0">
                <a:latin typeface="Calibri"/>
                <a:cs typeface="Calibri"/>
              </a:rPr>
              <a:t>Комментарии</a:t>
            </a:r>
            <a:endParaRPr sz="750">
              <a:latin typeface="Calibri"/>
              <a:cs typeface="Calibri"/>
            </a:endParaRPr>
          </a:p>
          <a:p>
            <a:pPr marL="34925">
              <a:lnSpc>
                <a:spcPct val="100000"/>
              </a:lnSpc>
              <a:spcBef>
                <a:spcPts val="85"/>
              </a:spcBef>
            </a:pPr>
            <a:r>
              <a:rPr sz="750" b="1" dirty="0">
                <a:latin typeface="Calibri"/>
                <a:cs typeface="Calibri"/>
              </a:rPr>
              <a:t>Эксперты Ягодного союза</a:t>
            </a:r>
            <a:r>
              <a:rPr sz="750" b="1" spc="5" dirty="0">
                <a:latin typeface="Calibri"/>
                <a:cs typeface="Calibri"/>
              </a:rPr>
              <a:t> </a:t>
            </a:r>
            <a:r>
              <a:rPr sz="750" b="1" dirty="0">
                <a:latin typeface="Calibri"/>
                <a:cs typeface="Calibri"/>
              </a:rPr>
              <a:t>отмечают, что</a:t>
            </a:r>
            <a:r>
              <a:rPr sz="750" b="1" spc="5" dirty="0">
                <a:latin typeface="Calibri"/>
                <a:cs typeface="Calibri"/>
              </a:rPr>
              <a:t> </a:t>
            </a:r>
            <a:r>
              <a:rPr sz="750" b="1" dirty="0">
                <a:latin typeface="Calibri"/>
                <a:cs typeface="Calibri"/>
              </a:rPr>
              <a:t>спрос</a:t>
            </a:r>
            <a:r>
              <a:rPr sz="750" b="1" spc="-5" dirty="0">
                <a:latin typeface="Calibri"/>
                <a:cs typeface="Calibri"/>
              </a:rPr>
              <a:t> на</a:t>
            </a:r>
            <a:r>
              <a:rPr sz="750" b="1" dirty="0">
                <a:latin typeface="Calibri"/>
                <a:cs typeface="Calibri"/>
              </a:rPr>
              <a:t> ягодную продукцию</a:t>
            </a:r>
            <a:r>
              <a:rPr sz="750" b="1" spc="-5" dirty="0">
                <a:latin typeface="Calibri"/>
                <a:cs typeface="Calibri"/>
              </a:rPr>
              <a:t> </a:t>
            </a:r>
            <a:r>
              <a:rPr sz="750" b="1" dirty="0">
                <a:latin typeface="Calibri"/>
                <a:cs typeface="Calibri"/>
              </a:rPr>
              <a:t>растет,</a:t>
            </a:r>
            <a:r>
              <a:rPr sz="750" b="1" spc="5" dirty="0">
                <a:latin typeface="Calibri"/>
                <a:cs typeface="Calibri"/>
              </a:rPr>
              <a:t> </a:t>
            </a:r>
            <a:r>
              <a:rPr sz="750" b="1" dirty="0">
                <a:latin typeface="Calibri"/>
                <a:cs typeface="Calibri"/>
              </a:rPr>
              <a:t>при этом</a:t>
            </a:r>
            <a:r>
              <a:rPr sz="750" b="1" spc="5" dirty="0">
                <a:latin typeface="Calibri"/>
                <a:cs typeface="Calibri"/>
              </a:rPr>
              <a:t> </a:t>
            </a:r>
            <a:r>
              <a:rPr sz="750" b="1" dirty="0">
                <a:latin typeface="Calibri"/>
                <a:cs typeface="Calibri"/>
              </a:rPr>
              <a:t>рынок наполнен</a:t>
            </a:r>
            <a:r>
              <a:rPr sz="750" b="1" spc="-5" dirty="0">
                <a:latin typeface="Calibri"/>
                <a:cs typeface="Calibri"/>
              </a:rPr>
              <a:t> </a:t>
            </a:r>
            <a:r>
              <a:rPr sz="750" b="1" dirty="0">
                <a:latin typeface="Calibri"/>
                <a:cs typeface="Calibri"/>
              </a:rPr>
              <a:t>импортной</a:t>
            </a:r>
            <a:r>
              <a:rPr sz="750" b="1" spc="5" dirty="0">
                <a:latin typeface="Calibri"/>
                <a:cs typeface="Calibri"/>
              </a:rPr>
              <a:t> </a:t>
            </a:r>
            <a:r>
              <a:rPr sz="750" b="1" dirty="0">
                <a:latin typeface="Calibri"/>
                <a:cs typeface="Calibri"/>
              </a:rPr>
              <a:t>продукцией.</a:t>
            </a:r>
            <a:endParaRPr sz="750">
              <a:latin typeface="Calibri"/>
              <a:cs typeface="Calibri"/>
            </a:endParaRPr>
          </a:p>
          <a:p>
            <a:pPr marL="34925" marR="17780" algn="just">
              <a:lnSpc>
                <a:spcPct val="109300"/>
              </a:lnSpc>
            </a:pPr>
            <a:r>
              <a:rPr sz="750" dirty="0">
                <a:latin typeface="Calibri"/>
                <a:cs typeface="Calibri"/>
              </a:rPr>
              <a:t>Растущий </a:t>
            </a:r>
            <a:r>
              <a:rPr sz="750" spc="-5" dirty="0">
                <a:latin typeface="Calibri"/>
                <a:cs typeface="Calibri"/>
              </a:rPr>
              <a:t>интерес </a:t>
            </a:r>
            <a:r>
              <a:rPr sz="750" dirty="0">
                <a:latin typeface="Calibri"/>
                <a:cs typeface="Calibri"/>
              </a:rPr>
              <a:t>к здоровому образу жизни, а, следовательно, к правильному питанию способствует </a:t>
            </a:r>
            <a:r>
              <a:rPr sz="750" spc="-5" dirty="0">
                <a:latin typeface="Calibri"/>
                <a:cs typeface="Calibri"/>
              </a:rPr>
              <a:t>росту </a:t>
            </a:r>
            <a:r>
              <a:rPr sz="750" dirty="0">
                <a:latin typeface="Calibri"/>
                <a:cs typeface="Calibri"/>
              </a:rPr>
              <a:t>потребления </a:t>
            </a:r>
            <a:r>
              <a:rPr sz="750" spc="-5" dirty="0">
                <a:latin typeface="Calibri"/>
                <a:cs typeface="Calibri"/>
              </a:rPr>
              <a:t>ягод, которые содержат </a:t>
            </a:r>
            <a:r>
              <a:rPr sz="750" dirty="0">
                <a:latin typeface="Calibri"/>
                <a:cs typeface="Calibri"/>
              </a:rPr>
              <a:t>в своем составе большое количество эссенциальных нутриентов, необходимых 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человеческому организму. Рост площадей среди </a:t>
            </a:r>
            <a:r>
              <a:rPr sz="750" spc="-5" dirty="0">
                <a:latin typeface="Calibri"/>
                <a:cs typeface="Calibri"/>
              </a:rPr>
              <a:t>фермерских </a:t>
            </a:r>
            <a:r>
              <a:rPr sz="750" dirty="0">
                <a:latin typeface="Calibri"/>
                <a:cs typeface="Calibri"/>
              </a:rPr>
              <a:t>хозяйств в последнее время связан с появлением новых технологий производства продукции, продуктивного посадочного </a:t>
            </a:r>
            <a:r>
              <a:rPr sz="750" spc="-5" dirty="0">
                <a:latin typeface="Calibri"/>
                <a:cs typeface="Calibri"/>
              </a:rPr>
              <a:t>материала, </a:t>
            </a:r>
            <a:r>
              <a:rPr sz="750" dirty="0">
                <a:latin typeface="Calibri"/>
                <a:cs typeface="Calibri"/>
              </a:rPr>
              <a:t>что значительно повышает 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экономическую целесообразность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промышленного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ягодоводства.</a:t>
            </a:r>
            <a:r>
              <a:rPr sz="750" dirty="0">
                <a:latin typeface="Calibri"/>
                <a:cs typeface="Calibri"/>
              </a:rPr>
              <a:t> При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этом,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в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целом,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российский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рынок ягод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в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последние годы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характеризуется</a:t>
            </a:r>
            <a:r>
              <a:rPr sz="750" dirty="0">
                <a:latin typeface="Calibri"/>
                <a:cs typeface="Calibri"/>
              </a:rPr>
              <a:t> относительно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стабильными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размерами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общих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площадей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ягодников.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Так,</a:t>
            </a:r>
            <a:r>
              <a:rPr sz="750" spc="16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на 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протяжении последних </a:t>
            </a:r>
            <a:r>
              <a:rPr sz="750" spc="-5" dirty="0">
                <a:latin typeface="Calibri"/>
                <a:cs typeface="Calibri"/>
              </a:rPr>
              <a:t>14-ти </a:t>
            </a:r>
            <a:r>
              <a:rPr sz="750" dirty="0">
                <a:latin typeface="Calibri"/>
                <a:cs typeface="Calibri"/>
              </a:rPr>
              <a:t>лет (2006-2019 гг.) площади ягодных насаждений в </a:t>
            </a:r>
            <a:r>
              <a:rPr sz="750" spc="5" dirty="0">
                <a:latin typeface="Calibri"/>
                <a:cs typeface="Calibri"/>
              </a:rPr>
              <a:t>РФ </a:t>
            </a:r>
            <a:r>
              <a:rPr sz="750" spc="-5" dirty="0">
                <a:latin typeface="Calibri"/>
                <a:cs typeface="Calibri"/>
              </a:rPr>
              <a:t>варьировали </a:t>
            </a:r>
            <a:r>
              <a:rPr sz="750" dirty="0">
                <a:latin typeface="Calibri"/>
                <a:cs typeface="Calibri"/>
              </a:rPr>
              <a:t>в пределах от 100,2 до 134,6 тыс. га. Учитывая, что основные площади ягодников в </a:t>
            </a:r>
            <a:r>
              <a:rPr sz="750" spc="-5" dirty="0">
                <a:latin typeface="Calibri"/>
                <a:cs typeface="Calibri"/>
              </a:rPr>
              <a:t>стране </a:t>
            </a:r>
            <a:r>
              <a:rPr sz="750" dirty="0">
                <a:latin typeface="Calibri"/>
                <a:cs typeface="Calibri"/>
              </a:rPr>
              <a:t>сосредоточены в </a:t>
            </a:r>
            <a:r>
              <a:rPr sz="750" spc="-5" dirty="0">
                <a:latin typeface="Calibri"/>
                <a:cs typeface="Calibri"/>
              </a:rPr>
              <a:t>хозяйствах </a:t>
            </a:r>
            <a:r>
              <a:rPr sz="750" dirty="0">
                <a:latin typeface="Calibri"/>
                <a:cs typeface="Calibri"/>
              </a:rPr>
              <a:t>населения, 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можно </a:t>
            </a:r>
            <a:r>
              <a:rPr sz="750" spc="-5" dirty="0">
                <a:latin typeface="Calibri"/>
                <a:cs typeface="Calibri"/>
              </a:rPr>
              <a:t>сделать </a:t>
            </a:r>
            <a:r>
              <a:rPr sz="750" dirty="0">
                <a:latin typeface="Calibri"/>
                <a:cs typeface="Calibri"/>
              </a:rPr>
              <a:t>вывод о том, что основной объем сбора ягод либо </a:t>
            </a:r>
            <a:r>
              <a:rPr sz="750" spc="-5" dirty="0">
                <a:latin typeface="Calibri"/>
                <a:cs typeface="Calibri"/>
              </a:rPr>
              <a:t>нетоварный (для </a:t>
            </a:r>
            <a:r>
              <a:rPr sz="750" dirty="0">
                <a:latin typeface="Calibri"/>
                <a:cs typeface="Calibri"/>
              </a:rPr>
              <a:t>собственного потребления), либо </a:t>
            </a:r>
            <a:r>
              <a:rPr sz="750" spc="-5" dirty="0">
                <a:latin typeface="Calibri"/>
                <a:cs typeface="Calibri"/>
              </a:rPr>
              <a:t>мелкотоварный, так </a:t>
            </a:r>
            <a:r>
              <a:rPr sz="750" dirty="0">
                <a:latin typeface="Calibri"/>
                <a:cs typeface="Calibri"/>
              </a:rPr>
              <a:t>как на промышленный </a:t>
            </a:r>
            <a:r>
              <a:rPr sz="750" spc="-5" dirty="0">
                <a:latin typeface="Calibri"/>
                <a:cs typeface="Calibri"/>
              </a:rPr>
              <a:t>сектор </a:t>
            </a:r>
            <a:r>
              <a:rPr sz="750" dirty="0">
                <a:latin typeface="Calibri"/>
                <a:cs typeface="Calibri"/>
              </a:rPr>
              <a:t>садоводства (сельхозорганизации и </a:t>
            </a:r>
            <a:r>
              <a:rPr sz="750" spc="-5" dirty="0">
                <a:latin typeface="Calibri"/>
                <a:cs typeface="Calibri"/>
              </a:rPr>
              <a:t>фермерские хозяйства) </a:t>
            </a:r>
            <a:r>
              <a:rPr sz="750" dirty="0">
                <a:latin typeface="Calibri"/>
                <a:cs typeface="Calibri"/>
              </a:rPr>
              <a:t>в 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последние</a:t>
            </a:r>
            <a:r>
              <a:rPr sz="750" spc="-1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годы</a:t>
            </a:r>
            <a:r>
              <a:rPr sz="750" spc="-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приходится</a:t>
            </a:r>
            <a:r>
              <a:rPr sz="750" spc="-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менее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15</a:t>
            </a:r>
            <a:r>
              <a:rPr sz="750" spc="-5" dirty="0">
                <a:latin typeface="Calibri"/>
                <a:cs typeface="Calibri"/>
              </a:rPr>
              <a:t> </a:t>
            </a:r>
            <a:r>
              <a:rPr sz="750" spc="5" dirty="0">
                <a:latin typeface="Calibri"/>
                <a:cs typeface="Calibri"/>
              </a:rPr>
              <a:t>%</a:t>
            </a:r>
            <a:r>
              <a:rPr sz="750" spc="-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площадей.</a:t>
            </a:r>
            <a:endParaRPr sz="750">
              <a:latin typeface="Calibri"/>
              <a:cs typeface="Calibri"/>
            </a:endParaRPr>
          </a:p>
          <a:p>
            <a:pPr marL="34925" algn="just">
              <a:lnSpc>
                <a:spcPct val="100000"/>
              </a:lnSpc>
              <a:spcBef>
                <a:spcPts val="85"/>
              </a:spcBef>
            </a:pPr>
            <a:r>
              <a:rPr sz="750" dirty="0">
                <a:latin typeface="Calibri"/>
                <a:cs typeface="Calibri"/>
              </a:rPr>
              <a:t>Ягодный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дефицит</a:t>
            </a:r>
            <a:r>
              <a:rPr sz="750" dirty="0">
                <a:latin typeface="Calibri"/>
                <a:cs typeface="Calibri"/>
              </a:rPr>
              <a:t> </a:t>
            </a:r>
            <a:r>
              <a:rPr sz="750" spc="5" dirty="0">
                <a:latin typeface="Calibri"/>
                <a:cs typeface="Calibri"/>
              </a:rPr>
              <a:t>— </a:t>
            </a:r>
            <a:r>
              <a:rPr sz="750" spc="-5" dirty="0">
                <a:latin typeface="Calibri"/>
                <a:cs typeface="Calibri"/>
              </a:rPr>
              <a:t>так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можно</a:t>
            </a:r>
            <a:r>
              <a:rPr sz="750" spc="10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охарактеризовать</a:t>
            </a:r>
            <a:r>
              <a:rPr sz="750" spc="1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состояние российского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рынка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свежих ягод - Делают вывод</a:t>
            </a:r>
            <a:r>
              <a:rPr sz="750" spc="1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аналитики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"Интерагро",</a:t>
            </a:r>
            <a:r>
              <a:rPr sz="750" spc="10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разработчика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и</a:t>
            </a:r>
            <a:r>
              <a:rPr sz="750" spc="1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интегратора комплексных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проектов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для</a:t>
            </a:r>
            <a:r>
              <a:rPr sz="750" spc="10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АПК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Российской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Федерации</a:t>
            </a:r>
            <a:endParaRPr sz="750">
              <a:latin typeface="Calibri"/>
              <a:cs typeface="Calibri"/>
            </a:endParaRPr>
          </a:p>
          <a:p>
            <a:pPr marL="34925" marR="17780" algn="just">
              <a:lnSpc>
                <a:spcPct val="109300"/>
              </a:lnSpc>
            </a:pPr>
            <a:r>
              <a:rPr sz="750" spc="-5" dirty="0">
                <a:latin typeface="Calibri"/>
                <a:cs typeface="Calibri"/>
              </a:rPr>
              <a:t>Приверженцев </a:t>
            </a:r>
            <a:r>
              <a:rPr sz="750" dirty="0">
                <a:latin typeface="Calibri"/>
                <a:cs typeface="Calibri"/>
              </a:rPr>
              <a:t>здорового и экологически чистого питания с каждым годом становится все больше. Если раньше большинство россиян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выбирало в качестве перекуса </a:t>
            </a:r>
            <a:r>
              <a:rPr sz="750" spc="-5" dirty="0">
                <a:latin typeface="Calibri"/>
                <a:cs typeface="Calibri"/>
              </a:rPr>
              <a:t>фаст-фуд,</a:t>
            </a:r>
            <a:r>
              <a:rPr sz="750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то</a:t>
            </a:r>
            <a:r>
              <a:rPr sz="750" dirty="0">
                <a:latin typeface="Calibri"/>
                <a:cs typeface="Calibri"/>
              </a:rPr>
              <a:t> в последние годы на смену ему</a:t>
            </a:r>
            <a:r>
              <a:rPr sz="750" spc="16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пришли овощи, 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фрукты </a:t>
            </a:r>
            <a:r>
              <a:rPr sz="750" dirty="0">
                <a:latin typeface="Calibri"/>
                <a:cs typeface="Calibri"/>
              </a:rPr>
              <a:t>и ягоды. Медицинские нормы потребления ягод на одного человека </a:t>
            </a:r>
            <a:r>
              <a:rPr sz="750" spc="-5" dirty="0">
                <a:latin typeface="Calibri"/>
                <a:cs typeface="Calibri"/>
              </a:rPr>
              <a:t>составляет </a:t>
            </a:r>
            <a:r>
              <a:rPr sz="750" dirty="0">
                <a:latin typeface="Calibri"/>
                <a:cs typeface="Calibri"/>
              </a:rPr>
              <a:t>7 килограммов в год. Но пока </a:t>
            </a:r>
            <a:r>
              <a:rPr sz="750" spc="-5" dirty="0">
                <a:latin typeface="Calibri"/>
                <a:cs typeface="Calibri"/>
              </a:rPr>
              <a:t>даже </a:t>
            </a:r>
            <a:r>
              <a:rPr sz="750" dirty="0">
                <a:latin typeface="Calibri"/>
                <a:cs typeface="Calibri"/>
              </a:rPr>
              <a:t>с учетом импорта, россияне съедают </a:t>
            </a:r>
            <a:r>
              <a:rPr sz="750" spc="-5" dirty="0">
                <a:latin typeface="Calibri"/>
                <a:cs typeface="Calibri"/>
              </a:rPr>
              <a:t>только </a:t>
            </a:r>
            <a:r>
              <a:rPr sz="750" dirty="0">
                <a:latin typeface="Calibri"/>
                <a:cs typeface="Calibri"/>
              </a:rPr>
              <a:t>69-76% от нормы (4,8-5,3 кг. на человека в год). Более того, 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импорт не покрывает имеющийся </a:t>
            </a:r>
            <a:r>
              <a:rPr sz="750" spc="-5" dirty="0">
                <a:latin typeface="Calibri"/>
                <a:cs typeface="Calibri"/>
              </a:rPr>
              <a:t>дефицит </a:t>
            </a:r>
            <a:r>
              <a:rPr sz="750" spc="5" dirty="0">
                <a:latin typeface="Calibri"/>
                <a:cs typeface="Calibri"/>
              </a:rPr>
              <a:t>— </a:t>
            </a:r>
            <a:r>
              <a:rPr sz="750" dirty="0">
                <a:latin typeface="Calibri"/>
                <a:cs typeface="Calibri"/>
              </a:rPr>
              <a:t>в 2019 году он составил 58 тыс. тонн при </a:t>
            </a:r>
            <a:r>
              <a:rPr sz="750" spc="-5" dirty="0">
                <a:latin typeface="Calibri"/>
                <a:cs typeface="Calibri"/>
              </a:rPr>
              <a:t>дефиците </a:t>
            </a:r>
            <a:r>
              <a:rPr sz="750" dirty="0">
                <a:latin typeface="Calibri"/>
                <a:cs typeface="Calibri"/>
              </a:rPr>
              <a:t>в 312 тыс. тонн. Рост производства ягод </a:t>
            </a:r>
            <a:r>
              <a:rPr sz="750" spc="-5" dirty="0">
                <a:latin typeface="Calibri"/>
                <a:cs typeface="Calibri"/>
              </a:rPr>
              <a:t>также </a:t>
            </a:r>
            <a:r>
              <a:rPr sz="750" dirty="0">
                <a:latin typeface="Calibri"/>
                <a:cs typeface="Calibri"/>
              </a:rPr>
              <a:t>не позволяет </a:t>
            </a:r>
            <a:r>
              <a:rPr sz="750" spc="-5" dirty="0">
                <a:latin typeface="Calibri"/>
                <a:cs typeface="Calibri"/>
              </a:rPr>
              <a:t>удовлетворить </a:t>
            </a:r>
            <a:r>
              <a:rPr sz="750" dirty="0">
                <a:latin typeface="Calibri"/>
                <a:cs typeface="Calibri"/>
              </a:rPr>
              <a:t>медицинские нормы. Так, в 2018-2019 годах потребление 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составило</a:t>
            </a:r>
            <a:r>
              <a:rPr sz="750" spc="2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5,2-5,3</a:t>
            </a:r>
            <a:r>
              <a:rPr sz="750" spc="2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кг</a:t>
            </a:r>
            <a:r>
              <a:rPr sz="750" spc="2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на</a:t>
            </a:r>
            <a:r>
              <a:rPr sz="750" spc="2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человека</a:t>
            </a:r>
            <a:r>
              <a:rPr sz="750" spc="2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в</a:t>
            </a:r>
            <a:r>
              <a:rPr sz="750" spc="2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год,</a:t>
            </a:r>
            <a:r>
              <a:rPr sz="750" spc="2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а</a:t>
            </a:r>
            <a:r>
              <a:rPr sz="750" spc="2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в</a:t>
            </a:r>
            <a:r>
              <a:rPr sz="750" spc="2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2020</a:t>
            </a:r>
            <a:r>
              <a:rPr sz="750" spc="2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году,</a:t>
            </a:r>
            <a:r>
              <a:rPr sz="750" spc="3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по</a:t>
            </a:r>
            <a:r>
              <a:rPr sz="750" spc="2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оценкам</a:t>
            </a:r>
            <a:r>
              <a:rPr sz="750" spc="25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«Интерагро»,</a:t>
            </a:r>
            <a:r>
              <a:rPr sz="750" spc="2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составит</a:t>
            </a:r>
            <a:r>
              <a:rPr sz="750" spc="2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5,4</a:t>
            </a:r>
            <a:r>
              <a:rPr sz="750" spc="2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кг.</a:t>
            </a:r>
            <a:r>
              <a:rPr sz="750" spc="3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на</a:t>
            </a:r>
            <a:r>
              <a:rPr sz="750" spc="1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человека.</a:t>
            </a:r>
            <a:r>
              <a:rPr sz="750" spc="2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Таким</a:t>
            </a:r>
            <a:r>
              <a:rPr sz="750" spc="3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образом,</a:t>
            </a:r>
            <a:r>
              <a:rPr sz="750" spc="3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самообеспеченность</a:t>
            </a:r>
            <a:r>
              <a:rPr sz="750" spc="3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ягодами</a:t>
            </a:r>
            <a:r>
              <a:rPr sz="750" spc="2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может</a:t>
            </a:r>
            <a:r>
              <a:rPr sz="750" spc="2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подняться</a:t>
            </a:r>
            <a:r>
              <a:rPr sz="750" spc="2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с</a:t>
            </a:r>
            <a:r>
              <a:rPr sz="750" spc="3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69%</a:t>
            </a:r>
            <a:r>
              <a:rPr sz="750" spc="2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(4,8</a:t>
            </a:r>
            <a:r>
              <a:rPr sz="750" spc="2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кг/чел.)</a:t>
            </a:r>
            <a:r>
              <a:rPr sz="750" spc="2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в</a:t>
            </a:r>
            <a:r>
              <a:rPr sz="750" spc="2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2019</a:t>
            </a:r>
            <a:r>
              <a:rPr sz="750" spc="1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году</a:t>
            </a:r>
            <a:r>
              <a:rPr sz="750" spc="3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до</a:t>
            </a:r>
            <a:r>
              <a:rPr sz="750" spc="1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70%</a:t>
            </a:r>
            <a:r>
              <a:rPr sz="750" spc="2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(4,9</a:t>
            </a:r>
            <a:r>
              <a:rPr sz="750" spc="1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из</a:t>
            </a:r>
            <a:r>
              <a:rPr sz="750" spc="3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требуемых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7 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кг. /чел.) в 2020 году. Структура производства и импорта по типам ягод существенно </a:t>
            </a:r>
            <a:r>
              <a:rPr sz="750" spc="-5" dirty="0">
                <a:latin typeface="Calibri"/>
                <a:cs typeface="Calibri"/>
              </a:rPr>
              <a:t>различается. </a:t>
            </a:r>
            <a:r>
              <a:rPr sz="750" dirty="0">
                <a:latin typeface="Calibri"/>
                <a:cs typeface="Calibri"/>
              </a:rPr>
              <a:t>Так, в России в основном собирают смородину (33%). На долю клубники приходится 20%, тогда как в импорте она занимает первое 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место</a:t>
            </a:r>
            <a:r>
              <a:rPr sz="750" spc="3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и</a:t>
            </a:r>
            <a:r>
              <a:rPr sz="750" spc="40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составляет</a:t>
            </a:r>
            <a:r>
              <a:rPr sz="750" spc="4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76%.</a:t>
            </a:r>
            <a:r>
              <a:rPr sz="750" spc="4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Малины</a:t>
            </a:r>
            <a:r>
              <a:rPr sz="750" spc="4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в</a:t>
            </a:r>
            <a:r>
              <a:rPr sz="750" spc="3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России</a:t>
            </a:r>
            <a:r>
              <a:rPr sz="750" spc="4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собирается</a:t>
            </a:r>
            <a:r>
              <a:rPr sz="750" spc="4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14%,</a:t>
            </a:r>
            <a:r>
              <a:rPr sz="750" spc="4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а</a:t>
            </a:r>
            <a:r>
              <a:rPr sz="750" spc="4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импортируется</a:t>
            </a:r>
            <a:r>
              <a:rPr sz="750" spc="4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6%.</a:t>
            </a:r>
            <a:r>
              <a:rPr sz="750" spc="4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Голубика</a:t>
            </a:r>
            <a:r>
              <a:rPr sz="750" spc="4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в</a:t>
            </a:r>
            <a:r>
              <a:rPr sz="750" spc="4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России</a:t>
            </a:r>
            <a:r>
              <a:rPr sz="750" spc="45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только</a:t>
            </a:r>
            <a:r>
              <a:rPr sz="750" spc="3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набирает</a:t>
            </a:r>
            <a:r>
              <a:rPr sz="750" spc="35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обороты,</a:t>
            </a:r>
            <a:r>
              <a:rPr sz="750" spc="4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на</a:t>
            </a:r>
            <a:r>
              <a:rPr sz="750" spc="40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ее</a:t>
            </a:r>
            <a:r>
              <a:rPr sz="750" spc="5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долю</a:t>
            </a:r>
            <a:r>
              <a:rPr sz="750" spc="3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приходится</a:t>
            </a:r>
            <a:r>
              <a:rPr sz="750" spc="6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пока</a:t>
            </a:r>
            <a:r>
              <a:rPr sz="750" spc="40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только</a:t>
            </a:r>
            <a:r>
              <a:rPr sz="750" spc="5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0,3%,</a:t>
            </a:r>
            <a:r>
              <a:rPr sz="750" spc="4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тогда</a:t>
            </a:r>
            <a:r>
              <a:rPr sz="750" spc="5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как</a:t>
            </a:r>
            <a:r>
              <a:rPr sz="750" spc="4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в</a:t>
            </a:r>
            <a:r>
              <a:rPr sz="750" spc="5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импорте</a:t>
            </a:r>
            <a:r>
              <a:rPr sz="750" spc="3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она</a:t>
            </a:r>
            <a:r>
              <a:rPr sz="750" spc="55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составляет</a:t>
            </a:r>
            <a:r>
              <a:rPr sz="750" spc="4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8%.</a:t>
            </a:r>
            <a:r>
              <a:rPr sz="750" spc="5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Н</a:t>
            </a:r>
            <a:r>
              <a:rPr sz="750" b="1" dirty="0">
                <a:latin typeface="Calibri"/>
                <a:cs typeface="Calibri"/>
              </a:rPr>
              <a:t>аибольший</a:t>
            </a:r>
            <a:r>
              <a:rPr sz="750" b="1" spc="40" dirty="0">
                <a:latin typeface="Calibri"/>
                <a:cs typeface="Calibri"/>
              </a:rPr>
              <a:t> </a:t>
            </a:r>
            <a:r>
              <a:rPr sz="750" b="1" dirty="0">
                <a:latin typeface="Calibri"/>
                <a:cs typeface="Calibri"/>
              </a:rPr>
              <a:t>объем</a:t>
            </a:r>
            <a:endParaRPr sz="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  <a:tabLst>
                <a:tab pos="9582785" algn="l"/>
              </a:tabLst>
            </a:pPr>
            <a:r>
              <a:rPr sz="750" u="sng" spc="-10" dirty="0">
                <a:uFill>
                  <a:solidFill>
                    <a:srgbClr val="4F612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b="1" u="sng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ягод,</a:t>
            </a:r>
            <a:r>
              <a:rPr sz="750" b="1" u="sng" spc="5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 </a:t>
            </a:r>
            <a:r>
              <a:rPr sz="750" b="1" u="sng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импортируемых</a:t>
            </a:r>
            <a:r>
              <a:rPr sz="750" b="1" u="sng" spc="5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 </a:t>
            </a:r>
            <a:r>
              <a:rPr sz="750" b="1" u="sng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в</a:t>
            </a:r>
            <a:r>
              <a:rPr sz="750" b="1" u="sng" spc="5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 </a:t>
            </a:r>
            <a:r>
              <a:rPr sz="750" b="1" u="sng" spc="-5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Россию,</a:t>
            </a:r>
            <a:r>
              <a:rPr sz="750" b="1" u="sng" spc="5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 </a:t>
            </a:r>
            <a:r>
              <a:rPr sz="750" b="1" u="sng" spc="-5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составляет</a:t>
            </a:r>
            <a:r>
              <a:rPr sz="750" b="1" u="sng" spc="10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 </a:t>
            </a:r>
            <a:r>
              <a:rPr sz="750" b="1" u="sng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клубника</a:t>
            </a:r>
            <a:r>
              <a:rPr sz="750" b="1" u="sng" spc="5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 </a:t>
            </a:r>
            <a:r>
              <a:rPr sz="750" b="1" u="sng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(76%)</a:t>
            </a:r>
            <a:r>
              <a:rPr sz="750" u="sng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.</a:t>
            </a:r>
            <a:r>
              <a:rPr sz="750" u="sng" spc="5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 </a:t>
            </a:r>
            <a:r>
              <a:rPr sz="750" u="sng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Далее идут </a:t>
            </a:r>
            <a:r>
              <a:rPr sz="750" u="sng" spc="-5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клюква</a:t>
            </a:r>
            <a:r>
              <a:rPr sz="750" u="sng" spc="5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 </a:t>
            </a:r>
            <a:r>
              <a:rPr sz="750" u="sng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и</a:t>
            </a:r>
            <a:r>
              <a:rPr sz="750" u="sng" spc="5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 </a:t>
            </a:r>
            <a:r>
              <a:rPr sz="750" u="sng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голубика</a:t>
            </a:r>
            <a:r>
              <a:rPr sz="750" u="sng" spc="5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 </a:t>
            </a:r>
            <a:r>
              <a:rPr sz="750" u="sng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(8%),</a:t>
            </a:r>
            <a:r>
              <a:rPr sz="750" u="sng" spc="10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 </a:t>
            </a:r>
            <a:r>
              <a:rPr sz="750" u="sng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малина</a:t>
            </a:r>
            <a:r>
              <a:rPr sz="750" u="sng" spc="5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 </a:t>
            </a:r>
            <a:r>
              <a:rPr sz="750" u="sng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и</a:t>
            </a:r>
            <a:r>
              <a:rPr sz="750" u="sng" spc="5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 </a:t>
            </a:r>
            <a:r>
              <a:rPr sz="750" u="sng" spc="-5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ежевика</a:t>
            </a:r>
            <a:r>
              <a:rPr sz="750" u="sng" spc="5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 </a:t>
            </a:r>
            <a:r>
              <a:rPr sz="750" u="sng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(6%),</a:t>
            </a:r>
            <a:r>
              <a:rPr sz="750" u="sng" spc="10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 </a:t>
            </a:r>
            <a:r>
              <a:rPr sz="750" u="sng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смородина</a:t>
            </a:r>
            <a:r>
              <a:rPr sz="750" u="sng" spc="5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 </a:t>
            </a:r>
            <a:r>
              <a:rPr sz="750" u="sng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(6%),</a:t>
            </a:r>
            <a:r>
              <a:rPr sz="750" u="sng" spc="10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 </a:t>
            </a:r>
            <a:r>
              <a:rPr sz="750" u="sng" spc="-5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черника</a:t>
            </a:r>
            <a:r>
              <a:rPr sz="750" u="sng" spc="5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 </a:t>
            </a:r>
            <a:r>
              <a:rPr sz="750" u="sng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(1%).</a:t>
            </a:r>
            <a:r>
              <a:rPr sz="750" u="sng" spc="5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 </a:t>
            </a:r>
            <a:r>
              <a:rPr sz="750" u="sng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На</a:t>
            </a:r>
            <a:r>
              <a:rPr sz="750" u="sng" spc="5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 </a:t>
            </a:r>
            <a:r>
              <a:rPr sz="750" u="sng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долю других ягод приходится</a:t>
            </a:r>
            <a:r>
              <a:rPr sz="750" u="sng" spc="5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 </a:t>
            </a:r>
            <a:r>
              <a:rPr sz="750" u="sng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около </a:t>
            </a:r>
            <a:r>
              <a:rPr sz="750" u="sng" spc="5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3% </a:t>
            </a:r>
            <a:r>
              <a:rPr sz="750" u="sng" spc="-5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поставок.	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15463" y="5577586"/>
            <a:ext cx="685800" cy="37338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16510">
              <a:lnSpc>
                <a:spcPct val="100000"/>
              </a:lnSpc>
              <a:spcBef>
                <a:spcPts val="390"/>
              </a:spcBef>
            </a:pPr>
            <a:r>
              <a:rPr sz="600" spc="-5" dirty="0">
                <a:latin typeface="Calibri"/>
                <a:cs typeface="Calibri"/>
              </a:rPr>
              <a:t>есть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01263" y="5577586"/>
            <a:ext cx="528955" cy="373380"/>
          </a:xfrm>
          <a:prstGeom prst="rect">
            <a:avLst/>
          </a:prstGeom>
          <a:solidFill>
            <a:srgbClr val="EBF0DE"/>
          </a:solidFill>
          <a:ln w="9143">
            <a:solidFill>
              <a:srgbClr val="00000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25"/>
              </a:spcBef>
            </a:pPr>
            <a:r>
              <a:rPr sz="600" b="1" spc="-5" dirty="0">
                <a:latin typeface="Calibri"/>
                <a:cs typeface="Calibri"/>
              </a:rPr>
              <a:t>Комментарии</a:t>
            </a:r>
            <a:endParaRPr sz="600">
              <a:latin typeface="Calibri"/>
              <a:cs typeface="Calibri"/>
            </a:endParaRPr>
          </a:p>
          <a:p>
            <a:pPr marL="42545">
              <a:lnSpc>
                <a:spcPct val="100000"/>
              </a:lnSpc>
              <a:spcBef>
                <a:spcPts val="95"/>
              </a:spcBef>
            </a:pPr>
            <a:r>
              <a:rPr sz="600" b="1" dirty="0">
                <a:latin typeface="Calibri"/>
                <a:cs typeface="Calibri"/>
              </a:rPr>
              <a:t>к</a:t>
            </a:r>
            <a:r>
              <a:rPr sz="600" b="1" spc="-5" dirty="0">
                <a:latin typeface="Calibri"/>
                <a:cs typeface="Calibri"/>
              </a:rPr>
              <a:t> се</a:t>
            </a:r>
            <a:r>
              <a:rPr sz="600" b="1" spc="-10" dirty="0">
                <a:latin typeface="Calibri"/>
                <a:cs typeface="Calibri"/>
              </a:rPr>
              <a:t>з</a:t>
            </a:r>
            <a:r>
              <a:rPr sz="600" b="1" dirty="0">
                <a:latin typeface="Calibri"/>
                <a:cs typeface="Calibri"/>
              </a:rPr>
              <a:t>о</a:t>
            </a:r>
            <a:r>
              <a:rPr sz="600" b="1" spc="-5" dirty="0">
                <a:latin typeface="Calibri"/>
                <a:cs typeface="Calibri"/>
              </a:rPr>
              <a:t>нн</a:t>
            </a:r>
            <a:r>
              <a:rPr sz="600" b="1" dirty="0">
                <a:latin typeface="Calibri"/>
                <a:cs typeface="Calibri"/>
              </a:rPr>
              <a:t>ос</a:t>
            </a:r>
            <a:r>
              <a:rPr sz="600" b="1" spc="-10" dirty="0">
                <a:latin typeface="Calibri"/>
                <a:cs typeface="Calibri"/>
              </a:rPr>
              <a:t>т</a:t>
            </a:r>
            <a:r>
              <a:rPr sz="600" b="1" dirty="0">
                <a:latin typeface="Calibri"/>
                <a:cs typeface="Calibri"/>
              </a:rPr>
              <a:t>и: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8360" y="1678559"/>
            <a:ext cx="2368550" cy="676910"/>
          </a:xfrm>
          <a:prstGeom prst="rect">
            <a:avLst/>
          </a:prstGeom>
          <a:solidFill>
            <a:srgbClr val="EBF0DE"/>
          </a:solidFill>
        </p:spPr>
        <p:txBody>
          <a:bodyPr vert="horz" wrap="square" lIns="0" tIns="254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20"/>
              </a:spcBef>
            </a:pPr>
            <a:r>
              <a:rPr sz="600" b="1" spc="-5" dirty="0">
                <a:latin typeface="Calibri"/>
                <a:cs typeface="Calibri"/>
              </a:rPr>
              <a:t>Тенденции изменения </a:t>
            </a:r>
            <a:r>
              <a:rPr sz="600" b="1" dirty="0">
                <a:latin typeface="Calibri"/>
                <a:cs typeface="Calibri"/>
              </a:rPr>
              <a:t>рынка, ожидаемый</a:t>
            </a:r>
            <a:r>
              <a:rPr sz="600" b="1" spc="-5" dirty="0">
                <a:latin typeface="Calibri"/>
                <a:cs typeface="Calibri"/>
              </a:rPr>
              <a:t> будущий</a:t>
            </a:r>
            <a:r>
              <a:rPr sz="600" b="1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объем </a:t>
            </a:r>
            <a:r>
              <a:rPr sz="600" b="1" dirty="0">
                <a:latin typeface="Calibri"/>
                <a:cs typeface="Calibri"/>
              </a:rPr>
              <a:t>рынка</a:t>
            </a:r>
            <a:endParaRPr sz="600">
              <a:latin typeface="Calibri"/>
              <a:cs typeface="Calibri"/>
            </a:endParaRPr>
          </a:p>
          <a:p>
            <a:pPr marL="16510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Calibri"/>
                <a:cs typeface="Calibri"/>
              </a:rPr>
              <a:t>сбыта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21051" y="1656166"/>
            <a:ext cx="7193280" cy="650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9300"/>
              </a:lnSpc>
              <a:spcBef>
                <a:spcPts val="95"/>
              </a:spcBef>
            </a:pPr>
            <a:r>
              <a:rPr sz="750" dirty="0">
                <a:latin typeface="Calibri"/>
                <a:cs typeface="Calibri"/>
              </a:rPr>
              <a:t>В настоящее время </a:t>
            </a:r>
            <a:r>
              <a:rPr sz="750" spc="-5" dirty="0">
                <a:latin typeface="Calibri"/>
                <a:cs typeface="Calibri"/>
              </a:rPr>
              <a:t>товарный</a:t>
            </a:r>
            <a:r>
              <a:rPr sz="750" dirty="0">
                <a:latin typeface="Calibri"/>
                <a:cs typeface="Calibri"/>
              </a:rPr>
              <a:t> рынок свежих ягод в целом, и земляники садовой, в частности, в России находится </a:t>
            </a:r>
            <a:r>
              <a:rPr sz="750" spc="-5" dirty="0">
                <a:latin typeface="Calibri"/>
                <a:cs typeface="Calibri"/>
              </a:rPr>
              <a:t>только </a:t>
            </a:r>
            <a:r>
              <a:rPr sz="750" dirty="0">
                <a:latin typeface="Calibri"/>
                <a:cs typeface="Calibri"/>
              </a:rPr>
              <a:t>на начальной </a:t>
            </a:r>
            <a:r>
              <a:rPr sz="750" spc="-5" dirty="0">
                <a:latin typeface="Calibri"/>
                <a:cs typeface="Calibri"/>
              </a:rPr>
              <a:t>стадии развития.</a:t>
            </a:r>
            <a:r>
              <a:rPr sz="750" dirty="0">
                <a:latin typeface="Calibri"/>
                <a:cs typeface="Calibri"/>
              </a:rPr>
              <a:t> По </a:t>
            </a:r>
            <a:r>
              <a:rPr sz="750" spc="-5" dirty="0">
                <a:latin typeface="Calibri"/>
                <a:cs typeface="Calibri"/>
              </a:rPr>
              <a:t>расчетам </a:t>
            </a:r>
            <a:r>
              <a:rPr sz="750" dirty="0">
                <a:latin typeface="Calibri"/>
                <a:cs typeface="Calibri"/>
              </a:rPr>
              <a:t> Консалтинговой компании «Технологии Роста»,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совокупный объем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потребления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свежей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земляники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садовой </a:t>
            </a:r>
            <a:r>
              <a:rPr sz="750" spc="-5" dirty="0">
                <a:latin typeface="Calibri"/>
                <a:cs typeface="Calibri"/>
              </a:rPr>
              <a:t>только</a:t>
            </a:r>
            <a:r>
              <a:rPr sz="750" dirty="0">
                <a:latin typeface="Calibri"/>
                <a:cs typeface="Calibri"/>
              </a:rPr>
              <a:t> москвичами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и </a:t>
            </a:r>
            <a:r>
              <a:rPr sz="750" spc="-5" dirty="0">
                <a:latin typeface="Calibri"/>
                <a:cs typeface="Calibri"/>
              </a:rPr>
              <a:t>жителями</a:t>
            </a:r>
            <a:r>
              <a:rPr sz="750" spc="15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Подмосковья</a:t>
            </a:r>
            <a:r>
              <a:rPr sz="750" spc="17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по итогам </a:t>
            </a:r>
            <a:r>
              <a:rPr sz="750" spc="-5" dirty="0">
                <a:latin typeface="Calibri"/>
                <a:cs typeface="Calibri"/>
              </a:rPr>
              <a:t>2018 </a:t>
            </a:r>
            <a:r>
              <a:rPr sz="750" spc="-15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года </a:t>
            </a:r>
            <a:r>
              <a:rPr sz="750" spc="-5" dirty="0">
                <a:latin typeface="Calibri"/>
                <a:cs typeface="Calibri"/>
              </a:rPr>
              <a:t>достиг </a:t>
            </a:r>
            <a:r>
              <a:rPr sz="750" dirty="0">
                <a:latin typeface="Calibri"/>
                <a:cs typeface="Calibri"/>
              </a:rPr>
              <a:t>37 тысяч тонн, включая локальное </a:t>
            </a:r>
            <a:r>
              <a:rPr sz="750" spc="-5" dirty="0">
                <a:latin typeface="Calibri"/>
                <a:cs typeface="Calibri"/>
              </a:rPr>
              <a:t>товарное </a:t>
            </a:r>
            <a:r>
              <a:rPr sz="750" dirty="0">
                <a:latin typeface="Calibri"/>
                <a:cs typeface="Calibri"/>
              </a:rPr>
              <a:t>и личное производство, поступающий в регион зарубежный импорт и традиционные сезонные межрегиональные 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поставки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с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юга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России.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Недостаточность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и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нестабильность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внутреннего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производства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позволяет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иностранным</a:t>
            </a:r>
            <a:r>
              <a:rPr sz="750" spc="16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поставщикам</a:t>
            </a:r>
            <a:r>
              <a:rPr sz="750" spc="17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наращивать</a:t>
            </a:r>
            <a:r>
              <a:rPr sz="750" spc="17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экспорт</a:t>
            </a:r>
            <a:r>
              <a:rPr sz="750" spc="17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плодово-ягодной 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продукции, что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во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многом формирует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зависимость страны </a:t>
            </a:r>
            <a:r>
              <a:rPr sz="750" spc="-5" dirty="0">
                <a:latin typeface="Calibri"/>
                <a:cs typeface="Calibri"/>
              </a:rPr>
              <a:t>от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внешних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поставок.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8360" y="5577586"/>
            <a:ext cx="2367280" cy="373380"/>
          </a:xfrm>
          <a:prstGeom prst="rect">
            <a:avLst/>
          </a:prstGeom>
          <a:solidFill>
            <a:srgbClr val="EBF0DE"/>
          </a:solidFill>
          <a:ln w="9143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850">
              <a:latin typeface="Times New Roman"/>
              <a:cs typeface="Times New Roman"/>
            </a:endParaRPr>
          </a:p>
          <a:p>
            <a:pPr marL="777240">
              <a:lnSpc>
                <a:spcPct val="100000"/>
              </a:lnSpc>
              <a:spcBef>
                <a:spcPts val="5"/>
              </a:spcBef>
            </a:pPr>
            <a:r>
              <a:rPr sz="600" b="1" spc="-5" dirty="0">
                <a:latin typeface="Calibri"/>
                <a:cs typeface="Calibri"/>
              </a:rPr>
              <a:t>Сезонность</a:t>
            </a:r>
            <a:r>
              <a:rPr sz="600" b="1" spc="-2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рынка</a:t>
            </a:r>
            <a:r>
              <a:rPr sz="600" b="1" spc="-25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сбыта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35678" y="5555193"/>
            <a:ext cx="5991225" cy="400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9300"/>
              </a:lnSpc>
              <a:spcBef>
                <a:spcPts val="95"/>
              </a:spcBef>
              <a:tabLst>
                <a:tab pos="5977890" algn="l"/>
              </a:tabLst>
            </a:pPr>
            <a:r>
              <a:rPr sz="750" dirty="0">
                <a:latin typeface="Calibri"/>
                <a:cs typeface="Calibri"/>
              </a:rPr>
              <a:t>при выращивании ремонтантных </a:t>
            </a:r>
            <a:r>
              <a:rPr sz="750" spc="-5" dirty="0">
                <a:latin typeface="Calibri"/>
                <a:cs typeface="Calibri"/>
              </a:rPr>
              <a:t>сортов </a:t>
            </a:r>
            <a:r>
              <a:rPr sz="750" dirty="0">
                <a:latin typeface="Calibri"/>
                <a:cs typeface="Calibri"/>
              </a:rPr>
              <a:t>земляники садовой сезоном свежей ягодя </a:t>
            </a:r>
            <a:r>
              <a:rPr sz="750" spc="-5" dirty="0">
                <a:latin typeface="Calibri"/>
                <a:cs typeface="Calibri"/>
              </a:rPr>
              <a:t>яляется </a:t>
            </a:r>
            <a:r>
              <a:rPr sz="750" dirty="0">
                <a:latin typeface="Calibri"/>
                <a:cs typeface="Calibri"/>
              </a:rPr>
              <a:t>период с июня по сентябрь, далее в течение года 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реализуется переработанная ягода. </a:t>
            </a:r>
            <a:r>
              <a:rPr sz="750" dirty="0">
                <a:latin typeface="Calibri"/>
                <a:cs typeface="Calibri"/>
              </a:rPr>
              <a:t>При выращивании сезонных </a:t>
            </a:r>
            <a:r>
              <a:rPr sz="750" spc="-5" dirty="0">
                <a:latin typeface="Calibri"/>
                <a:cs typeface="Calibri"/>
              </a:rPr>
              <a:t>сортов </a:t>
            </a:r>
            <a:r>
              <a:rPr sz="750" dirty="0">
                <a:latin typeface="Calibri"/>
                <a:cs typeface="Calibri"/>
              </a:rPr>
              <a:t>- сбор </a:t>
            </a:r>
            <a:r>
              <a:rPr sz="750" spc="-5" dirty="0">
                <a:latin typeface="Calibri"/>
                <a:cs typeface="Calibri"/>
              </a:rPr>
              <a:t>урожая </a:t>
            </a:r>
            <a:r>
              <a:rPr sz="750" dirty="0">
                <a:latin typeface="Calibri"/>
                <a:cs typeface="Calibri"/>
              </a:rPr>
              <a:t>свежей ягоды </a:t>
            </a:r>
            <a:r>
              <a:rPr sz="750" spc="-5" dirty="0">
                <a:latin typeface="Calibri"/>
                <a:cs typeface="Calibri"/>
              </a:rPr>
              <a:t>длится </a:t>
            </a:r>
            <a:r>
              <a:rPr sz="750" dirty="0">
                <a:latin typeface="Calibri"/>
                <a:cs typeface="Calibri"/>
              </a:rPr>
              <a:t>1-2 месяца, в остальной период 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u="dash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возможна</a:t>
            </a:r>
            <a:r>
              <a:rPr sz="750" u="dash" spc="-10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 </a:t>
            </a:r>
            <a:r>
              <a:rPr sz="750" u="dash" spc="-5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реализация</a:t>
            </a:r>
            <a:r>
              <a:rPr sz="750" u="dash" spc="-10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 </a:t>
            </a:r>
            <a:r>
              <a:rPr sz="750" u="dash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переработанной</a:t>
            </a:r>
            <a:r>
              <a:rPr sz="750" u="dash" spc="-10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 </a:t>
            </a:r>
            <a:r>
              <a:rPr sz="750" u="dash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ягодной</a:t>
            </a:r>
            <a:r>
              <a:rPr sz="750" u="dash" spc="-10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 </a:t>
            </a:r>
            <a:r>
              <a:rPr sz="750" u="dash" dirty="0"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продукции	</a:t>
            </a:r>
            <a:endParaRPr sz="75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43788" y="684530"/>
            <a:ext cx="9577070" cy="551815"/>
            <a:chOff x="443788" y="684530"/>
            <a:chExt cx="9577070" cy="551815"/>
          </a:xfrm>
        </p:grpSpPr>
        <p:sp>
          <p:nvSpPr>
            <p:cNvPr id="14" name="object 14"/>
            <p:cNvSpPr/>
            <p:nvPr/>
          </p:nvSpPr>
          <p:spPr>
            <a:xfrm>
              <a:off x="448360" y="684530"/>
              <a:ext cx="0" cy="542925"/>
            </a:xfrm>
            <a:custGeom>
              <a:avLst/>
              <a:gdLst/>
              <a:ahLst/>
              <a:cxnLst/>
              <a:rect l="l" t="t" r="r" b="b"/>
              <a:pathLst>
                <a:path h="542925">
                  <a:moveTo>
                    <a:pt x="0" y="0"/>
                  </a:moveTo>
                  <a:lnTo>
                    <a:pt x="0" y="542543"/>
                  </a:lnTo>
                </a:path>
              </a:pathLst>
            </a:custGeom>
            <a:ln w="9143">
              <a:solidFill>
                <a:srgbClr val="4F612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015727" y="695198"/>
              <a:ext cx="0" cy="532130"/>
            </a:xfrm>
            <a:custGeom>
              <a:avLst/>
              <a:gdLst/>
              <a:ahLst/>
              <a:cxnLst/>
              <a:rect l="l" t="t" r="r" b="b"/>
              <a:pathLst>
                <a:path h="532130">
                  <a:moveTo>
                    <a:pt x="0" y="0"/>
                  </a:moveTo>
                  <a:lnTo>
                    <a:pt x="0" y="531876"/>
                  </a:lnTo>
                </a:path>
              </a:pathLst>
            </a:custGeom>
            <a:ln w="9143">
              <a:solidFill>
                <a:srgbClr val="4F612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7504" y="689102"/>
              <a:ext cx="9556750" cy="0"/>
            </a:xfrm>
            <a:custGeom>
              <a:avLst/>
              <a:gdLst/>
              <a:ahLst/>
              <a:cxnLst/>
              <a:rect l="l" t="t" r="r" b="b"/>
              <a:pathLst>
                <a:path w="9556750">
                  <a:moveTo>
                    <a:pt x="0" y="0"/>
                  </a:moveTo>
                  <a:lnTo>
                    <a:pt x="9556699" y="0"/>
                  </a:lnTo>
                </a:path>
              </a:pathLst>
            </a:custGeom>
            <a:ln w="9144">
              <a:solidFill>
                <a:srgbClr val="4F612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3788" y="1231646"/>
              <a:ext cx="1742439" cy="0"/>
            </a:xfrm>
            <a:custGeom>
              <a:avLst/>
              <a:gdLst/>
              <a:ahLst/>
              <a:cxnLst/>
              <a:rect l="l" t="t" r="r" b="b"/>
              <a:pathLst>
                <a:path w="1742439">
                  <a:moveTo>
                    <a:pt x="0" y="0"/>
                  </a:moveTo>
                  <a:lnTo>
                    <a:pt x="1741881" y="0"/>
                  </a:lnTo>
                </a:path>
              </a:pathLst>
            </a:custGeom>
            <a:ln w="9144">
              <a:solidFill>
                <a:srgbClr val="4F612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94814" y="1231646"/>
              <a:ext cx="7819390" cy="0"/>
            </a:xfrm>
            <a:custGeom>
              <a:avLst/>
              <a:gdLst/>
              <a:ahLst/>
              <a:cxnLst/>
              <a:rect l="l" t="t" r="r" b="b"/>
              <a:pathLst>
                <a:path w="7819390">
                  <a:moveTo>
                    <a:pt x="0" y="0"/>
                  </a:moveTo>
                  <a:lnTo>
                    <a:pt x="7819390" y="0"/>
                  </a:lnTo>
                </a:path>
              </a:pathLst>
            </a:custGeom>
            <a:ln w="9144">
              <a:solidFill>
                <a:srgbClr val="4F612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443788" y="3592956"/>
            <a:ext cx="9577070" cy="1849120"/>
            <a:chOff x="443788" y="3592956"/>
            <a:chExt cx="9577070" cy="1849120"/>
          </a:xfrm>
        </p:grpSpPr>
        <p:sp>
          <p:nvSpPr>
            <p:cNvPr id="20" name="object 20"/>
            <p:cNvSpPr/>
            <p:nvPr/>
          </p:nvSpPr>
          <p:spPr>
            <a:xfrm>
              <a:off x="448360" y="3592956"/>
              <a:ext cx="0" cy="1849120"/>
            </a:xfrm>
            <a:custGeom>
              <a:avLst/>
              <a:gdLst/>
              <a:ahLst/>
              <a:cxnLst/>
              <a:rect l="l" t="t" r="r" b="b"/>
              <a:pathLst>
                <a:path h="1849120">
                  <a:moveTo>
                    <a:pt x="0" y="0"/>
                  </a:moveTo>
                  <a:lnTo>
                    <a:pt x="0" y="1848993"/>
                  </a:lnTo>
                </a:path>
              </a:pathLst>
            </a:custGeom>
            <a:ln w="9143">
              <a:solidFill>
                <a:srgbClr val="4F612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015727" y="3603625"/>
              <a:ext cx="0" cy="1838325"/>
            </a:xfrm>
            <a:custGeom>
              <a:avLst/>
              <a:gdLst/>
              <a:ahLst/>
              <a:cxnLst/>
              <a:rect l="l" t="t" r="r" b="b"/>
              <a:pathLst>
                <a:path h="1838325">
                  <a:moveTo>
                    <a:pt x="0" y="0"/>
                  </a:moveTo>
                  <a:lnTo>
                    <a:pt x="0" y="1838325"/>
                  </a:lnTo>
                </a:path>
              </a:pathLst>
            </a:custGeom>
            <a:ln w="9143">
              <a:solidFill>
                <a:srgbClr val="4F612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7504" y="3597529"/>
              <a:ext cx="9556750" cy="0"/>
            </a:xfrm>
            <a:custGeom>
              <a:avLst/>
              <a:gdLst/>
              <a:ahLst/>
              <a:cxnLst/>
              <a:rect l="l" t="t" r="r" b="b"/>
              <a:pathLst>
                <a:path w="9556750">
                  <a:moveTo>
                    <a:pt x="0" y="0"/>
                  </a:moveTo>
                  <a:lnTo>
                    <a:pt x="9556699" y="0"/>
                  </a:lnTo>
                </a:path>
              </a:pathLst>
            </a:custGeom>
            <a:ln w="9144">
              <a:solidFill>
                <a:srgbClr val="4F612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212140" y="1544066"/>
            <a:ext cx="9805670" cy="18415"/>
          </a:xfrm>
          <a:custGeom>
            <a:avLst/>
            <a:gdLst/>
            <a:ahLst/>
            <a:cxnLst/>
            <a:rect l="l" t="t" r="r" b="b"/>
            <a:pathLst>
              <a:path w="9805670" h="18415">
                <a:moveTo>
                  <a:pt x="9805162" y="0"/>
                </a:moveTo>
                <a:lnTo>
                  <a:pt x="0" y="0"/>
                </a:lnTo>
                <a:lnTo>
                  <a:pt x="0" y="18287"/>
                </a:lnTo>
                <a:lnTo>
                  <a:pt x="9805162" y="18287"/>
                </a:lnTo>
                <a:lnTo>
                  <a:pt x="9805162" y="0"/>
                </a:lnTo>
                <a:close/>
              </a:path>
            </a:pathLst>
          </a:custGeom>
          <a:solidFill>
            <a:srgbClr val="769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448360" y="2349119"/>
            <a:ext cx="9566275" cy="9525"/>
            <a:chOff x="448360" y="2349119"/>
            <a:chExt cx="9566275" cy="9525"/>
          </a:xfrm>
        </p:grpSpPr>
        <p:sp>
          <p:nvSpPr>
            <p:cNvPr id="25" name="object 25"/>
            <p:cNvSpPr/>
            <p:nvPr/>
          </p:nvSpPr>
          <p:spPr>
            <a:xfrm>
              <a:off x="448360" y="2353691"/>
              <a:ext cx="1737360" cy="0"/>
            </a:xfrm>
            <a:custGeom>
              <a:avLst/>
              <a:gdLst/>
              <a:ahLst/>
              <a:cxnLst/>
              <a:rect l="l" t="t" r="r" b="b"/>
              <a:pathLst>
                <a:path w="1737360">
                  <a:moveTo>
                    <a:pt x="0" y="0"/>
                  </a:moveTo>
                  <a:lnTo>
                    <a:pt x="1737309" y="0"/>
                  </a:lnTo>
                </a:path>
              </a:pathLst>
            </a:custGeom>
            <a:ln w="9144">
              <a:solidFill>
                <a:srgbClr val="4F612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94814" y="2353691"/>
              <a:ext cx="7819390" cy="0"/>
            </a:xfrm>
            <a:custGeom>
              <a:avLst/>
              <a:gdLst/>
              <a:ahLst/>
              <a:cxnLst/>
              <a:rect l="l" t="t" r="r" b="b"/>
              <a:pathLst>
                <a:path w="7819390">
                  <a:moveTo>
                    <a:pt x="0" y="0"/>
                  </a:moveTo>
                  <a:lnTo>
                    <a:pt x="7819390" y="0"/>
                  </a:lnTo>
                </a:path>
              </a:pathLst>
            </a:custGeom>
            <a:ln w="9144">
              <a:solidFill>
                <a:srgbClr val="4F612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4042283" y="5577586"/>
            <a:ext cx="5972175" cy="0"/>
          </a:xfrm>
          <a:custGeom>
            <a:avLst/>
            <a:gdLst/>
            <a:ahLst/>
            <a:cxnLst/>
            <a:rect l="l" t="t" r="r" b="b"/>
            <a:pathLst>
              <a:path w="5972175">
                <a:moveTo>
                  <a:pt x="0" y="0"/>
                </a:moveTo>
                <a:lnTo>
                  <a:pt x="5971921" y="0"/>
                </a:lnTo>
              </a:path>
            </a:pathLst>
          </a:custGeom>
          <a:ln w="9143">
            <a:solidFill>
              <a:srgbClr val="4F612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79122" y="6535623"/>
            <a:ext cx="9271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3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661" y="892302"/>
            <a:ext cx="11505565" cy="0"/>
          </a:xfrm>
          <a:custGeom>
            <a:avLst/>
            <a:gdLst/>
            <a:ahLst/>
            <a:cxnLst/>
            <a:rect l="l" t="t" r="r" b="b"/>
            <a:pathLst>
              <a:path w="11505565">
                <a:moveTo>
                  <a:pt x="0" y="0"/>
                </a:moveTo>
                <a:lnTo>
                  <a:pt x="11505311" y="0"/>
                </a:lnTo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79023" y="211835"/>
            <a:ext cx="1577339" cy="43281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7772" y="133107"/>
            <a:ext cx="1459730" cy="51864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98498" y="403047"/>
            <a:ext cx="85509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65" dirty="0"/>
              <a:t>Инвестиционный</a:t>
            </a:r>
            <a:r>
              <a:rPr spc="-100" dirty="0"/>
              <a:t> </a:t>
            </a:r>
            <a:r>
              <a:rPr spc="-250" dirty="0"/>
              <a:t>проект</a:t>
            </a:r>
            <a:r>
              <a:rPr spc="-110" dirty="0"/>
              <a:t> </a:t>
            </a:r>
            <a:r>
              <a:rPr spc="-265" dirty="0"/>
              <a:t>в</a:t>
            </a:r>
            <a:r>
              <a:rPr spc="-110" dirty="0"/>
              <a:t> </a:t>
            </a:r>
            <a:r>
              <a:rPr spc="-280" dirty="0"/>
              <a:t>сфере</a:t>
            </a:r>
            <a:r>
              <a:rPr spc="-95" dirty="0"/>
              <a:t> </a:t>
            </a:r>
            <a:r>
              <a:rPr spc="-254" dirty="0"/>
              <a:t>производства</a:t>
            </a:r>
            <a:r>
              <a:rPr spc="-100" dirty="0"/>
              <a:t> </a:t>
            </a:r>
            <a:r>
              <a:rPr spc="-265" dirty="0"/>
              <a:t>земляники</a:t>
            </a:r>
            <a:r>
              <a:rPr spc="-100" dirty="0"/>
              <a:t> </a:t>
            </a:r>
            <a:r>
              <a:rPr spc="-265" dirty="0"/>
              <a:t>садовой</a:t>
            </a:r>
          </a:p>
        </p:txBody>
      </p:sp>
      <p:sp>
        <p:nvSpPr>
          <p:cNvPr id="7" name="object 7"/>
          <p:cNvSpPr/>
          <p:nvPr/>
        </p:nvSpPr>
        <p:spPr>
          <a:xfrm>
            <a:off x="3632453" y="1064513"/>
            <a:ext cx="635" cy="5659120"/>
          </a:xfrm>
          <a:custGeom>
            <a:avLst/>
            <a:gdLst/>
            <a:ahLst/>
            <a:cxnLst/>
            <a:rect l="l" t="t" r="r" b="b"/>
            <a:pathLst>
              <a:path w="635" h="5659120">
                <a:moveTo>
                  <a:pt x="0" y="0"/>
                </a:moveTo>
                <a:lnTo>
                  <a:pt x="508" y="5658942"/>
                </a:lnTo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64022" y="1802079"/>
            <a:ext cx="5599430" cy="19227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105"/>
              </a:spcBef>
            </a:pPr>
            <a:r>
              <a:rPr sz="2000" b="1" spc="-220" dirty="0">
                <a:solidFill>
                  <a:srgbClr val="404040"/>
                </a:solidFill>
                <a:latin typeface="Arial"/>
                <a:cs typeface="Arial"/>
              </a:rPr>
              <a:t>Высокая</a:t>
            </a:r>
            <a:r>
              <a:rPr sz="2000" b="1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210" dirty="0">
                <a:solidFill>
                  <a:srgbClr val="404040"/>
                </a:solidFill>
                <a:latin typeface="Arial"/>
                <a:cs typeface="Arial"/>
              </a:rPr>
              <a:t>востребованность</a:t>
            </a:r>
            <a:r>
              <a:rPr sz="2000" b="1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225" dirty="0">
                <a:solidFill>
                  <a:srgbClr val="404040"/>
                </a:solidFill>
                <a:latin typeface="Arial"/>
                <a:cs typeface="Arial"/>
              </a:rPr>
              <a:t>рынком</a:t>
            </a:r>
            <a:r>
              <a:rPr sz="2000" b="1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220" dirty="0">
                <a:solidFill>
                  <a:srgbClr val="404040"/>
                </a:solidFill>
                <a:latin typeface="Arial"/>
                <a:cs typeface="Arial"/>
              </a:rPr>
              <a:t>данной</a:t>
            </a:r>
            <a:r>
              <a:rPr sz="2000" b="1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215" dirty="0">
                <a:solidFill>
                  <a:srgbClr val="404040"/>
                </a:solidFill>
                <a:latin typeface="Arial"/>
                <a:cs typeface="Arial"/>
              </a:rPr>
              <a:t>ягоды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Arial"/>
              <a:cs typeface="Arial"/>
            </a:endParaRPr>
          </a:p>
          <a:p>
            <a:pPr marL="1113155" marR="255904" indent="-1101090">
              <a:lnSpc>
                <a:spcPct val="100000"/>
              </a:lnSpc>
              <a:spcBef>
                <a:spcPts val="5"/>
              </a:spcBef>
            </a:pPr>
            <a:r>
              <a:rPr sz="2000" b="1" spc="-235" dirty="0">
                <a:solidFill>
                  <a:srgbClr val="404040"/>
                </a:solidFill>
                <a:latin typeface="Arial"/>
                <a:cs typeface="Arial"/>
              </a:rPr>
              <a:t>Возмож</a:t>
            </a:r>
            <a:r>
              <a:rPr sz="2000" b="1" spc="-215" dirty="0">
                <a:solidFill>
                  <a:srgbClr val="404040"/>
                </a:solidFill>
                <a:latin typeface="Arial"/>
                <a:cs typeface="Arial"/>
              </a:rPr>
              <a:t>н</a:t>
            </a:r>
            <a:r>
              <a:rPr sz="2000" b="1" spc="-204" dirty="0">
                <a:solidFill>
                  <a:srgbClr val="404040"/>
                </a:solidFill>
                <a:latin typeface="Arial"/>
                <a:cs typeface="Arial"/>
              </a:rPr>
              <a:t>ость</a:t>
            </a:r>
            <a:r>
              <a:rPr sz="2000" b="1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225" dirty="0">
                <a:solidFill>
                  <a:srgbClr val="404040"/>
                </a:solidFill>
                <a:latin typeface="Arial"/>
                <a:cs typeface="Arial"/>
              </a:rPr>
              <a:t>п</a:t>
            </a:r>
            <a:r>
              <a:rPr sz="2000" b="1" spc="-215" dirty="0">
                <a:solidFill>
                  <a:srgbClr val="404040"/>
                </a:solidFill>
                <a:latin typeface="Arial"/>
                <a:cs typeface="Arial"/>
              </a:rPr>
              <a:t>о</a:t>
            </a:r>
            <a:r>
              <a:rPr sz="2000" b="1" spc="-210" dirty="0">
                <a:solidFill>
                  <a:srgbClr val="404040"/>
                </a:solidFill>
                <a:latin typeface="Arial"/>
                <a:cs typeface="Arial"/>
              </a:rPr>
              <a:t>лучить</a:t>
            </a:r>
            <a:r>
              <a:rPr sz="2000" b="1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225" dirty="0">
                <a:solidFill>
                  <a:srgbClr val="404040"/>
                </a:solidFill>
                <a:latin typeface="Arial"/>
                <a:cs typeface="Arial"/>
              </a:rPr>
              <a:t>п</a:t>
            </a:r>
            <a:r>
              <a:rPr sz="2000" b="1" spc="-215" dirty="0">
                <a:solidFill>
                  <a:srgbClr val="404040"/>
                </a:solidFill>
                <a:latin typeface="Arial"/>
                <a:cs typeface="Arial"/>
              </a:rPr>
              <a:t>р</a:t>
            </a:r>
            <a:r>
              <a:rPr sz="2000" b="1" spc="-245" dirty="0">
                <a:solidFill>
                  <a:srgbClr val="404040"/>
                </a:solidFill>
                <a:latin typeface="Arial"/>
                <a:cs typeface="Arial"/>
              </a:rPr>
              <a:t>омышле</a:t>
            </a:r>
            <a:r>
              <a:rPr sz="2000" b="1" spc="-225" dirty="0">
                <a:solidFill>
                  <a:srgbClr val="404040"/>
                </a:solidFill>
                <a:latin typeface="Arial"/>
                <a:cs typeface="Arial"/>
              </a:rPr>
              <a:t>н</a:t>
            </a:r>
            <a:r>
              <a:rPr sz="2000" b="1" spc="-229" dirty="0">
                <a:solidFill>
                  <a:srgbClr val="404040"/>
                </a:solidFill>
                <a:latin typeface="Arial"/>
                <a:cs typeface="Arial"/>
              </a:rPr>
              <a:t>н</a:t>
            </a:r>
            <a:r>
              <a:rPr sz="2000" b="1" spc="-235" dirty="0">
                <a:solidFill>
                  <a:srgbClr val="404040"/>
                </a:solidFill>
                <a:latin typeface="Arial"/>
                <a:cs typeface="Arial"/>
              </a:rPr>
              <a:t>ый</a:t>
            </a:r>
            <a:r>
              <a:rPr sz="2000" b="1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215" dirty="0">
                <a:solidFill>
                  <a:srgbClr val="404040"/>
                </a:solidFill>
                <a:latin typeface="Arial"/>
                <a:cs typeface="Arial"/>
              </a:rPr>
              <a:t>ур</a:t>
            </a:r>
            <a:r>
              <a:rPr sz="2000" b="1" spc="-220" dirty="0">
                <a:solidFill>
                  <a:srgbClr val="404040"/>
                </a:solidFill>
                <a:latin typeface="Arial"/>
                <a:cs typeface="Arial"/>
              </a:rPr>
              <a:t>о</a:t>
            </a:r>
            <a:r>
              <a:rPr sz="2000" b="1" spc="-235" dirty="0">
                <a:solidFill>
                  <a:srgbClr val="404040"/>
                </a:solidFill>
                <a:latin typeface="Arial"/>
                <a:cs typeface="Arial"/>
              </a:rPr>
              <a:t>жа</a:t>
            </a:r>
            <a:r>
              <a:rPr sz="2000" b="1" spc="-225" dirty="0">
                <a:solidFill>
                  <a:srgbClr val="404040"/>
                </a:solidFill>
                <a:latin typeface="Arial"/>
                <a:cs typeface="Arial"/>
              </a:rPr>
              <a:t>й</a:t>
            </a:r>
            <a:r>
              <a:rPr sz="2000" b="1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160" dirty="0">
                <a:solidFill>
                  <a:srgbClr val="404040"/>
                </a:solidFill>
                <a:latin typeface="Arial"/>
                <a:cs typeface="Arial"/>
              </a:rPr>
              <a:t>со  </a:t>
            </a:r>
            <a:r>
              <a:rPr sz="2000" b="1" spc="-210" dirty="0">
                <a:solidFill>
                  <a:srgbClr val="404040"/>
                </a:solidFill>
                <a:latin typeface="Arial"/>
                <a:cs typeface="Arial"/>
              </a:rPr>
              <a:t>втор</a:t>
            </a:r>
            <a:r>
              <a:rPr sz="2000" b="1" spc="-215" dirty="0">
                <a:solidFill>
                  <a:srgbClr val="404040"/>
                </a:solidFill>
                <a:latin typeface="Arial"/>
                <a:cs typeface="Arial"/>
              </a:rPr>
              <a:t>о</a:t>
            </a:r>
            <a:r>
              <a:rPr sz="2000" b="1" spc="-185" dirty="0">
                <a:solidFill>
                  <a:srgbClr val="404040"/>
                </a:solidFill>
                <a:latin typeface="Arial"/>
                <a:cs typeface="Arial"/>
              </a:rPr>
              <a:t>го</a:t>
            </a:r>
            <a:r>
              <a:rPr sz="2000" b="1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200" dirty="0">
                <a:solidFill>
                  <a:srgbClr val="404040"/>
                </a:solidFill>
                <a:latin typeface="Arial"/>
                <a:cs typeface="Arial"/>
              </a:rPr>
              <a:t>года</a:t>
            </a:r>
            <a:r>
              <a:rPr sz="2000" b="1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204" dirty="0">
                <a:solidFill>
                  <a:srgbClr val="404040"/>
                </a:solidFill>
                <a:latin typeface="Arial"/>
                <a:cs typeface="Arial"/>
              </a:rPr>
              <a:t>инвест</a:t>
            </a:r>
            <a:r>
              <a:rPr sz="2000" b="1" spc="-229" dirty="0">
                <a:solidFill>
                  <a:srgbClr val="404040"/>
                </a:solidFill>
                <a:latin typeface="Arial"/>
                <a:cs typeface="Arial"/>
              </a:rPr>
              <a:t>и</a:t>
            </a:r>
            <a:r>
              <a:rPr sz="2000" b="1" spc="-220" dirty="0">
                <a:solidFill>
                  <a:srgbClr val="404040"/>
                </a:solidFill>
                <a:latin typeface="Arial"/>
                <a:cs typeface="Arial"/>
              </a:rPr>
              <a:t>р</a:t>
            </a:r>
            <a:r>
              <a:rPr sz="2000" b="1" spc="-215" dirty="0">
                <a:solidFill>
                  <a:srgbClr val="404040"/>
                </a:solidFill>
                <a:latin typeface="Arial"/>
                <a:cs typeface="Arial"/>
              </a:rPr>
              <a:t>ования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  <a:spcBef>
                <a:spcPts val="5"/>
              </a:spcBef>
            </a:pPr>
            <a:r>
              <a:rPr sz="2000" b="1" spc="-215" dirty="0">
                <a:solidFill>
                  <a:srgbClr val="404040"/>
                </a:solidFill>
                <a:latin typeface="Arial"/>
                <a:cs typeface="Arial"/>
              </a:rPr>
              <a:t>Доступность</a:t>
            </a:r>
            <a:r>
              <a:rPr sz="2000" b="1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215" dirty="0">
                <a:solidFill>
                  <a:srgbClr val="404040"/>
                </a:solidFill>
                <a:latin typeface="Arial"/>
                <a:cs typeface="Arial"/>
              </a:rPr>
              <a:t>интенсивных</a:t>
            </a:r>
            <a:r>
              <a:rPr sz="2000" b="1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210" dirty="0">
                <a:solidFill>
                  <a:srgbClr val="404040"/>
                </a:solidFill>
                <a:latin typeface="Arial"/>
                <a:cs typeface="Arial"/>
              </a:rPr>
              <a:t>технологий</a:t>
            </a:r>
            <a:r>
              <a:rPr sz="2000" b="1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225" dirty="0">
                <a:solidFill>
                  <a:srgbClr val="404040"/>
                </a:solidFill>
                <a:latin typeface="Arial"/>
                <a:cs typeface="Arial"/>
              </a:rPr>
              <a:t>выращивания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93970" y="4779009"/>
            <a:ext cx="6419850" cy="1856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85" dirty="0">
                <a:solidFill>
                  <a:srgbClr val="404040"/>
                </a:solidFill>
                <a:latin typeface="Arial"/>
                <a:cs typeface="Arial"/>
              </a:rPr>
              <a:t>О</a:t>
            </a:r>
            <a:r>
              <a:rPr sz="2000" b="1" spc="-175" dirty="0">
                <a:solidFill>
                  <a:srgbClr val="404040"/>
                </a:solidFill>
                <a:latin typeface="Arial"/>
                <a:cs typeface="Arial"/>
              </a:rPr>
              <a:t>т</a:t>
            </a:r>
            <a:r>
              <a:rPr sz="2000" b="1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215" dirty="0">
                <a:solidFill>
                  <a:srgbClr val="404040"/>
                </a:solidFill>
                <a:latin typeface="Arial"/>
                <a:cs typeface="Arial"/>
              </a:rPr>
              <a:t>знани</a:t>
            </a:r>
            <a:r>
              <a:rPr sz="2000" b="1" spc="-225" dirty="0">
                <a:solidFill>
                  <a:srgbClr val="404040"/>
                </a:solidFill>
                <a:latin typeface="Arial"/>
                <a:cs typeface="Arial"/>
              </a:rPr>
              <a:t>й</a:t>
            </a:r>
            <a:r>
              <a:rPr sz="2000" b="1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220" dirty="0">
                <a:solidFill>
                  <a:srgbClr val="404040"/>
                </a:solidFill>
                <a:latin typeface="Arial"/>
                <a:cs typeface="Arial"/>
              </a:rPr>
              <a:t>и</a:t>
            </a:r>
            <a:r>
              <a:rPr sz="2000" b="1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200" dirty="0">
                <a:solidFill>
                  <a:srgbClr val="404040"/>
                </a:solidFill>
                <a:latin typeface="Arial"/>
                <a:cs typeface="Arial"/>
              </a:rPr>
              <a:t>точ</a:t>
            </a:r>
            <a:r>
              <a:rPr sz="2000" b="1" spc="-215" dirty="0">
                <a:solidFill>
                  <a:srgbClr val="404040"/>
                </a:solidFill>
                <a:latin typeface="Arial"/>
                <a:cs typeface="Arial"/>
              </a:rPr>
              <a:t>н</a:t>
            </a:r>
            <a:r>
              <a:rPr sz="2000" b="1" spc="-210" dirty="0">
                <a:solidFill>
                  <a:srgbClr val="404040"/>
                </a:solidFill>
                <a:latin typeface="Arial"/>
                <a:cs typeface="Arial"/>
              </a:rPr>
              <a:t>ос</a:t>
            </a:r>
            <a:r>
              <a:rPr sz="2000" b="1" spc="-190" dirty="0">
                <a:solidFill>
                  <a:srgbClr val="404040"/>
                </a:solidFill>
                <a:latin typeface="Arial"/>
                <a:cs typeface="Arial"/>
              </a:rPr>
              <a:t>т</a:t>
            </a:r>
            <a:r>
              <a:rPr sz="2000" b="1" spc="-220" dirty="0">
                <a:solidFill>
                  <a:srgbClr val="404040"/>
                </a:solidFill>
                <a:latin typeface="Arial"/>
                <a:cs typeface="Arial"/>
              </a:rPr>
              <a:t>и</a:t>
            </a:r>
            <a:r>
              <a:rPr sz="2000" b="1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225" dirty="0">
                <a:solidFill>
                  <a:srgbClr val="404040"/>
                </a:solidFill>
                <a:latin typeface="Arial"/>
                <a:cs typeface="Arial"/>
              </a:rPr>
              <a:t>выполн</a:t>
            </a:r>
            <a:r>
              <a:rPr sz="2000" b="1" spc="-220" dirty="0">
                <a:solidFill>
                  <a:srgbClr val="404040"/>
                </a:solidFill>
                <a:latin typeface="Arial"/>
                <a:cs typeface="Arial"/>
              </a:rPr>
              <a:t>ени</a:t>
            </a:r>
            <a:r>
              <a:rPr sz="2000" b="1" spc="-210" dirty="0">
                <a:solidFill>
                  <a:srgbClr val="404040"/>
                </a:solidFill>
                <a:latin typeface="Arial"/>
                <a:cs typeface="Arial"/>
              </a:rPr>
              <a:t>я</a:t>
            </a:r>
            <a:r>
              <a:rPr sz="2000" b="1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210" dirty="0">
                <a:solidFill>
                  <a:srgbClr val="404040"/>
                </a:solidFill>
                <a:latin typeface="Arial"/>
                <a:cs typeface="Arial"/>
              </a:rPr>
              <a:t>техноло</a:t>
            </a:r>
            <a:r>
              <a:rPr sz="2000" b="1" spc="-200" dirty="0">
                <a:solidFill>
                  <a:srgbClr val="404040"/>
                </a:solidFill>
                <a:latin typeface="Arial"/>
                <a:cs typeface="Arial"/>
              </a:rPr>
              <a:t>гии</a:t>
            </a:r>
            <a:r>
              <a:rPr sz="2000" b="1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225" dirty="0">
                <a:solidFill>
                  <a:srgbClr val="404040"/>
                </a:solidFill>
                <a:latin typeface="Arial"/>
                <a:cs typeface="Arial"/>
              </a:rPr>
              <a:t>выращивания</a:t>
            </a:r>
            <a:endParaRPr sz="2000">
              <a:latin typeface="Arial"/>
              <a:cs typeface="Arial"/>
            </a:endParaRPr>
          </a:p>
          <a:p>
            <a:pPr marL="1819910" marR="377190" indent="-1713230">
              <a:lnSpc>
                <a:spcPct val="100000"/>
              </a:lnSpc>
              <a:spcBef>
                <a:spcPts val="2055"/>
              </a:spcBef>
            </a:pPr>
            <a:r>
              <a:rPr sz="2000" b="1" spc="-285" dirty="0">
                <a:solidFill>
                  <a:srgbClr val="404040"/>
                </a:solidFill>
                <a:latin typeface="Arial"/>
                <a:cs typeface="Arial"/>
              </a:rPr>
              <a:t>О</a:t>
            </a:r>
            <a:r>
              <a:rPr sz="2000" b="1" spc="-175" dirty="0">
                <a:solidFill>
                  <a:srgbClr val="404040"/>
                </a:solidFill>
                <a:latin typeface="Arial"/>
                <a:cs typeface="Arial"/>
              </a:rPr>
              <a:t>т</a:t>
            </a:r>
            <a:r>
              <a:rPr sz="2000" b="1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185" dirty="0">
                <a:solidFill>
                  <a:srgbClr val="404040"/>
                </a:solidFill>
                <a:latin typeface="Arial"/>
                <a:cs typeface="Arial"/>
              </a:rPr>
              <a:t>к</a:t>
            </a:r>
            <a:r>
              <a:rPr sz="2000" b="1" spc="-210" dirty="0">
                <a:solidFill>
                  <a:srgbClr val="404040"/>
                </a:solidFill>
                <a:latin typeface="Arial"/>
                <a:cs typeface="Arial"/>
              </a:rPr>
              <a:t>ач</a:t>
            </a:r>
            <a:r>
              <a:rPr sz="2000" b="1" spc="-200" dirty="0">
                <a:solidFill>
                  <a:srgbClr val="404040"/>
                </a:solidFill>
                <a:latin typeface="Arial"/>
                <a:cs typeface="Arial"/>
              </a:rPr>
              <a:t>ест</a:t>
            </a:r>
            <a:r>
              <a:rPr sz="2000" b="1" spc="-229" dirty="0">
                <a:solidFill>
                  <a:srgbClr val="404040"/>
                </a:solidFill>
                <a:latin typeface="Arial"/>
                <a:cs typeface="Arial"/>
              </a:rPr>
              <a:t>в</a:t>
            </a:r>
            <a:r>
              <a:rPr sz="2000" b="1" spc="-200" dirty="0">
                <a:solidFill>
                  <a:srgbClr val="404040"/>
                </a:solidFill>
                <a:latin typeface="Arial"/>
                <a:cs typeface="Arial"/>
              </a:rPr>
              <a:t>а</a:t>
            </a:r>
            <a:r>
              <a:rPr sz="2000" b="1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225" dirty="0">
                <a:solidFill>
                  <a:srgbClr val="404040"/>
                </a:solidFill>
                <a:latin typeface="Arial"/>
                <a:cs typeface="Arial"/>
              </a:rPr>
              <a:t>пр</a:t>
            </a:r>
            <a:r>
              <a:rPr sz="2000" b="1" spc="-215" dirty="0">
                <a:solidFill>
                  <a:srgbClr val="404040"/>
                </a:solidFill>
                <a:latin typeface="Arial"/>
                <a:cs typeface="Arial"/>
              </a:rPr>
              <a:t>оведения</a:t>
            </a:r>
            <a:r>
              <a:rPr sz="2000" b="1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204" dirty="0">
                <a:solidFill>
                  <a:srgbClr val="404040"/>
                </a:solidFill>
                <a:latin typeface="Arial"/>
                <a:cs typeface="Arial"/>
              </a:rPr>
              <a:t>ко</a:t>
            </a:r>
            <a:r>
              <a:rPr sz="2000" b="1" spc="-275" dirty="0">
                <a:solidFill>
                  <a:srgbClr val="404040"/>
                </a:solidFill>
                <a:latin typeface="Arial"/>
                <a:cs typeface="Arial"/>
              </a:rPr>
              <a:t>м</a:t>
            </a:r>
            <a:r>
              <a:rPr sz="2000" b="1" spc="-215" dirty="0">
                <a:solidFill>
                  <a:srgbClr val="404040"/>
                </a:solidFill>
                <a:latin typeface="Arial"/>
                <a:cs typeface="Arial"/>
              </a:rPr>
              <a:t>плексно</a:t>
            </a:r>
            <a:r>
              <a:rPr sz="2000" b="1" spc="-225" dirty="0">
                <a:solidFill>
                  <a:srgbClr val="404040"/>
                </a:solidFill>
                <a:latin typeface="Arial"/>
                <a:cs typeface="Arial"/>
              </a:rPr>
              <a:t>й</a:t>
            </a:r>
            <a:r>
              <a:rPr sz="2000" b="1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210" dirty="0">
                <a:solidFill>
                  <a:srgbClr val="404040"/>
                </a:solidFill>
                <a:latin typeface="Arial"/>
                <a:cs typeface="Arial"/>
              </a:rPr>
              <a:t>оценки</a:t>
            </a:r>
            <a:r>
              <a:rPr sz="2000" b="1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225" dirty="0">
                <a:solidFill>
                  <a:srgbClr val="404040"/>
                </a:solidFill>
                <a:latin typeface="Arial"/>
                <a:cs typeface="Arial"/>
              </a:rPr>
              <a:t>п</a:t>
            </a:r>
            <a:r>
              <a:rPr sz="2000" b="1" spc="-215" dirty="0">
                <a:solidFill>
                  <a:srgbClr val="404040"/>
                </a:solidFill>
                <a:latin typeface="Arial"/>
                <a:cs typeface="Arial"/>
              </a:rPr>
              <a:t>очвенно</a:t>
            </a:r>
            <a:r>
              <a:rPr sz="2000" b="1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404040"/>
                </a:solidFill>
                <a:latin typeface="Arial"/>
                <a:cs typeface="Arial"/>
              </a:rPr>
              <a:t>-  </a:t>
            </a:r>
            <a:r>
              <a:rPr sz="2000" b="1" spc="-210" dirty="0">
                <a:solidFill>
                  <a:srgbClr val="404040"/>
                </a:solidFill>
                <a:latin typeface="Arial"/>
                <a:cs typeface="Arial"/>
              </a:rPr>
              <a:t>кл</a:t>
            </a:r>
            <a:r>
              <a:rPr sz="2000" b="1" spc="-229" dirty="0">
                <a:solidFill>
                  <a:srgbClr val="404040"/>
                </a:solidFill>
                <a:latin typeface="Arial"/>
                <a:cs typeface="Arial"/>
              </a:rPr>
              <a:t>и</a:t>
            </a:r>
            <a:r>
              <a:rPr sz="2000" b="1" spc="-265" dirty="0">
                <a:solidFill>
                  <a:srgbClr val="404040"/>
                </a:solidFill>
                <a:latin typeface="Arial"/>
                <a:cs typeface="Arial"/>
              </a:rPr>
              <a:t>м</a:t>
            </a:r>
            <a:r>
              <a:rPr sz="2000" b="1" spc="-210" dirty="0">
                <a:solidFill>
                  <a:srgbClr val="404040"/>
                </a:solidFill>
                <a:latin typeface="Arial"/>
                <a:cs typeface="Arial"/>
              </a:rPr>
              <a:t>а</a:t>
            </a:r>
            <a:r>
              <a:rPr sz="2000" b="1" spc="-200" dirty="0">
                <a:solidFill>
                  <a:srgbClr val="404040"/>
                </a:solidFill>
                <a:latin typeface="Arial"/>
                <a:cs typeface="Arial"/>
              </a:rPr>
              <a:t>тичес</a:t>
            </a:r>
            <a:r>
              <a:rPr sz="2000" b="1" spc="-190" dirty="0">
                <a:solidFill>
                  <a:srgbClr val="404040"/>
                </a:solidFill>
                <a:latin typeface="Arial"/>
                <a:cs typeface="Arial"/>
              </a:rPr>
              <a:t>к</a:t>
            </a:r>
            <a:r>
              <a:rPr sz="2000" b="1" spc="-210" dirty="0">
                <a:solidFill>
                  <a:srgbClr val="404040"/>
                </a:solidFill>
                <a:latin typeface="Arial"/>
                <a:cs typeface="Arial"/>
              </a:rPr>
              <a:t>их</a:t>
            </a:r>
            <a:r>
              <a:rPr sz="2000" b="1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225" dirty="0">
                <a:solidFill>
                  <a:srgbClr val="404040"/>
                </a:solidFill>
                <a:latin typeface="Arial"/>
                <a:cs typeface="Arial"/>
              </a:rPr>
              <a:t>условий</a:t>
            </a:r>
            <a:endParaRPr sz="2000">
              <a:latin typeface="Arial"/>
              <a:cs typeface="Arial"/>
            </a:endParaRPr>
          </a:p>
          <a:p>
            <a:pPr marL="1977389" marR="318135" indent="-1778635">
              <a:lnSpc>
                <a:spcPct val="100000"/>
              </a:lnSpc>
              <a:spcBef>
                <a:spcPts val="360"/>
              </a:spcBef>
            </a:pPr>
            <a:r>
              <a:rPr sz="2000" b="1" spc="-229" dirty="0">
                <a:solidFill>
                  <a:srgbClr val="404040"/>
                </a:solidFill>
                <a:latin typeface="Arial"/>
                <a:cs typeface="Arial"/>
              </a:rPr>
              <a:t>От</a:t>
            </a:r>
            <a:r>
              <a:rPr sz="2000" b="1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225" dirty="0">
                <a:solidFill>
                  <a:srgbClr val="404040"/>
                </a:solidFill>
                <a:latin typeface="Arial"/>
                <a:cs typeface="Arial"/>
              </a:rPr>
              <a:t>применения</a:t>
            </a:r>
            <a:r>
              <a:rPr sz="2000" b="1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220" dirty="0">
                <a:solidFill>
                  <a:srgbClr val="404040"/>
                </a:solidFill>
                <a:latin typeface="Arial"/>
                <a:cs typeface="Arial"/>
              </a:rPr>
              <a:t>послеуборочных</a:t>
            </a:r>
            <a:r>
              <a:rPr sz="2000" b="1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204" dirty="0">
                <a:solidFill>
                  <a:srgbClr val="404040"/>
                </a:solidFill>
                <a:latin typeface="Arial"/>
                <a:cs typeface="Arial"/>
              </a:rPr>
              <a:t>технологий</a:t>
            </a:r>
            <a:r>
              <a:rPr sz="2000" b="1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215" dirty="0">
                <a:solidFill>
                  <a:srgbClr val="404040"/>
                </a:solidFill>
                <a:latin typeface="Arial"/>
                <a:cs typeface="Arial"/>
              </a:rPr>
              <a:t>хранения</a:t>
            </a:r>
            <a:r>
              <a:rPr sz="2000" b="1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220" dirty="0">
                <a:solidFill>
                  <a:srgbClr val="404040"/>
                </a:solidFill>
                <a:latin typeface="Arial"/>
                <a:cs typeface="Arial"/>
              </a:rPr>
              <a:t>и </a:t>
            </a:r>
            <a:r>
              <a:rPr sz="2000" b="1" spc="-5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204" dirty="0">
                <a:solidFill>
                  <a:srgbClr val="404040"/>
                </a:solidFill>
                <a:latin typeface="Arial"/>
                <a:cs typeface="Arial"/>
              </a:rPr>
              <a:t>транспорт</a:t>
            </a:r>
            <a:r>
              <a:rPr sz="2000" b="1" spc="-229" dirty="0">
                <a:solidFill>
                  <a:srgbClr val="404040"/>
                </a:solidFill>
                <a:latin typeface="Arial"/>
                <a:cs typeface="Arial"/>
              </a:rPr>
              <a:t>и</a:t>
            </a:r>
            <a:r>
              <a:rPr sz="2000" b="1" spc="-220" dirty="0">
                <a:solidFill>
                  <a:srgbClr val="404040"/>
                </a:solidFill>
                <a:latin typeface="Arial"/>
                <a:cs typeface="Arial"/>
              </a:rPr>
              <a:t>ро</a:t>
            </a:r>
            <a:r>
              <a:rPr sz="2000" b="1" spc="-229" dirty="0">
                <a:solidFill>
                  <a:srgbClr val="404040"/>
                </a:solidFill>
                <a:latin typeface="Arial"/>
                <a:cs typeface="Arial"/>
              </a:rPr>
              <a:t>в</a:t>
            </a:r>
            <a:r>
              <a:rPr sz="2000" b="1" spc="-185" dirty="0">
                <a:solidFill>
                  <a:srgbClr val="404040"/>
                </a:solidFill>
                <a:latin typeface="Arial"/>
                <a:cs typeface="Arial"/>
              </a:rPr>
              <a:t>к</a:t>
            </a:r>
            <a:r>
              <a:rPr sz="2000" b="1" spc="-220" dirty="0">
                <a:solidFill>
                  <a:srgbClr val="404040"/>
                </a:solidFill>
                <a:latin typeface="Arial"/>
                <a:cs typeface="Arial"/>
              </a:rPr>
              <a:t>и</a:t>
            </a:r>
            <a:r>
              <a:rPr sz="2000" b="1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210" dirty="0">
                <a:solidFill>
                  <a:srgbClr val="404040"/>
                </a:solidFill>
                <a:latin typeface="Arial"/>
                <a:cs typeface="Arial"/>
              </a:rPr>
              <a:t>ягод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87140" y="1024127"/>
            <a:ext cx="8221980" cy="429895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40005" rIns="0" bIns="0" rtlCol="0">
            <a:spAutoFit/>
          </a:bodyPr>
          <a:lstStyle/>
          <a:p>
            <a:pPr marL="294005">
              <a:lnSpc>
                <a:spcPct val="100000"/>
              </a:lnSpc>
              <a:spcBef>
                <a:spcPts val="315"/>
              </a:spcBef>
            </a:pPr>
            <a:r>
              <a:rPr sz="2200" b="1" spc="-254" dirty="0">
                <a:solidFill>
                  <a:srgbClr val="FFFFFF"/>
                </a:solidFill>
                <a:latin typeface="Arial"/>
                <a:cs typeface="Arial"/>
              </a:rPr>
              <a:t>Почему</a:t>
            </a:r>
            <a:r>
              <a:rPr sz="22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выгодно</a:t>
            </a:r>
            <a:r>
              <a:rPr sz="22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заниматься</a:t>
            </a:r>
            <a:r>
              <a:rPr sz="2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выращиванием</a:t>
            </a:r>
            <a:r>
              <a:rPr sz="22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45" dirty="0">
                <a:solidFill>
                  <a:srgbClr val="FFFFFF"/>
                </a:solidFill>
                <a:latin typeface="Arial"/>
                <a:cs typeface="Arial"/>
              </a:rPr>
              <a:t>земляники</a:t>
            </a:r>
            <a:r>
              <a:rPr sz="22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45" dirty="0">
                <a:solidFill>
                  <a:srgbClr val="FFFFFF"/>
                </a:solidFill>
                <a:latin typeface="Arial"/>
                <a:cs typeface="Arial"/>
              </a:rPr>
              <a:t>садовой?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87140" y="4020311"/>
            <a:ext cx="8221980" cy="431800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419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sz="2200" b="1" spc="-29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200" b="1" spc="-30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200" b="1" spc="-325" dirty="0">
                <a:solidFill>
                  <a:srgbClr val="FFFFFF"/>
                </a:solidFill>
                <a:latin typeface="Arial"/>
                <a:cs typeface="Arial"/>
              </a:rPr>
              <a:t>ЖНО</a:t>
            </a:r>
            <a:r>
              <a:rPr sz="2200" b="1" spc="-135" dirty="0">
                <a:solidFill>
                  <a:srgbClr val="FFFFFF"/>
                </a:solidFill>
                <a:latin typeface="Arial"/>
                <a:cs typeface="Arial"/>
              </a:rPr>
              <a:t>!</a:t>
            </a:r>
            <a:r>
              <a:rPr sz="22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спе</a:t>
            </a:r>
            <a:r>
              <a:rPr sz="2200" b="1" spc="-22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22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0" dirty="0">
                <a:solidFill>
                  <a:srgbClr val="FFFFFF"/>
                </a:solidFill>
                <a:latin typeface="Arial"/>
                <a:cs typeface="Arial"/>
              </a:rPr>
              <a:t>пр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200" b="1" spc="-229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200" b="1" spc="-210" dirty="0">
                <a:solidFill>
                  <a:srgbClr val="FFFFFF"/>
                </a:solidFill>
                <a:latin typeface="Arial"/>
                <a:cs typeface="Arial"/>
              </a:rPr>
              <a:t>кта</a:t>
            </a:r>
            <a:r>
              <a:rPr sz="22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15" dirty="0">
                <a:solidFill>
                  <a:srgbClr val="FFFFFF"/>
                </a:solidFill>
                <a:latin typeface="Arial"/>
                <a:cs typeface="Arial"/>
              </a:rPr>
              <a:t>за</a:t>
            </a:r>
            <a:r>
              <a:rPr sz="2200" b="1" spc="-254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200" b="1" spc="-24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200" b="1" spc="-195" dirty="0">
                <a:solidFill>
                  <a:srgbClr val="FFFFFF"/>
                </a:solidFill>
                <a:latin typeface="Arial"/>
                <a:cs typeface="Arial"/>
              </a:rPr>
              <a:t>ит: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7472" y="1024127"/>
            <a:ext cx="3127248" cy="5698236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10241280" y="85343"/>
            <a:ext cx="1864360" cy="722630"/>
            <a:chOff x="10241280" y="85343"/>
            <a:chExt cx="1864360" cy="722630"/>
          </a:xfrm>
        </p:grpSpPr>
        <p:sp>
          <p:nvSpPr>
            <p:cNvPr id="14" name="object 14"/>
            <p:cNvSpPr/>
            <p:nvPr/>
          </p:nvSpPr>
          <p:spPr>
            <a:xfrm>
              <a:off x="10241280" y="85343"/>
              <a:ext cx="1864360" cy="657225"/>
            </a:xfrm>
            <a:custGeom>
              <a:avLst/>
              <a:gdLst/>
              <a:ahLst/>
              <a:cxnLst/>
              <a:rect l="l" t="t" r="r" b="b"/>
              <a:pathLst>
                <a:path w="1864359" h="657225">
                  <a:moveTo>
                    <a:pt x="1863852" y="0"/>
                  </a:moveTo>
                  <a:lnTo>
                    <a:pt x="0" y="0"/>
                  </a:lnTo>
                  <a:lnTo>
                    <a:pt x="0" y="656843"/>
                  </a:lnTo>
                  <a:lnTo>
                    <a:pt x="1863852" y="656843"/>
                  </a:lnTo>
                  <a:lnTo>
                    <a:pt x="1863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88524" y="152400"/>
              <a:ext cx="1769364" cy="655320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06823" y="1789176"/>
            <a:ext cx="422148" cy="38404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06823" y="2549651"/>
            <a:ext cx="422148" cy="38404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94632" y="3396996"/>
            <a:ext cx="423672" cy="38404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94632" y="4811267"/>
            <a:ext cx="423672" cy="384048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94632" y="5436108"/>
            <a:ext cx="423672" cy="384047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06823" y="6059423"/>
            <a:ext cx="422148" cy="38557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43788" y="684530"/>
          <a:ext cx="9581515" cy="923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4900"/>
                <a:gridCol w="1262380"/>
                <a:gridCol w="1214755"/>
                <a:gridCol w="501650"/>
                <a:gridCol w="1056005"/>
                <a:gridCol w="1050289"/>
                <a:gridCol w="912494"/>
                <a:gridCol w="947420"/>
                <a:gridCol w="1516379"/>
              </a:tblGrid>
              <a:tr h="2042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0%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1615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0%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1249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0%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219455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600" b="1" spc="-5" dirty="0">
                          <a:latin typeface="Calibri"/>
                          <a:cs typeface="Calibri"/>
                        </a:rPr>
                        <a:t>Прочие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0%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204216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600" b="1" spc="-5" dirty="0">
                          <a:latin typeface="Calibri"/>
                          <a:cs typeface="Calibri"/>
                        </a:rPr>
                        <a:t>Итого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выручка: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0%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х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х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х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х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х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43788" y="1724279"/>
          <a:ext cx="9581515" cy="3239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4900"/>
                <a:gridCol w="1262380"/>
                <a:gridCol w="1214755"/>
                <a:gridCol w="501650"/>
                <a:gridCol w="1056005"/>
                <a:gridCol w="1050289"/>
                <a:gridCol w="912494"/>
                <a:gridCol w="947420"/>
                <a:gridCol w="1516379"/>
              </a:tblGrid>
              <a:tr h="359663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600" b="1" spc="-5" dirty="0">
                          <a:latin typeface="Calibri"/>
                          <a:cs typeface="Calibri"/>
                        </a:rPr>
                        <a:t>Осн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ов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ые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иру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мые</a:t>
                      </a:r>
                      <a:endParaRPr sz="600">
                        <a:latin typeface="Calibri"/>
                        <a:cs typeface="Calibri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600" b="1" spc="-5" dirty="0">
                          <a:latin typeface="Calibri"/>
                          <a:cs typeface="Calibri"/>
                        </a:rPr>
                        <a:t>поставщики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4F6128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Наименование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сырья/материалов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4F6128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600" b="1" spc="-5" dirty="0">
                          <a:latin typeface="Calibri"/>
                          <a:cs typeface="Calibri"/>
                        </a:rPr>
                        <a:t>Объем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затрат</a:t>
                      </a:r>
                      <a:r>
                        <a:rPr sz="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(план),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тыс.руб.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4F6128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в</a:t>
                      </a:r>
                      <a:endParaRPr sz="600">
                        <a:latin typeface="Calibri"/>
                        <a:cs typeface="Calibri"/>
                      </a:endParaRPr>
                    </a:p>
                    <a:p>
                      <a:pPr marL="123189" marR="113664" indent="10160">
                        <a:lnSpc>
                          <a:spcPct val="113300"/>
                        </a:lnSpc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об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щ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м  об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ъе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ме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4F6128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600" b="1" spc="-5" dirty="0">
                          <a:latin typeface="Calibri"/>
                          <a:cs typeface="Calibri"/>
                        </a:rPr>
                        <a:t>Условия</a:t>
                      </a:r>
                      <a:r>
                        <a:rPr sz="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оплаты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(аванс,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по</a:t>
                      </a:r>
                      <a:endParaRPr sz="6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600" b="1" spc="-5" dirty="0">
                          <a:latin typeface="Calibri"/>
                          <a:cs typeface="Calibri"/>
                        </a:rPr>
                        <a:t>факту,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бартер)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4F6128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600" b="1" spc="-5" dirty="0">
                          <a:latin typeface="Calibri"/>
                          <a:cs typeface="Calibri"/>
                        </a:rPr>
                        <a:t>Наличие</a:t>
                      </a:r>
                      <a:r>
                        <a:rPr sz="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опыта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работы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4F6128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ие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оговора/</a:t>
                      </a:r>
                      <a:endParaRPr sz="600">
                        <a:latin typeface="Calibri"/>
                        <a:cs typeface="Calibri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письма</a:t>
                      </a:r>
                      <a:r>
                        <a:rPr sz="6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намерении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4F6128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600" b="1" spc="-5" dirty="0">
                          <a:latin typeface="Calibri"/>
                          <a:cs typeface="Calibri"/>
                        </a:rPr>
                        <a:t>Подтвержденный</a:t>
                      </a:r>
                      <a:r>
                        <a:rPr sz="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объем</a:t>
                      </a:r>
                      <a:endParaRPr sz="6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600" b="1" spc="-5" dirty="0">
                          <a:latin typeface="Calibri"/>
                          <a:cs typeface="Calibri"/>
                        </a:rPr>
                        <a:t>закупки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4F6128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600" b="1" spc="-5" dirty="0">
                          <a:latin typeface="Calibri"/>
                          <a:cs typeface="Calibri"/>
                        </a:rPr>
                        <a:t>Подтвержденная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цена закупки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4F6128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</a:tr>
              <a:tr h="2636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19050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ад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оч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мат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ри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ал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19050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19050">
                      <a:solidFill>
                        <a:srgbClr val="4F6128"/>
                      </a:solidFill>
                      <a:prstDash val="solid"/>
                    </a:lnT>
                    <a:lnB w="19050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0%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19050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19050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19050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19050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19050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R="31115" algn="r">
                        <a:lnSpc>
                          <a:spcPct val="100000"/>
                        </a:lnSpc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-    </a:t>
                      </a:r>
                      <a:r>
                        <a:rPr sz="6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₽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Аренда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земли/выкуп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собственность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5719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19050">
                      <a:solidFill>
                        <a:srgbClr val="4F6128"/>
                      </a:solidFill>
                      <a:prstDash val="solid"/>
                    </a:lnT>
                    <a:lnB w="19050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0%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5719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-    </a:t>
                      </a:r>
                      <a:r>
                        <a:rPr sz="6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₽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</a:tr>
              <a:tr h="2042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Установка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системы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капельного</a:t>
                      </a:r>
                      <a:endParaRPr sz="6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ts val="680"/>
                        </a:lnSpc>
                        <a:spcBef>
                          <a:spcPts val="9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орошения</a:t>
                      </a:r>
                      <a:r>
                        <a:rPr sz="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"под</a:t>
                      </a:r>
                      <a:r>
                        <a:rPr sz="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ключ"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19050">
                      <a:solidFill>
                        <a:srgbClr val="4F6128"/>
                      </a:solidFill>
                      <a:prstDash val="solid"/>
                    </a:lnT>
                    <a:lnB w="19050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0%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-    </a:t>
                      </a:r>
                      <a:r>
                        <a:rPr sz="6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₽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5719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</a:tr>
              <a:tr h="204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Установка</a:t>
                      </a:r>
                      <a:r>
                        <a:rPr sz="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скважины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19050">
                      <a:solidFill>
                        <a:srgbClr val="4F6128"/>
                      </a:solidFill>
                      <a:prstDash val="solid"/>
                    </a:lnT>
                    <a:lnB w="19050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0%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-    </a:t>
                      </a:r>
                      <a:r>
                        <a:rPr sz="6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₽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5719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</a:tr>
              <a:tr h="2136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Трактор</a:t>
                      </a:r>
                      <a:r>
                        <a:rPr sz="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садовый</a:t>
                      </a:r>
                      <a:r>
                        <a:rPr sz="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МТЗ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82.1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19050">
                      <a:solidFill>
                        <a:srgbClr val="4F6128"/>
                      </a:solidFill>
                      <a:prstDash val="solid"/>
                    </a:lnT>
                    <a:lnB w="19050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0%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-    </a:t>
                      </a:r>
                      <a:r>
                        <a:rPr sz="6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₽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</a:tr>
              <a:tr h="2042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Опр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ски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ва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ель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800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л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19050">
                      <a:solidFill>
                        <a:srgbClr val="4F6128"/>
                      </a:solidFill>
                      <a:prstDash val="solid"/>
                    </a:lnT>
                    <a:lnB w="19050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0%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-    </a:t>
                      </a:r>
                      <a:r>
                        <a:rPr sz="6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₽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5719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Грядообразователь/пленкоукладчик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461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19050">
                      <a:solidFill>
                        <a:srgbClr val="4F6128"/>
                      </a:solidFill>
                      <a:prstDash val="solid"/>
                    </a:lnT>
                    <a:lnB w="19050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0%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-    </a:t>
                      </a:r>
                      <a:r>
                        <a:rPr sz="6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₽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</a:tr>
              <a:tr h="204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Фреза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19050">
                      <a:solidFill>
                        <a:srgbClr val="4F6128"/>
                      </a:solidFill>
                      <a:prstDash val="solid"/>
                    </a:lnT>
                    <a:lnB w="19050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0%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-    </a:t>
                      </a:r>
                      <a:r>
                        <a:rPr sz="6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₽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5719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БДМ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5719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19050">
                      <a:solidFill>
                        <a:srgbClr val="4F6128"/>
                      </a:solidFill>
                      <a:prstDash val="solid"/>
                    </a:lnT>
                    <a:lnB w="19050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0%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5719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-    </a:t>
                      </a:r>
                      <a:r>
                        <a:rPr sz="6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₽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</a:tr>
              <a:tr h="1767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Плуг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19050">
                      <a:solidFill>
                        <a:srgbClr val="4F6128"/>
                      </a:solidFill>
                      <a:prstDash val="solid"/>
                    </a:lnT>
                    <a:lnB w="19050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0%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-    </a:t>
                      </a:r>
                      <a:r>
                        <a:rPr sz="6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₽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</a:tr>
              <a:tr h="2926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474980" marR="18415" indent="-448309">
                        <a:lnSpc>
                          <a:spcPct val="113300"/>
                        </a:lnSpc>
                        <a:spcBef>
                          <a:spcPts val="26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Перфорированная мульча, Укрывной </a:t>
                      </a:r>
                      <a:r>
                        <a:rPr sz="6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материал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19050">
                      <a:solidFill>
                        <a:srgbClr val="4F6128"/>
                      </a:solidFill>
                      <a:prstDash val="solid"/>
                    </a:lnT>
                    <a:lnB w="19050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0%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R="31115" algn="r">
                        <a:lnSpc>
                          <a:spcPct val="100000"/>
                        </a:lnSpc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-    </a:t>
                      </a:r>
                      <a:r>
                        <a:rPr sz="6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₽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</a:tr>
              <a:tr h="2929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545465" marR="63500" indent="-472440">
                        <a:lnSpc>
                          <a:spcPct val="113300"/>
                        </a:lnSpc>
                        <a:spcBef>
                          <a:spcPts val="26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Непредвиденные инвест. затраты, </a:t>
                      </a:r>
                      <a:r>
                        <a:rPr sz="6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всего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19050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0%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R="31115" algn="r">
                        <a:lnSpc>
                          <a:spcPct val="100000"/>
                        </a:lnSpc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-    </a:t>
                      </a:r>
                      <a:r>
                        <a:rPr sz="6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₽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4F6128"/>
                      </a:solidFill>
                      <a:prstDash val="soli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600" b="1" spc="-5" dirty="0">
                          <a:latin typeface="Calibri"/>
                          <a:cs typeface="Calibri"/>
                        </a:rPr>
                        <a:t>Итого</a:t>
                      </a:r>
                      <a:r>
                        <a:rPr sz="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затрат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сырье</a:t>
                      </a:r>
                      <a:r>
                        <a:rPr sz="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и</a:t>
                      </a:r>
                      <a:endParaRPr sz="600">
                        <a:latin typeface="Calibri"/>
                        <a:cs typeface="Calibri"/>
                      </a:endParaRPr>
                    </a:p>
                    <a:p>
                      <a:pPr marL="16510">
                        <a:lnSpc>
                          <a:spcPts val="715"/>
                        </a:lnSpc>
                        <a:spcBef>
                          <a:spcPts val="100"/>
                        </a:spcBef>
                      </a:pPr>
                      <a:r>
                        <a:rPr sz="600" b="1" spc="-5" dirty="0">
                          <a:latin typeface="Calibri"/>
                          <a:cs typeface="Calibri"/>
                        </a:rPr>
                        <a:t>материалы: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0%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х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х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х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х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4F6128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х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L w="9525">
                      <a:solidFill>
                        <a:srgbClr val="4F6128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4F6128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53948" y="5070805"/>
            <a:ext cx="613410" cy="141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dirty="0">
                <a:latin typeface="Calibri"/>
                <a:cs typeface="Calibri"/>
              </a:rPr>
              <a:t>Комментарии</a:t>
            </a:r>
            <a:endParaRPr sz="75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43788" y="5204205"/>
            <a:ext cx="9577070" cy="601980"/>
            <a:chOff x="443788" y="5204205"/>
            <a:chExt cx="9577070" cy="601980"/>
          </a:xfrm>
        </p:grpSpPr>
        <p:sp>
          <p:nvSpPr>
            <p:cNvPr id="6" name="object 6"/>
            <p:cNvSpPr/>
            <p:nvPr/>
          </p:nvSpPr>
          <p:spPr>
            <a:xfrm>
              <a:off x="448360" y="5213349"/>
              <a:ext cx="0" cy="576580"/>
            </a:xfrm>
            <a:custGeom>
              <a:avLst/>
              <a:gdLst/>
              <a:ahLst/>
              <a:cxnLst/>
              <a:rect l="l" t="t" r="r" b="b"/>
              <a:pathLst>
                <a:path h="576579">
                  <a:moveTo>
                    <a:pt x="0" y="0"/>
                  </a:moveTo>
                  <a:lnTo>
                    <a:pt x="0" y="576071"/>
                  </a:lnTo>
                </a:path>
              </a:pathLst>
            </a:custGeom>
            <a:ln w="9143">
              <a:solidFill>
                <a:srgbClr val="4F612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015727" y="5213349"/>
              <a:ext cx="0" cy="576580"/>
            </a:xfrm>
            <a:custGeom>
              <a:avLst/>
              <a:gdLst/>
              <a:ahLst/>
              <a:cxnLst/>
              <a:rect l="l" t="t" r="r" b="b"/>
              <a:pathLst>
                <a:path h="576579">
                  <a:moveTo>
                    <a:pt x="0" y="0"/>
                  </a:moveTo>
                  <a:lnTo>
                    <a:pt x="0" y="576071"/>
                  </a:lnTo>
                </a:path>
              </a:pathLst>
            </a:custGeom>
            <a:ln w="9143">
              <a:solidFill>
                <a:srgbClr val="4F612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7504" y="5208777"/>
              <a:ext cx="9556750" cy="0"/>
            </a:xfrm>
            <a:custGeom>
              <a:avLst/>
              <a:gdLst/>
              <a:ahLst/>
              <a:cxnLst/>
              <a:rect l="l" t="t" r="r" b="b"/>
              <a:pathLst>
                <a:path w="9556750">
                  <a:moveTo>
                    <a:pt x="0" y="0"/>
                  </a:moveTo>
                  <a:lnTo>
                    <a:pt x="9556699" y="0"/>
                  </a:lnTo>
                </a:path>
              </a:pathLst>
            </a:custGeom>
            <a:ln w="9143">
              <a:solidFill>
                <a:srgbClr val="4F612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3788" y="5797041"/>
              <a:ext cx="59690" cy="9525"/>
            </a:xfrm>
            <a:custGeom>
              <a:avLst/>
              <a:gdLst/>
              <a:ahLst/>
              <a:cxnLst/>
              <a:rect l="l" t="t" r="r" b="b"/>
              <a:pathLst>
                <a:path w="59690" h="9525">
                  <a:moveTo>
                    <a:pt x="22860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22860" y="9144"/>
                  </a:lnTo>
                  <a:lnTo>
                    <a:pt x="22860" y="0"/>
                  </a:lnTo>
                  <a:close/>
                </a:path>
                <a:path w="59690" h="9525">
                  <a:moveTo>
                    <a:pt x="59423" y="0"/>
                  </a:moveTo>
                  <a:lnTo>
                    <a:pt x="32004" y="0"/>
                  </a:lnTo>
                  <a:lnTo>
                    <a:pt x="32004" y="9144"/>
                  </a:lnTo>
                  <a:lnTo>
                    <a:pt x="59423" y="9144"/>
                  </a:lnTo>
                  <a:lnTo>
                    <a:pt x="59423" y="0"/>
                  </a:lnTo>
                  <a:close/>
                </a:path>
              </a:pathLst>
            </a:custGeom>
            <a:solidFill>
              <a:srgbClr val="4F6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2368" y="5801613"/>
              <a:ext cx="9502140" cy="0"/>
            </a:xfrm>
            <a:custGeom>
              <a:avLst/>
              <a:gdLst/>
              <a:ahLst/>
              <a:cxnLst/>
              <a:rect l="l" t="t" r="r" b="b"/>
              <a:pathLst>
                <a:path w="9502140">
                  <a:moveTo>
                    <a:pt x="0" y="0"/>
                  </a:moveTo>
                  <a:lnTo>
                    <a:pt x="9501835" y="0"/>
                  </a:lnTo>
                </a:path>
              </a:pathLst>
            </a:custGeom>
            <a:ln w="9143">
              <a:solidFill>
                <a:srgbClr val="4F612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25094" y="794258"/>
          <a:ext cx="10191750" cy="1216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594"/>
                <a:gridCol w="1132205"/>
                <a:gridCol w="435610"/>
                <a:gridCol w="179069"/>
                <a:gridCol w="163194"/>
                <a:gridCol w="154305"/>
                <a:gridCol w="146050"/>
                <a:gridCol w="146050"/>
                <a:gridCol w="146050"/>
                <a:gridCol w="158114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685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</a:tblGrid>
              <a:tr h="7162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sz="250" b="1" spc="-15" dirty="0">
                          <a:latin typeface="Times New Roman"/>
                          <a:cs typeface="Times New Roman"/>
                        </a:rPr>
                        <a:t>I.</a:t>
                      </a:r>
                      <a:endParaRPr sz="25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250" b="1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250" b="1" spc="-1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25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250" b="1" spc="-15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250" b="1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50" b="1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250" b="1" spc="-1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250" b="1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5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250" b="1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250" b="1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50" b="1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250" b="1" spc="5" dirty="0">
                          <a:latin typeface="Times New Roman"/>
                          <a:cs typeface="Times New Roman"/>
                        </a:rPr>
                        <a:t>ци</a:t>
                      </a:r>
                      <a:r>
                        <a:rPr sz="250" b="1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250" b="1" spc="-1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250" b="1" spc="-1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25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50" b="1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50" b="1" spc="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250" b="1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250" b="1" dirty="0">
                          <a:latin typeface="Times New Roman"/>
                          <a:cs typeface="Times New Roman"/>
                        </a:rPr>
                        <a:t>а</a:t>
                      </a:r>
                      <a:endParaRPr sz="25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 marR="20320" algn="r">
                        <a:lnSpc>
                          <a:spcPts val="215"/>
                        </a:lnSpc>
                      </a:pPr>
                      <a:r>
                        <a:rPr sz="200" b="1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200" b="1" spc="-5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200" b="1" dirty="0">
                          <a:latin typeface="Times New Roman"/>
                          <a:cs typeface="Times New Roman"/>
                        </a:rPr>
                        <a:t>е </a:t>
                      </a: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ос</a:t>
                      </a:r>
                      <a:r>
                        <a:rPr sz="200" b="1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200" b="1" spc="-5" dirty="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sz="200" b="1" spc="-5" dirty="0">
                          <a:latin typeface="Times New Roman"/>
                          <a:cs typeface="Times New Roman"/>
                        </a:rPr>
                        <a:t>тв</a:t>
                      </a: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ле</a:t>
                      </a:r>
                      <a:r>
                        <a:rPr sz="200" b="1" dirty="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sz="200" b="1" spc="-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200" b="1" dirty="0">
                          <a:latin typeface="Times New Roman"/>
                          <a:cs typeface="Times New Roman"/>
                        </a:rPr>
                        <a:t>е </a:t>
                      </a:r>
                      <a:r>
                        <a:rPr sz="200" b="1" spc="-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sz="200" b="1" spc="-5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00" b="1" dirty="0">
                          <a:latin typeface="Times New Roman"/>
                          <a:cs typeface="Times New Roman"/>
                        </a:rPr>
                        <a:t>ния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69850" algn="r">
                        <a:lnSpc>
                          <a:spcPts val="165"/>
                        </a:lnSpc>
                      </a:pPr>
                      <a:r>
                        <a:rPr sz="2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94B3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ts val="165"/>
                        </a:lnSpc>
                      </a:pPr>
                      <a:r>
                        <a:rPr sz="2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ts val="165"/>
                        </a:lnSpc>
                      </a:pPr>
                      <a:r>
                        <a:rPr sz="2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ts val="165"/>
                        </a:lnSpc>
                      </a:pPr>
                      <a:r>
                        <a:rPr sz="2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ts val="165"/>
                        </a:lnSpc>
                      </a:pPr>
                      <a:r>
                        <a:rPr sz="2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53975" algn="r">
                        <a:lnSpc>
                          <a:spcPts val="165"/>
                        </a:lnSpc>
                      </a:pPr>
                      <a:r>
                        <a:rPr sz="2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59055" algn="r">
                        <a:lnSpc>
                          <a:spcPts val="165"/>
                        </a:lnSpc>
                      </a:pPr>
                      <a:r>
                        <a:rPr sz="2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53975" algn="r">
                        <a:lnSpc>
                          <a:spcPts val="165"/>
                        </a:lnSpc>
                      </a:pPr>
                      <a:r>
                        <a:rPr sz="2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53975" algn="r">
                        <a:lnSpc>
                          <a:spcPts val="165"/>
                        </a:lnSpc>
                      </a:pPr>
                      <a:r>
                        <a:rPr sz="2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6355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6355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5720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6355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5720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6355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5720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6355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6355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6355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6355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5720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6355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6355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5720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6355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6355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5720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6355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40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41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6355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42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6355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43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6355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44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45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46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47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6355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48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6355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49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6355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6355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6355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6355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6355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4876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215"/>
                        </a:lnSpc>
                        <a:spcBef>
                          <a:spcPts val="65"/>
                        </a:spcBef>
                      </a:pPr>
                      <a:r>
                        <a:rPr sz="250" b="1" spc="-10" dirty="0">
                          <a:latin typeface="Times New Roman"/>
                          <a:cs typeface="Times New Roman"/>
                        </a:rPr>
                        <a:t>тыс.руб</a:t>
                      </a:r>
                      <a:endParaRPr sz="25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янв.21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 cap="flat" cmpd="sng" algn="ctr">
                      <a:solidFill>
                        <a:srgbClr val="94B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фев.21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мар.21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апр.21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май.21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июн.21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июл.21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авг.21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сен.21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окт.21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ноя.21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дек.21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янв.22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фев.22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мар.22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апр.22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май.22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июн.22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июл.22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авг.22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сен.22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окт.22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ноя.22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дек.22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янв.23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фев.23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мар.23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апр.23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май.23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июн.23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июл.23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авг.23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сен.23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окт.23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ноя.23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дек.23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янв.24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фев.24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мар.24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апр.24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май.24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июн.24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июл.24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авг.24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сен.24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окт.24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ноя.24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дек.24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янв.25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фев.25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мар.25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апр.25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май.25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июн.25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июл.25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авг.25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сен.25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окт.25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41148">
                <a:tc rowSpan="23"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№</a:t>
                      </a:r>
                      <a:endParaRPr sz="200">
                        <a:latin typeface="Calibri"/>
                        <a:cs typeface="Calibri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1</a:t>
                      </a:r>
                      <a:endParaRPr sz="200">
                        <a:latin typeface="Calibri"/>
                        <a:cs typeface="Calibri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2</a:t>
                      </a:r>
                      <a:endParaRPr sz="200">
                        <a:latin typeface="Calibri"/>
                        <a:cs typeface="Calibri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3</a:t>
                      </a:r>
                      <a:endParaRPr sz="200">
                        <a:latin typeface="Calibri"/>
                        <a:cs typeface="Calibri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4</a:t>
                      </a:r>
                      <a:endParaRPr sz="200">
                        <a:latin typeface="Calibri"/>
                        <a:cs typeface="Calibri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5</a:t>
                      </a:r>
                      <a:endParaRPr sz="200">
                        <a:latin typeface="Calibri"/>
                        <a:cs typeface="Calibri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6</a:t>
                      </a:r>
                      <a:endParaRPr sz="200">
                        <a:latin typeface="Calibri"/>
                        <a:cs typeface="Calibri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7</a:t>
                      </a:r>
                      <a:endParaRPr sz="200">
                        <a:latin typeface="Calibri"/>
                        <a:cs typeface="Calibri"/>
                      </a:endParaRPr>
                    </a:p>
                    <a:p>
                      <a:pPr marL="444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№</a:t>
                      </a:r>
                      <a:endParaRPr sz="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1</a:t>
                      </a:r>
                      <a:endParaRPr sz="200">
                        <a:latin typeface="Calibri"/>
                        <a:cs typeface="Calibri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2</a:t>
                      </a:r>
                      <a:endParaRPr sz="200">
                        <a:latin typeface="Calibri"/>
                        <a:cs typeface="Calibri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3</a:t>
                      </a:r>
                      <a:endParaRPr sz="200">
                        <a:latin typeface="Calibri"/>
                        <a:cs typeface="Calibri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4</a:t>
                      </a:r>
                      <a:endParaRPr sz="200">
                        <a:latin typeface="Calibri"/>
                        <a:cs typeface="Calibri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5</a:t>
                      </a:r>
                      <a:endParaRPr sz="200">
                        <a:latin typeface="Calibri"/>
                        <a:cs typeface="Calibri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6</a:t>
                      </a:r>
                      <a:endParaRPr sz="200">
                        <a:latin typeface="Calibri"/>
                        <a:cs typeface="Calibri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7</a:t>
                      </a:r>
                      <a:endParaRPr sz="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8</a:t>
                      </a:r>
                      <a:endParaRPr sz="200">
                        <a:latin typeface="Calibri"/>
                        <a:cs typeface="Calibri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9</a:t>
                      </a:r>
                      <a:endParaRPr sz="200">
                        <a:latin typeface="Calibri"/>
                        <a:cs typeface="Calibri"/>
                      </a:endParaRPr>
                    </a:p>
                    <a:p>
                      <a:pPr marL="2286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" spc="-5" dirty="0">
                          <a:latin typeface="Calibri"/>
                          <a:cs typeface="Calibri"/>
                        </a:rPr>
                        <a:t>10</a:t>
                      </a:r>
                      <a:endParaRPr sz="200">
                        <a:latin typeface="Calibri"/>
                        <a:cs typeface="Calibri"/>
                      </a:endParaRPr>
                    </a:p>
                    <a:p>
                      <a:pPr marL="2286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" spc="-5" dirty="0">
                          <a:latin typeface="Calibri"/>
                          <a:cs typeface="Calibri"/>
                        </a:rPr>
                        <a:t>11</a:t>
                      </a:r>
                      <a:endParaRPr sz="200">
                        <a:latin typeface="Calibri"/>
                        <a:cs typeface="Calibri"/>
                      </a:endParaRPr>
                    </a:p>
                    <a:p>
                      <a:pPr marL="2286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00" spc="-5" dirty="0">
                          <a:latin typeface="Calibri"/>
                          <a:cs typeface="Calibri"/>
                        </a:rPr>
                        <a:t>12</a:t>
                      </a:r>
                      <a:endParaRPr sz="200">
                        <a:latin typeface="Calibri"/>
                        <a:cs typeface="Calibri"/>
                      </a:endParaRPr>
                    </a:p>
                    <a:p>
                      <a:pPr marL="2286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" spc="-5" dirty="0">
                          <a:latin typeface="Calibri"/>
                          <a:cs typeface="Calibri"/>
                        </a:rPr>
                        <a:t>13</a:t>
                      </a:r>
                      <a:endParaRPr sz="200">
                        <a:latin typeface="Calibri"/>
                        <a:cs typeface="Calibri"/>
                      </a:endParaRPr>
                    </a:p>
                    <a:p>
                      <a:pPr marL="2286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" spc="-5" dirty="0">
                          <a:latin typeface="Calibri"/>
                          <a:cs typeface="Calibri"/>
                        </a:rPr>
                        <a:t>14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R w="6350">
                      <a:solidFill>
                        <a:srgbClr val="80808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Calibri"/>
                          <a:cs typeface="Calibri"/>
                        </a:rPr>
                        <a:t>Источники</a:t>
                      </a:r>
                      <a:r>
                        <a:rPr sz="2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финасирования</a:t>
                      </a:r>
                      <a:r>
                        <a:rPr sz="2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проекта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4114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R w="6350">
                      <a:solidFill>
                        <a:srgbClr val="80808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latin typeface="Calibri"/>
                          <a:cs typeface="Calibri"/>
                        </a:rPr>
                        <a:t>Собственные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средства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Клиента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317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  <a:p>
                      <a:pPr marR="3175" algn="r">
                        <a:lnSpc>
                          <a:spcPts val="150"/>
                        </a:lnSpc>
                        <a:spcBef>
                          <a:spcPts val="8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3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R w="6350">
                      <a:solidFill>
                        <a:srgbClr val="80808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50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2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еди</a:t>
                      </a:r>
                      <a:r>
                        <a:rPr sz="200" spc="-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ы </a:t>
                      </a:r>
                      <a:r>
                        <a:rPr sz="200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О </a:t>
                      </a:r>
                      <a:r>
                        <a:rPr sz="200" spc="-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СП Банк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89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4114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R w="6350">
                      <a:solidFill>
                        <a:srgbClr val="80808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spc="5" dirty="0">
                          <a:latin typeface="Calibri"/>
                          <a:cs typeface="Calibri"/>
                        </a:rPr>
                        <a:t>Иные</a:t>
                      </a:r>
                      <a:r>
                        <a:rPr sz="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источники,</a:t>
                      </a:r>
                      <a:r>
                        <a:rPr sz="2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т.ч.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419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R w="6350">
                      <a:solidFill>
                        <a:srgbClr val="80808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2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еди</a:t>
                      </a:r>
                      <a:r>
                        <a:rPr sz="200" spc="-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ы ст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нних бан</a:t>
                      </a:r>
                      <a:r>
                        <a:rPr sz="200" spc="-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в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4114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R w="6350">
                      <a:solidFill>
                        <a:srgbClr val="80808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2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ант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вая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spc="-5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200" spc="-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200" spc="-5" dirty="0">
                          <a:latin typeface="Calibri"/>
                          <a:cs typeface="Calibri"/>
                        </a:rPr>
                        <a:t>ржк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а/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200" spc="-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бсидии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624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R w="6350">
                      <a:solidFill>
                        <a:srgbClr val="80808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х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д 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т </a:t>
                      </a:r>
                      <a:r>
                        <a:rPr sz="200" spc="-5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2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да</a:t>
                      </a:r>
                      <a:r>
                        <a:rPr sz="200" spc="-5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200" spc="-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тив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в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94B3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94B3D6"/>
                    </a:solidFill>
                  </a:tcPr>
                </a:tc>
              </a:tr>
              <a:tr h="6102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R w="6350">
                      <a:solidFill>
                        <a:srgbClr val="80808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30"/>
                        </a:lnSpc>
                      </a:pPr>
                      <a:r>
                        <a:rPr sz="200" spc="10" dirty="0">
                          <a:latin typeface="Calibri"/>
                          <a:cs typeface="Calibri"/>
                        </a:rPr>
                        <a:t>Иные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 источники,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реинвестирование прибыли</a:t>
                      </a:r>
                      <a:r>
                        <a:rPr sz="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(указать)</a:t>
                      </a:r>
                      <a:endParaRPr sz="20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ts val="165"/>
                        </a:lnSpc>
                        <a:spcBef>
                          <a:spcPts val="8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Затраты по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dirty="0">
                          <a:latin typeface="Calibri"/>
                          <a:cs typeface="Calibri"/>
                        </a:rPr>
                        <a:t>про</a:t>
                      </a:r>
                      <a:r>
                        <a:rPr sz="20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200" b="1" dirty="0">
                          <a:latin typeface="Calibri"/>
                          <a:cs typeface="Calibri"/>
                        </a:rPr>
                        <a:t>кту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53975">
                      <a:solidFill>
                        <a:srgbClr val="94B3D6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3175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L="111125" algn="ct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5638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R w="6350">
                      <a:solidFill>
                        <a:srgbClr val="80808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65"/>
                        </a:lnSpc>
                        <a:spcBef>
                          <a:spcPts val="175"/>
                        </a:spcBef>
                      </a:pPr>
                      <a:r>
                        <a:rPr sz="200" spc="-5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сад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00" spc="-1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ный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spc="-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ате</a:t>
                      </a:r>
                      <a:r>
                        <a:rPr sz="2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иал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3175" algn="r">
                        <a:lnSpc>
                          <a:spcPts val="15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5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5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5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5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5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4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R w="6350">
                      <a:solidFill>
                        <a:srgbClr val="80808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spc="-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2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енда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зе</a:t>
                      </a:r>
                      <a:r>
                        <a:rPr sz="200" spc="-5" dirty="0">
                          <a:latin typeface="Calibri"/>
                          <a:cs typeface="Calibri"/>
                        </a:rPr>
                        <a:t>мл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и/вы</a:t>
                      </a:r>
                      <a:r>
                        <a:rPr sz="200" spc="-5" dirty="0">
                          <a:latin typeface="Calibri"/>
                          <a:cs typeface="Calibri"/>
                        </a:rPr>
                        <a:t>ку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бственн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сть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R w="6350">
                      <a:solidFill>
                        <a:srgbClr val="80808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65"/>
                        </a:lnSpc>
                        <a:spcBef>
                          <a:spcPts val="45"/>
                        </a:spcBef>
                      </a:pPr>
                      <a:r>
                        <a:rPr sz="200" spc="5" dirty="0">
                          <a:latin typeface="Calibri"/>
                          <a:cs typeface="Calibri"/>
                        </a:rPr>
                        <a:t>Установка</a:t>
                      </a:r>
                      <a:r>
                        <a:rPr sz="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системы капельного</a:t>
                      </a:r>
                      <a:r>
                        <a:rPr sz="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орошения</a:t>
                      </a:r>
                      <a:r>
                        <a:rPr sz="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"под</a:t>
                      </a:r>
                      <a:r>
                        <a:rPr sz="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ключ"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4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R w="6350">
                      <a:solidFill>
                        <a:srgbClr val="80808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spc="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стан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00" spc="-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200" spc="-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ва</a:t>
                      </a:r>
                      <a:r>
                        <a:rPr sz="200" spc="-5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ины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76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R w="6350">
                      <a:solidFill>
                        <a:srgbClr val="80808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65"/>
                        </a:lnSpc>
                        <a:spcBef>
                          <a:spcPts val="114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2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200" spc="-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сад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вый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spc="-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ТЗ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spc="-5" dirty="0">
                          <a:latin typeface="Calibri"/>
                          <a:cs typeface="Calibri"/>
                        </a:rPr>
                        <a:t>82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1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55"/>
                        </a:lnSpc>
                        <a:spcBef>
                          <a:spcPts val="13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13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76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R w="6350">
                      <a:solidFill>
                        <a:srgbClr val="80808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65"/>
                        </a:lnSpc>
                        <a:spcBef>
                          <a:spcPts val="114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00" spc="-5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2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ыс</a:t>
                      </a:r>
                      <a:r>
                        <a:rPr sz="200" spc="-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ивате</a:t>
                      </a:r>
                      <a:r>
                        <a:rPr sz="200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200" spc="-5" dirty="0">
                          <a:latin typeface="Calibri"/>
                          <a:cs typeface="Calibri"/>
                        </a:rPr>
                        <a:t> 800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л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55"/>
                        </a:lnSpc>
                        <a:spcBef>
                          <a:spcPts val="13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13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1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R w="6350">
                      <a:solidFill>
                        <a:srgbClr val="80808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65"/>
                        </a:lnSpc>
                        <a:spcBef>
                          <a:spcPts val="80"/>
                        </a:spcBef>
                      </a:pPr>
                      <a:r>
                        <a:rPr sz="200" spc="5" dirty="0">
                          <a:latin typeface="Calibri"/>
                          <a:cs typeface="Calibri"/>
                        </a:rPr>
                        <a:t>Грядообразователь/пленкоукладчик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55"/>
                        </a:lnSpc>
                        <a:spcBef>
                          <a:spcPts val="9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9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24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R w="6350">
                      <a:solidFill>
                        <a:srgbClr val="80808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65"/>
                        </a:lnSpc>
                        <a:spcBef>
                          <a:spcPts val="165"/>
                        </a:spcBef>
                      </a:pPr>
                      <a:r>
                        <a:rPr sz="200" spc="5" dirty="0">
                          <a:latin typeface="Calibri"/>
                          <a:cs typeface="Calibri"/>
                        </a:rPr>
                        <a:t>Фреза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3175" algn="r">
                        <a:lnSpc>
                          <a:spcPts val="15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5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29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R w="6350">
                      <a:solidFill>
                        <a:srgbClr val="80808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65"/>
                        </a:lnSpc>
                        <a:spcBef>
                          <a:spcPts val="130"/>
                        </a:spcBef>
                      </a:pPr>
                      <a:r>
                        <a:rPr sz="200" spc="10" dirty="0">
                          <a:latin typeface="Calibri"/>
                          <a:cs typeface="Calibri"/>
                        </a:rPr>
                        <a:t>БДМ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55"/>
                        </a:lnSpc>
                        <a:spcBef>
                          <a:spcPts val="14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14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4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R w="6350">
                      <a:solidFill>
                        <a:srgbClr val="80808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Плуг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4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R w="6350">
                      <a:solidFill>
                        <a:srgbClr val="80808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spc="5" dirty="0">
                          <a:latin typeface="Calibri"/>
                          <a:cs typeface="Calibri"/>
                        </a:rPr>
                        <a:t>Перфорированная 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мульча, 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Укрывной</a:t>
                      </a:r>
                      <a:r>
                        <a:rPr sz="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материал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4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R w="6350">
                      <a:solidFill>
                        <a:srgbClr val="80808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90"/>
                        </a:lnSpc>
                        <a:spcBef>
                          <a:spcPts val="30"/>
                        </a:spcBef>
                      </a:pPr>
                      <a:r>
                        <a:rPr sz="200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200" spc="-5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2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едвиденные инвест.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зат</a:t>
                      </a:r>
                      <a:r>
                        <a:rPr sz="200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аты,</a:t>
                      </a:r>
                      <a:r>
                        <a:rPr sz="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все</a:t>
                      </a:r>
                      <a:r>
                        <a:rPr sz="200" spc="-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о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4114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R w="6350">
                      <a:solidFill>
                        <a:srgbClr val="80808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Calibri"/>
                          <a:cs typeface="Calibri"/>
                        </a:rPr>
                        <a:t>ИТОГО получено</a:t>
                      </a:r>
                      <a:r>
                        <a:rPr sz="2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финансирования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4114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R w="6350">
                      <a:solidFill>
                        <a:srgbClr val="80808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ИТ</a:t>
                      </a:r>
                      <a:r>
                        <a:rPr sz="200" b="1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00" b="1" dirty="0">
                          <a:latin typeface="Calibri"/>
                          <a:cs typeface="Calibri"/>
                        </a:rPr>
                        <a:t>ГО оп</a:t>
                      </a:r>
                      <a:r>
                        <a:rPr sz="200" b="1" spc="-1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200" b="1" dirty="0">
                          <a:latin typeface="Calibri"/>
                          <a:cs typeface="Calibri"/>
                        </a:rPr>
                        <a:t>ач</a:t>
                      </a:r>
                      <a:r>
                        <a:rPr sz="20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200" b="1" dirty="0">
                          <a:latin typeface="Calibri"/>
                          <a:cs typeface="Calibri"/>
                        </a:rPr>
                        <a:t>но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dirty="0">
                          <a:latin typeface="Calibri"/>
                          <a:cs typeface="Calibri"/>
                        </a:rPr>
                        <a:t>затрат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899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R w="6350">
                      <a:solidFill>
                        <a:srgbClr val="80808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525" marR="4445">
                        <a:lnSpc>
                          <a:spcPct val="120000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Calibri"/>
                          <a:cs typeface="Calibri"/>
                        </a:rPr>
                        <a:t>Разница между размером вложенных денежных средств в проект и размером оплаченных </a:t>
                      </a:r>
                      <a:r>
                        <a:rPr sz="2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затрат</a:t>
                      </a:r>
                      <a:r>
                        <a:rPr sz="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solidFill>
                            <a:srgbClr val="993300"/>
                          </a:solidFill>
                          <a:latin typeface="Calibri"/>
                          <a:cs typeface="Calibri"/>
                        </a:rPr>
                        <a:t>(не</a:t>
                      </a:r>
                      <a:r>
                        <a:rPr sz="200" b="1" dirty="0">
                          <a:solidFill>
                            <a:srgbClr val="9933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solidFill>
                            <a:srgbClr val="993300"/>
                          </a:solidFill>
                          <a:latin typeface="Calibri"/>
                          <a:cs typeface="Calibri"/>
                        </a:rPr>
                        <a:t>может</a:t>
                      </a:r>
                      <a:r>
                        <a:rPr sz="200" b="1" dirty="0">
                          <a:solidFill>
                            <a:srgbClr val="9933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solidFill>
                            <a:srgbClr val="993300"/>
                          </a:solidFill>
                          <a:latin typeface="Calibri"/>
                          <a:cs typeface="Calibri"/>
                        </a:rPr>
                        <a:t>быть</a:t>
                      </a:r>
                      <a:r>
                        <a:rPr sz="200" b="1" dirty="0">
                          <a:solidFill>
                            <a:srgbClr val="9933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solidFill>
                            <a:srgbClr val="993300"/>
                          </a:solidFill>
                          <a:latin typeface="Calibri"/>
                          <a:cs typeface="Calibri"/>
                        </a:rPr>
                        <a:t>отрицательной)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3175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L="111125" algn="ct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19760" y="2047367"/>
          <a:ext cx="10196830" cy="4927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310"/>
                <a:gridCol w="1132840"/>
                <a:gridCol w="436244"/>
                <a:gridCol w="179705"/>
                <a:gridCol w="163830"/>
                <a:gridCol w="154939"/>
                <a:gridCol w="146685"/>
                <a:gridCol w="146685"/>
                <a:gridCol w="146685"/>
                <a:gridCol w="158750"/>
                <a:gridCol w="146685"/>
                <a:gridCol w="146685"/>
                <a:gridCol w="146685"/>
                <a:gridCol w="146684"/>
                <a:gridCol w="146685"/>
                <a:gridCol w="146685"/>
                <a:gridCol w="146685"/>
                <a:gridCol w="146685"/>
                <a:gridCol w="146685"/>
                <a:gridCol w="146685"/>
                <a:gridCol w="146685"/>
                <a:gridCol w="146685"/>
                <a:gridCol w="146685"/>
                <a:gridCol w="146685"/>
                <a:gridCol w="146685"/>
                <a:gridCol w="146685"/>
                <a:gridCol w="146685"/>
                <a:gridCol w="146685"/>
                <a:gridCol w="146685"/>
                <a:gridCol w="146685"/>
                <a:gridCol w="146685"/>
                <a:gridCol w="146685"/>
                <a:gridCol w="146685"/>
                <a:gridCol w="146685"/>
                <a:gridCol w="147320"/>
                <a:gridCol w="146684"/>
                <a:gridCol w="146684"/>
                <a:gridCol w="146684"/>
                <a:gridCol w="146684"/>
                <a:gridCol w="146684"/>
                <a:gridCol w="146684"/>
                <a:gridCol w="146684"/>
                <a:gridCol w="146684"/>
                <a:gridCol w="146684"/>
                <a:gridCol w="146684"/>
                <a:gridCol w="146684"/>
                <a:gridCol w="146684"/>
                <a:gridCol w="146684"/>
                <a:gridCol w="146684"/>
                <a:gridCol w="146684"/>
                <a:gridCol w="146684"/>
                <a:gridCol w="146684"/>
                <a:gridCol w="146684"/>
                <a:gridCol w="146684"/>
                <a:gridCol w="146684"/>
                <a:gridCol w="146684"/>
                <a:gridCol w="146684"/>
                <a:gridCol w="146684"/>
                <a:gridCol w="146684"/>
                <a:gridCol w="146684"/>
                <a:gridCol w="146684"/>
              </a:tblGrid>
              <a:tr h="42672">
                <a:tc>
                  <a:txBody>
                    <a:bodyPr/>
                    <a:lstStyle/>
                    <a:p>
                      <a:pPr marL="9525">
                        <a:lnSpc>
                          <a:spcPts val="215"/>
                        </a:lnSpc>
                        <a:spcBef>
                          <a:spcPts val="20"/>
                        </a:spcBef>
                      </a:pPr>
                      <a:r>
                        <a:rPr sz="250" b="1" spc="-15" dirty="0">
                          <a:latin typeface="Times New Roman"/>
                          <a:cs typeface="Times New Roman"/>
                        </a:rPr>
                        <a:t>II.</a:t>
                      </a:r>
                      <a:endParaRPr sz="25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525">
                        <a:lnSpc>
                          <a:spcPts val="215"/>
                        </a:lnSpc>
                        <a:spcBef>
                          <a:spcPts val="20"/>
                        </a:spcBef>
                      </a:pPr>
                      <a:r>
                        <a:rPr sz="250" b="1" spc="-10" dirty="0">
                          <a:latin typeface="Times New Roman"/>
                          <a:cs typeface="Times New Roman"/>
                        </a:rPr>
                        <a:t>Прогнозные</a:t>
                      </a:r>
                      <a:r>
                        <a:rPr sz="25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0" b="1" spc="-10" dirty="0">
                          <a:latin typeface="Times New Roman"/>
                          <a:cs typeface="Times New Roman"/>
                        </a:rPr>
                        <a:t>показатели</a:t>
                      </a:r>
                      <a:r>
                        <a:rPr sz="25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0" b="1" spc="-10" dirty="0">
                          <a:latin typeface="Times New Roman"/>
                          <a:cs typeface="Times New Roman"/>
                        </a:rPr>
                        <a:t>Проекта</a:t>
                      </a:r>
                      <a:r>
                        <a:rPr sz="25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0" b="1" spc="-5" dirty="0">
                          <a:latin typeface="Times New Roman"/>
                          <a:cs typeface="Times New Roman"/>
                        </a:rPr>
                        <a:t>(в</a:t>
                      </a:r>
                      <a:r>
                        <a:rPr sz="25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0" b="1" spc="-10" dirty="0">
                          <a:latin typeface="Times New Roman"/>
                          <a:cs typeface="Times New Roman"/>
                        </a:rPr>
                        <a:t>натуральном</a:t>
                      </a:r>
                      <a:r>
                        <a:rPr sz="25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0" b="1" spc="-5" dirty="0">
                          <a:latin typeface="Times New Roman"/>
                          <a:cs typeface="Times New Roman"/>
                        </a:rPr>
                        <a:t>выражении)</a:t>
                      </a:r>
                      <a:endParaRPr sz="25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850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720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720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720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720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720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720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40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41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42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43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44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45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46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47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48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49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42672">
                <a:tc row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b="1" spc="5" dirty="0">
                          <a:latin typeface="Calibri"/>
                          <a:cs typeface="Calibri"/>
                        </a:rPr>
                        <a:t>Показатель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1290" algn="r">
                        <a:lnSpc>
                          <a:spcPts val="215"/>
                        </a:lnSpc>
                        <a:spcBef>
                          <a:spcPts val="20"/>
                        </a:spcBef>
                      </a:pPr>
                      <a:r>
                        <a:rPr sz="250" b="1" spc="-5" dirty="0">
                          <a:latin typeface="Times New Roman"/>
                          <a:cs typeface="Times New Roman"/>
                        </a:rPr>
                        <a:t>ед.изм</a:t>
                      </a:r>
                      <a:endParaRPr sz="25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янв.21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фев.21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мар.21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апр.21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май.21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июн.21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июл.21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авг.21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сен.21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окт.21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ноя.21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дек.21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янв.22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фев.22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мар.22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апр.22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май.22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июн.22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июл.22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авг.22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сен.22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окт.22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ноя.22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дек.22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янв.23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фев.23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мар.23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апр.23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май.23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июн.23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июл.23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авг.23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сен.23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окт.23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ноя.23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дек.23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янв.24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фев.24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мар.24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апр.24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май.24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июн.24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июл.24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авг.24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сен.24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окт.24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ноя.24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дек.24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янв.25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фев.25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мар.25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апр.25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май.25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июн.25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июл.25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авг.25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сен.25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окт.25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403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Calibri"/>
                          <a:cs typeface="Calibri"/>
                        </a:rPr>
                        <a:t>Объем</a:t>
                      </a:r>
                      <a:r>
                        <a:rPr sz="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производства,</a:t>
                      </a:r>
                      <a:r>
                        <a:rPr sz="2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0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т.ч.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Calibri"/>
                          <a:cs typeface="Calibri"/>
                        </a:rPr>
                        <a:t>кг/год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4038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spc="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2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00" spc="-5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ай,</a:t>
                      </a:r>
                      <a:r>
                        <a:rPr sz="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spc="-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г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кг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3962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кг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403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кг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4114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spc="-5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2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200" b="1" spc="-1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20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200" b="1" dirty="0">
                          <a:latin typeface="Calibri"/>
                          <a:cs typeface="Calibri"/>
                        </a:rPr>
                        <a:t>нно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200" b="1" dirty="0">
                          <a:latin typeface="Calibri"/>
                          <a:cs typeface="Calibri"/>
                        </a:rPr>
                        <a:t>ть п</a:t>
                      </a:r>
                      <a:r>
                        <a:rPr sz="20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200" b="1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200" b="1" dirty="0">
                          <a:latin typeface="Calibri"/>
                          <a:cs typeface="Calibri"/>
                        </a:rPr>
                        <a:t>она</a:t>
                      </a:r>
                      <a:r>
                        <a:rPr sz="200" b="1" spc="-1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200" b="1" dirty="0">
                          <a:latin typeface="Calibri"/>
                          <a:cs typeface="Calibri"/>
                        </a:rPr>
                        <a:t>а,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dirty="0">
                          <a:latin typeface="Calibri"/>
                          <a:cs typeface="Calibri"/>
                        </a:rPr>
                        <a:t>в т.ч.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spc="5" dirty="0">
                          <a:latin typeface="Calibri"/>
                          <a:cs typeface="Calibri"/>
                        </a:rPr>
                        <a:t>шт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4038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spc="5" dirty="0">
                          <a:latin typeface="Calibri"/>
                          <a:cs typeface="Calibri"/>
                        </a:rPr>
                        <a:t>Руководитель-Агроном-бригадир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3962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spc="5" dirty="0">
                          <a:latin typeface="Calibri"/>
                          <a:cs typeface="Calibri"/>
                        </a:rPr>
                        <a:t>Тракторист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3962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spc="5" dirty="0">
                          <a:latin typeface="Calibri"/>
                          <a:cs typeface="Calibri"/>
                        </a:rPr>
                        <a:t>Разнорабочий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3962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spc="5" dirty="0">
                          <a:latin typeface="Calibri"/>
                          <a:cs typeface="Calibri"/>
                        </a:rPr>
                        <a:t>Сторож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4114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19760" y="2576195"/>
          <a:ext cx="10196830" cy="1407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310"/>
                <a:gridCol w="1131570"/>
                <a:gridCol w="436879"/>
                <a:gridCol w="179069"/>
                <a:gridCol w="163194"/>
                <a:gridCol w="154305"/>
                <a:gridCol w="146050"/>
                <a:gridCol w="146050"/>
                <a:gridCol w="146050"/>
                <a:gridCol w="158114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685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</a:tblGrid>
              <a:tr h="47244">
                <a:tc>
                  <a:txBody>
                    <a:bodyPr/>
                    <a:lstStyle/>
                    <a:p>
                      <a:pPr marR="635" algn="ctr">
                        <a:lnSpc>
                          <a:spcPts val="215"/>
                        </a:lnSpc>
                        <a:spcBef>
                          <a:spcPts val="55"/>
                        </a:spcBef>
                      </a:pPr>
                      <a:r>
                        <a:rPr sz="250" b="1" spc="-15" dirty="0">
                          <a:latin typeface="Times New Roman"/>
                          <a:cs typeface="Times New Roman"/>
                        </a:rPr>
                        <a:t>III.</a:t>
                      </a:r>
                      <a:endParaRPr sz="25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525">
                        <a:lnSpc>
                          <a:spcPts val="215"/>
                        </a:lnSpc>
                        <a:spcBef>
                          <a:spcPts val="55"/>
                        </a:spcBef>
                      </a:pPr>
                      <a:r>
                        <a:rPr sz="250" b="1" spc="-10" dirty="0">
                          <a:latin typeface="Times New Roman"/>
                          <a:cs typeface="Times New Roman"/>
                        </a:rPr>
                        <a:t>Прогнозный</a:t>
                      </a:r>
                      <a:r>
                        <a:rPr sz="25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0" b="1" spc="-5" dirty="0">
                          <a:latin typeface="Times New Roman"/>
                          <a:cs typeface="Times New Roman"/>
                        </a:rPr>
                        <a:t>денежный</a:t>
                      </a:r>
                      <a:r>
                        <a:rPr sz="25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0" b="1" spc="-10" dirty="0">
                          <a:latin typeface="Times New Roman"/>
                          <a:cs typeface="Times New Roman"/>
                        </a:rPr>
                        <a:t>поток</a:t>
                      </a:r>
                      <a:r>
                        <a:rPr sz="25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0" b="1" spc="-5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250" b="1" spc="-10" dirty="0">
                          <a:latin typeface="Times New Roman"/>
                          <a:cs typeface="Times New Roman"/>
                        </a:rPr>
                        <a:t>Проекту</a:t>
                      </a:r>
                      <a:r>
                        <a:rPr sz="25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0" b="1" spc="-5" dirty="0">
                          <a:latin typeface="Times New Roman"/>
                          <a:cs typeface="Times New Roman"/>
                        </a:rPr>
                        <a:t>(в </a:t>
                      </a:r>
                      <a:r>
                        <a:rPr sz="250" b="1" spc="-10" dirty="0">
                          <a:latin typeface="Times New Roman"/>
                          <a:cs typeface="Times New Roman"/>
                        </a:rPr>
                        <a:t>тыс.</a:t>
                      </a:r>
                      <a:r>
                        <a:rPr sz="25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0" b="1" spc="-10" dirty="0">
                          <a:latin typeface="Times New Roman"/>
                          <a:cs typeface="Times New Roman"/>
                        </a:rPr>
                        <a:t>руб.)</a:t>
                      </a:r>
                      <a:endParaRPr sz="25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850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720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720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720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720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720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40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41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42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43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44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45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46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47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48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49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41148">
                <a:tc>
                  <a:txBody>
                    <a:bodyPr/>
                    <a:lstStyle/>
                    <a:p>
                      <a:pPr marR="10795" algn="ct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№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525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Calibri"/>
                          <a:cs typeface="Calibri"/>
                        </a:rPr>
                        <a:t>Показатель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янв.21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фев.21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мар.21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апр.21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май.21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июн.21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июл.21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авг.21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сен.21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окт.21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ноя.21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дек.21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янв.22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фев.22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мар.22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апр.22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май.22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июн.22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июл.22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авг.22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сен.22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окт.22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ноя.22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дек.22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янв.23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фев.23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мар.23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апр.23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май.23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июн.23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июл.23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авг.23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сен.23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окт.23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ноя.23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дек.23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янв.24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фев.24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мар.24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апр.24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май.24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июн.24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июл.24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авг.24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сен.24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окт.24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ноя.24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дек.24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янв.25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фев.25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мар.25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апр.25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май.25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июн.25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июл.25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авг.25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сен.25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окт.25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38862">
                <a:tc>
                  <a:txBody>
                    <a:bodyPr/>
                    <a:lstStyle/>
                    <a:p>
                      <a:pPr marL="30480" algn="ct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1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525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Calibri"/>
                          <a:cs typeface="Calibri"/>
                        </a:rPr>
                        <a:t>Выручка</a:t>
                      </a:r>
                      <a:r>
                        <a:rPr sz="2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от реализации/работ/услуг</a:t>
                      </a:r>
                      <a:r>
                        <a:rPr sz="2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(+)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39624">
                <a:tc>
                  <a:txBody>
                    <a:bodyPr/>
                    <a:lstStyle/>
                    <a:p>
                      <a:pPr marL="30480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2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525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spc="5" dirty="0">
                          <a:latin typeface="Calibri"/>
                          <a:cs typeface="Calibri"/>
                        </a:rPr>
                        <a:t>Производственные</a:t>
                      </a:r>
                      <a:r>
                        <a:rPr sz="2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расходы </a:t>
                      </a:r>
                      <a:r>
                        <a:rPr sz="2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(указывается</a:t>
                      </a:r>
                      <a:r>
                        <a:rPr sz="200" b="1" spc="10" dirty="0">
                          <a:latin typeface="Calibri"/>
                          <a:cs typeface="Calibri"/>
                        </a:rPr>
                        <a:t> со</a:t>
                      </a:r>
                      <a:r>
                        <a:rPr sz="2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знаком</a:t>
                      </a:r>
                      <a:r>
                        <a:rPr sz="2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"-")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40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525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spc="5" dirty="0">
                          <a:latin typeface="Calibri"/>
                          <a:cs typeface="Calibri"/>
                        </a:rPr>
                        <a:t>Подготовка</a:t>
                      </a:r>
                      <a:r>
                        <a:rPr sz="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почвы под</a:t>
                      </a:r>
                      <a:r>
                        <a:rPr sz="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посадку</a:t>
                      </a:r>
                      <a:r>
                        <a:rPr sz="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(вспашка),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 стоимость руб.на</a:t>
                      </a:r>
                      <a:r>
                        <a:rPr sz="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га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525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spc="5" dirty="0">
                          <a:latin typeface="Calibri"/>
                          <a:cs typeface="Calibri"/>
                        </a:rPr>
                        <a:t>Формирование</a:t>
                      </a:r>
                      <a:r>
                        <a:rPr sz="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гряд,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укладка</a:t>
                      </a:r>
                      <a:r>
                        <a:rPr sz="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пленки</a:t>
                      </a:r>
                      <a:r>
                        <a:rPr sz="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стоимость 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руб.</a:t>
                      </a:r>
                      <a:r>
                        <a:rPr sz="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га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525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spc="5" dirty="0">
                          <a:latin typeface="Calibri"/>
                          <a:cs typeface="Calibri"/>
                        </a:rPr>
                        <a:t>Посадка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саженцев 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руб. 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за шт.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525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Мульча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 проходов 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руб.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 на 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га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525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spc="5" dirty="0">
                          <a:latin typeface="Calibri"/>
                          <a:cs typeface="Calibri"/>
                        </a:rPr>
                        <a:t>Удобрения почвы,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средства защиты,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 руб.</a:t>
                      </a:r>
                      <a:r>
                        <a:rPr sz="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га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525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Ге</a:t>
                      </a:r>
                      <a:r>
                        <a:rPr sz="200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бециды,</a:t>
                      </a:r>
                      <a:r>
                        <a:rPr sz="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200" spc="-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б.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spc="-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а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525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spc="5" dirty="0">
                          <a:latin typeface="Calibri"/>
                          <a:cs typeface="Calibri"/>
                        </a:rPr>
                        <a:t>Сбор</a:t>
                      </a:r>
                      <a:r>
                        <a:rPr sz="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урожая,</a:t>
                      </a:r>
                      <a:r>
                        <a:rPr sz="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руб.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 на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 кг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525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spc="5" dirty="0">
                          <a:latin typeface="Calibri"/>
                          <a:cs typeface="Calibri"/>
                        </a:rPr>
                        <a:t>Упаковка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ягоды,</a:t>
                      </a:r>
                      <a:r>
                        <a:rPr sz="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руб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 на 1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 кг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8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525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200" spc="-5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2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едвиденные те</a:t>
                      </a:r>
                      <a:r>
                        <a:rPr sz="200" spc="-5" dirty="0">
                          <a:latin typeface="Calibri"/>
                          <a:cs typeface="Calibri"/>
                        </a:rPr>
                        <a:t>ку</a:t>
                      </a:r>
                      <a:r>
                        <a:rPr sz="200" spc="-10" dirty="0">
                          <a:latin typeface="Calibri"/>
                          <a:cs typeface="Calibri"/>
                        </a:rPr>
                        <a:t>щ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ие </a:t>
                      </a:r>
                      <a:r>
                        <a:rPr sz="2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асх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ды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388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39624">
                <a:tc>
                  <a:txBody>
                    <a:bodyPr/>
                    <a:lstStyle/>
                    <a:p>
                      <a:pPr marL="30480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3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525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spc="5" dirty="0">
                          <a:latin typeface="Calibri"/>
                          <a:cs typeface="Calibri"/>
                        </a:rPr>
                        <a:t>Коммерческие</a:t>
                      </a:r>
                      <a:r>
                        <a:rPr sz="2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расходы </a:t>
                      </a:r>
                      <a:r>
                        <a:rPr sz="2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(затраты,</a:t>
                      </a:r>
                      <a:r>
                        <a:rPr sz="2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связанные</a:t>
                      </a:r>
                      <a:r>
                        <a:rPr sz="2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2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продажей</a:t>
                      </a:r>
                      <a:r>
                        <a:rPr sz="2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товаров/услуг)  </a:t>
                      </a:r>
                      <a:r>
                        <a:rPr sz="2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(указывается</a:t>
                      </a:r>
                      <a:r>
                        <a:rPr sz="200" b="1" spc="10" dirty="0">
                          <a:latin typeface="Calibri"/>
                          <a:cs typeface="Calibri"/>
                        </a:rPr>
                        <a:t> со</a:t>
                      </a:r>
                      <a:r>
                        <a:rPr sz="2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знаком</a:t>
                      </a:r>
                      <a:r>
                        <a:rPr sz="2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"-")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403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525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spc="5" dirty="0">
                          <a:latin typeface="Calibri"/>
                          <a:cs typeface="Calibri"/>
                        </a:rPr>
                        <a:t>Транспортные,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коммунальные и</a:t>
                      </a:r>
                      <a:r>
                        <a:rPr sz="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иные</a:t>
                      </a:r>
                      <a:r>
                        <a:rPr sz="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расходы,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т.ч.</a:t>
                      </a:r>
                      <a:r>
                        <a:rPr sz="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найм</a:t>
                      </a:r>
                      <a:r>
                        <a:rPr sz="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сотрудников.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8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39624">
                <a:tc>
                  <a:txBody>
                    <a:bodyPr/>
                    <a:lstStyle/>
                    <a:p>
                      <a:pPr marL="30480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4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525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spc="5" dirty="0">
                          <a:latin typeface="Calibri"/>
                          <a:cs typeface="Calibri"/>
                        </a:rPr>
                        <a:t>Управленческие расходы </a:t>
                      </a:r>
                      <a:r>
                        <a:rPr sz="2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(указывается</a:t>
                      </a:r>
                      <a:r>
                        <a:rPr sz="200" b="1" spc="10" dirty="0">
                          <a:latin typeface="Calibri"/>
                          <a:cs typeface="Calibri"/>
                        </a:rPr>
                        <a:t> со</a:t>
                      </a:r>
                      <a:r>
                        <a:rPr sz="2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знаком "-")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40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388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39623">
                <a:tc>
                  <a:txBody>
                    <a:bodyPr/>
                    <a:lstStyle/>
                    <a:p>
                      <a:pPr marL="30480" algn="ct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5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525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spc="5" dirty="0">
                          <a:latin typeface="Calibri"/>
                          <a:cs typeface="Calibri"/>
                        </a:rPr>
                        <a:t>Проценты к</a:t>
                      </a:r>
                      <a:r>
                        <a:rPr sz="2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уплате</a:t>
                      </a:r>
                      <a:r>
                        <a:rPr sz="2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2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кредитному</a:t>
                      </a:r>
                      <a:r>
                        <a:rPr sz="2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портфелю,</a:t>
                      </a:r>
                      <a:r>
                        <a:rPr sz="2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оформленному</a:t>
                      </a:r>
                      <a:r>
                        <a:rPr sz="2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реализации</a:t>
                      </a:r>
                      <a:r>
                        <a:rPr sz="2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проекта </a:t>
                      </a:r>
                      <a:r>
                        <a:rPr sz="2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(указывается</a:t>
                      </a:r>
                      <a:r>
                        <a:rPr sz="200" b="1" spc="10" dirty="0">
                          <a:latin typeface="Calibri"/>
                          <a:cs typeface="Calibri"/>
                        </a:rPr>
                        <a:t> со</a:t>
                      </a:r>
                      <a:r>
                        <a:rPr sz="2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знаком</a:t>
                      </a:r>
                      <a:r>
                        <a:rPr sz="2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"-")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403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525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spc="5" dirty="0">
                          <a:latin typeface="Calibri"/>
                          <a:cs typeface="Calibri"/>
                        </a:rPr>
                        <a:t>Проценты</a:t>
                      </a:r>
                      <a:r>
                        <a:rPr sz="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по кредитам</a:t>
                      </a:r>
                      <a:r>
                        <a:rPr sz="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АО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МСП</a:t>
                      </a:r>
                      <a:r>
                        <a:rPr sz="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Банк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396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525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spc="5" dirty="0">
                          <a:latin typeface="Calibri"/>
                          <a:cs typeface="Calibri"/>
                        </a:rPr>
                        <a:t>Проценты по</a:t>
                      </a:r>
                      <a:r>
                        <a:rPr sz="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кредитам АО МСП</a:t>
                      </a:r>
                      <a:r>
                        <a:rPr sz="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Банк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(пополнение оборотных</a:t>
                      </a:r>
                      <a:r>
                        <a:rPr sz="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средств)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388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525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spc="5" dirty="0">
                          <a:latin typeface="Calibri"/>
                          <a:cs typeface="Calibri"/>
                        </a:rPr>
                        <a:t>Проценты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по кредитам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 других 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Банков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39624">
                <a:tc>
                  <a:txBody>
                    <a:bodyPr/>
                    <a:lstStyle/>
                    <a:p>
                      <a:pPr marL="30480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6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525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spc="5" dirty="0">
                          <a:latin typeface="Calibri"/>
                          <a:cs typeface="Calibri"/>
                        </a:rPr>
                        <a:t>Налог</a:t>
                      </a:r>
                      <a:r>
                        <a:rPr sz="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на прибыль (указывается </a:t>
                      </a:r>
                      <a:r>
                        <a:rPr sz="200" b="1" spc="10" dirty="0">
                          <a:latin typeface="Calibri"/>
                          <a:cs typeface="Calibri"/>
                        </a:rPr>
                        <a:t>со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знаком</a:t>
                      </a:r>
                      <a:r>
                        <a:rPr sz="2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"-")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396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525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spc="5" dirty="0">
                          <a:latin typeface="Calibri"/>
                          <a:cs typeface="Calibri"/>
                        </a:rPr>
                        <a:t>Итого, денежный поток от операционной деятельности (CFO)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96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525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spc="10" dirty="0">
                          <a:latin typeface="Calibri"/>
                          <a:cs typeface="Calibri"/>
                        </a:rPr>
                        <a:t>Суммарный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 денежный поток от операционной деятельности (CFO)</a:t>
                      </a:r>
                      <a:r>
                        <a:rPr sz="2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за период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411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525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spc="5" dirty="0">
                          <a:latin typeface="Calibri"/>
                          <a:cs typeface="Calibri"/>
                        </a:rPr>
                        <a:t>Разница между</a:t>
                      </a:r>
                      <a:r>
                        <a:rPr sz="2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осуществленным</a:t>
                      </a:r>
                      <a:r>
                        <a:rPr sz="2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вложениями</a:t>
                      </a:r>
                      <a:r>
                        <a:rPr sz="2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в проект </a:t>
                      </a:r>
                      <a:r>
                        <a:rPr sz="2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полученными</a:t>
                      </a:r>
                      <a:r>
                        <a:rPr sz="2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доходами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</a:tr>
              <a:tr h="41148">
                <a:tc>
                  <a:txBody>
                    <a:bodyPr/>
                    <a:lstStyle/>
                    <a:p>
                      <a:pPr marL="30480" algn="ct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8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525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spc="5" dirty="0">
                          <a:latin typeface="Calibri"/>
                          <a:cs typeface="Calibri"/>
                        </a:rPr>
                        <a:t>Гашение</a:t>
                      </a:r>
                      <a:r>
                        <a:rPr sz="2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основного</a:t>
                      </a:r>
                      <a:r>
                        <a:rPr sz="2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dirty="0">
                          <a:latin typeface="Calibri"/>
                          <a:cs typeface="Calibri"/>
                        </a:rPr>
                        <a:t>долга</a:t>
                      </a:r>
                      <a:r>
                        <a:rPr sz="2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2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кредитному</a:t>
                      </a:r>
                      <a:r>
                        <a:rPr sz="2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портфелю,</a:t>
                      </a:r>
                      <a:r>
                        <a:rPr sz="2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оформленному</a:t>
                      </a:r>
                      <a:r>
                        <a:rPr sz="2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реализации</a:t>
                      </a:r>
                      <a:r>
                        <a:rPr sz="2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проекта </a:t>
                      </a:r>
                      <a:r>
                        <a:rPr sz="2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(указывается</a:t>
                      </a:r>
                      <a:r>
                        <a:rPr sz="2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10" dirty="0">
                          <a:latin typeface="Calibri"/>
                          <a:cs typeface="Calibri"/>
                        </a:rPr>
                        <a:t>со</a:t>
                      </a:r>
                      <a:r>
                        <a:rPr sz="2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знаком</a:t>
                      </a:r>
                      <a:r>
                        <a:rPr sz="2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b="1" spc="5" dirty="0">
                          <a:latin typeface="Calibri"/>
                          <a:cs typeface="Calibri"/>
                        </a:rPr>
                        <a:t>"-")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419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525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spc="5" dirty="0">
                          <a:latin typeface="Calibri"/>
                          <a:cs typeface="Calibri"/>
                        </a:rPr>
                        <a:t>Основной долг по</a:t>
                      </a:r>
                      <a:r>
                        <a:rPr sz="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кредитам АО МСП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Банк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525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latin typeface="Calibri"/>
                          <a:cs typeface="Calibri"/>
                        </a:rPr>
                        <a:t>Основной</a:t>
                      </a:r>
                      <a:r>
                        <a:rPr sz="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долг</a:t>
                      </a:r>
                      <a:r>
                        <a:rPr sz="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кредитам</a:t>
                      </a:r>
                      <a:r>
                        <a:rPr sz="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сторонних Банков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403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525">
                        <a:lnSpc>
                          <a:spcPts val="150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latin typeface="Calibri"/>
                          <a:cs typeface="Calibri"/>
                        </a:rPr>
                        <a:t>Основной долг по</a:t>
                      </a:r>
                      <a:r>
                        <a:rPr sz="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частным</a:t>
                      </a:r>
                      <a:r>
                        <a:rPr sz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" spc="5" dirty="0">
                          <a:latin typeface="Calibri"/>
                          <a:cs typeface="Calibri"/>
                        </a:rPr>
                        <a:t>займам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78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50" b="1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50" b="1" spc="-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250" b="1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250" b="1" spc="-5" dirty="0">
                          <a:latin typeface="Calibri"/>
                          <a:cs typeface="Calibri"/>
                        </a:rPr>
                        <a:t>па</a:t>
                      </a:r>
                      <a:r>
                        <a:rPr sz="250" b="1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250" b="1" spc="-5" dirty="0">
                          <a:latin typeface="Calibri"/>
                          <a:cs typeface="Calibri"/>
                        </a:rPr>
                        <a:t>мо</a:t>
                      </a:r>
                      <a:r>
                        <a:rPr sz="250" b="1" dirty="0">
                          <a:latin typeface="Calibri"/>
                          <a:cs typeface="Calibri"/>
                        </a:rPr>
                        <a:t>сть</a:t>
                      </a:r>
                      <a:r>
                        <a:rPr sz="250" b="1" spc="-5" dirty="0">
                          <a:latin typeface="Calibri"/>
                          <a:cs typeface="Calibri"/>
                        </a:rPr>
                        <a:t> про</a:t>
                      </a:r>
                      <a:r>
                        <a:rPr sz="250" b="1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250" b="1" spc="-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250" b="1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250" b="1" spc="-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250" b="1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sz="250" b="1" spc="-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250" b="1" dirty="0">
                          <a:latin typeface="Calibri"/>
                          <a:cs typeface="Calibri"/>
                        </a:rPr>
                        <a:t>ес.</a:t>
                      </a:r>
                      <a:endParaRPr sz="25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 gridSpan="5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87832" y="677925"/>
            <a:ext cx="908050" cy="74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0" b="1" spc="15" dirty="0">
                <a:latin typeface="Times New Roman"/>
                <a:cs typeface="Times New Roman"/>
              </a:rPr>
              <a:t>Финансовая</a:t>
            </a:r>
            <a:r>
              <a:rPr sz="300" b="1" spc="10" dirty="0">
                <a:latin typeface="Times New Roman"/>
                <a:cs typeface="Times New Roman"/>
              </a:rPr>
              <a:t> модель инвестиционного проекта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6308" y="3997833"/>
            <a:ext cx="183515" cy="56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" b="1" spc="-5" dirty="0">
                <a:latin typeface="Calibri"/>
                <a:cs typeface="Calibri"/>
              </a:rPr>
              <a:t>Комментарии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32658" y="748029"/>
            <a:ext cx="85090" cy="5841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" spc="5" dirty="0">
                <a:latin typeface="Calibri"/>
                <a:cs typeface="Calibri"/>
              </a:rPr>
              <a:t>1 </a:t>
            </a:r>
            <a:r>
              <a:rPr sz="200" dirty="0">
                <a:latin typeface="Calibri"/>
                <a:cs typeface="Calibri"/>
              </a:rPr>
              <a:t>г</a:t>
            </a:r>
            <a:r>
              <a:rPr sz="200" spc="10" dirty="0">
                <a:latin typeface="Calibri"/>
                <a:cs typeface="Calibri"/>
              </a:rPr>
              <a:t>о</a:t>
            </a:r>
            <a:r>
              <a:rPr sz="200" spc="5" dirty="0">
                <a:latin typeface="Calibri"/>
                <a:cs typeface="Calibri"/>
              </a:rPr>
              <a:t>д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23613" y="748029"/>
            <a:ext cx="85090" cy="5841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" spc="5" dirty="0">
                <a:latin typeface="Calibri"/>
                <a:cs typeface="Calibri"/>
              </a:rPr>
              <a:t>2 </a:t>
            </a:r>
            <a:r>
              <a:rPr sz="200" dirty="0">
                <a:latin typeface="Calibri"/>
                <a:cs typeface="Calibri"/>
              </a:rPr>
              <a:t>г</a:t>
            </a:r>
            <a:r>
              <a:rPr sz="200" spc="10" dirty="0">
                <a:latin typeface="Calibri"/>
                <a:cs typeface="Calibri"/>
              </a:rPr>
              <a:t>о</a:t>
            </a:r>
            <a:r>
              <a:rPr sz="200" spc="5" dirty="0">
                <a:latin typeface="Calibri"/>
                <a:cs typeface="Calibri"/>
              </a:rPr>
              <a:t>д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79260" y="748029"/>
            <a:ext cx="85090" cy="5841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" spc="5" dirty="0">
                <a:latin typeface="Calibri"/>
                <a:cs typeface="Calibri"/>
              </a:rPr>
              <a:t>3 </a:t>
            </a:r>
            <a:r>
              <a:rPr sz="200" dirty="0">
                <a:latin typeface="Calibri"/>
                <a:cs typeface="Calibri"/>
              </a:rPr>
              <a:t>г</a:t>
            </a:r>
            <a:r>
              <a:rPr sz="200" spc="10" dirty="0">
                <a:latin typeface="Calibri"/>
                <a:cs typeface="Calibri"/>
              </a:rPr>
              <a:t>о</a:t>
            </a:r>
            <a:r>
              <a:rPr sz="200" spc="5" dirty="0">
                <a:latin typeface="Calibri"/>
                <a:cs typeface="Calibri"/>
              </a:rPr>
              <a:t>д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35290" y="748029"/>
            <a:ext cx="85090" cy="5841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" spc="5" dirty="0">
                <a:latin typeface="Calibri"/>
                <a:cs typeface="Calibri"/>
              </a:rPr>
              <a:t>4 </a:t>
            </a:r>
            <a:r>
              <a:rPr sz="200" dirty="0">
                <a:latin typeface="Calibri"/>
                <a:cs typeface="Calibri"/>
              </a:rPr>
              <a:t>г</a:t>
            </a:r>
            <a:r>
              <a:rPr sz="200" spc="10" dirty="0">
                <a:latin typeface="Calibri"/>
                <a:cs typeface="Calibri"/>
              </a:rPr>
              <a:t>о</a:t>
            </a:r>
            <a:r>
              <a:rPr sz="200" spc="5" dirty="0">
                <a:latin typeface="Calibri"/>
                <a:cs typeface="Calibri"/>
              </a:rPr>
              <a:t>д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91192" y="748029"/>
            <a:ext cx="85090" cy="5841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" spc="5" dirty="0">
                <a:latin typeface="Calibri"/>
                <a:cs typeface="Calibri"/>
              </a:rPr>
              <a:t>5 </a:t>
            </a:r>
            <a:r>
              <a:rPr sz="200" dirty="0">
                <a:latin typeface="Calibri"/>
                <a:cs typeface="Calibri"/>
              </a:rPr>
              <a:t>г</a:t>
            </a:r>
            <a:r>
              <a:rPr sz="200" spc="10" dirty="0">
                <a:latin typeface="Calibri"/>
                <a:cs typeface="Calibri"/>
              </a:rPr>
              <a:t>о</a:t>
            </a:r>
            <a:r>
              <a:rPr sz="200" spc="5" dirty="0">
                <a:latin typeface="Calibri"/>
                <a:cs typeface="Calibri"/>
              </a:rPr>
              <a:t>д</a:t>
            </a:r>
            <a:endParaRPr sz="2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86816" y="4041013"/>
            <a:ext cx="3689985" cy="200025"/>
            <a:chOff x="286816" y="4041013"/>
            <a:chExt cx="3689985" cy="200025"/>
          </a:xfrm>
        </p:grpSpPr>
        <p:sp>
          <p:nvSpPr>
            <p:cNvPr id="13" name="object 13"/>
            <p:cNvSpPr/>
            <p:nvPr/>
          </p:nvSpPr>
          <p:spPr>
            <a:xfrm>
              <a:off x="288340" y="4042537"/>
              <a:ext cx="0" cy="192405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2023"/>
                  </a:lnTo>
                </a:path>
              </a:pathLst>
            </a:custGeom>
            <a:ln w="3175">
              <a:solidFill>
                <a:srgbClr val="4F612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75226" y="4044061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4F612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2912" y="4042537"/>
              <a:ext cx="3684270" cy="0"/>
            </a:xfrm>
            <a:custGeom>
              <a:avLst/>
              <a:gdLst/>
              <a:ahLst/>
              <a:cxnLst/>
              <a:rect l="l" t="t" r="r" b="b"/>
              <a:pathLst>
                <a:path w="3684270">
                  <a:moveTo>
                    <a:pt x="0" y="0"/>
                  </a:moveTo>
                  <a:lnTo>
                    <a:pt x="3683838" y="0"/>
                  </a:lnTo>
                </a:path>
              </a:pathLst>
            </a:custGeom>
            <a:ln w="3175">
              <a:solidFill>
                <a:srgbClr val="4F612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6816" y="4239133"/>
              <a:ext cx="3689985" cy="0"/>
            </a:xfrm>
            <a:custGeom>
              <a:avLst/>
              <a:gdLst/>
              <a:ahLst/>
              <a:cxnLst/>
              <a:rect l="l" t="t" r="r" b="b"/>
              <a:pathLst>
                <a:path w="3689985">
                  <a:moveTo>
                    <a:pt x="0" y="0"/>
                  </a:moveTo>
                  <a:lnTo>
                    <a:pt x="3689933" y="0"/>
                  </a:lnTo>
                </a:path>
              </a:pathLst>
            </a:custGeom>
            <a:ln w="3175">
              <a:solidFill>
                <a:srgbClr val="4F612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19760" y="794258"/>
          <a:ext cx="9448800" cy="1216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685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56210"/>
                <a:gridCol w="156210"/>
                <a:gridCol w="156210"/>
                <a:gridCol w="156210"/>
                <a:gridCol w="156210"/>
                <a:gridCol w="156210"/>
                <a:gridCol w="156210"/>
                <a:gridCol w="156210"/>
                <a:gridCol w="156210"/>
                <a:gridCol w="156210"/>
                <a:gridCol w="156210"/>
                <a:gridCol w="156210"/>
                <a:gridCol w="156845"/>
                <a:gridCol w="156210"/>
                <a:gridCol w="156209"/>
                <a:gridCol w="156209"/>
                <a:gridCol w="156209"/>
                <a:gridCol w="156209"/>
                <a:gridCol w="156209"/>
                <a:gridCol w="156209"/>
                <a:gridCol w="156209"/>
                <a:gridCol w="156209"/>
                <a:gridCol w="156209"/>
                <a:gridCol w="156209"/>
                <a:gridCol w="156209"/>
                <a:gridCol w="156209"/>
                <a:gridCol w="156209"/>
                <a:gridCol w="156209"/>
                <a:gridCol w="156209"/>
                <a:gridCol w="156209"/>
                <a:gridCol w="156209"/>
                <a:gridCol w="156209"/>
                <a:gridCol w="175895"/>
              </a:tblGrid>
              <a:tr h="716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6355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60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6355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61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6355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62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6355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63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6355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64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65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66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67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5720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68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5720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69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6355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70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5720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71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5720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72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6355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73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74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75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5720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76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6355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77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5720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78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79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6355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80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5720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81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82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83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84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6355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85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6355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86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6355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87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51435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88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51435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89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90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91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92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93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94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95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51435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96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51435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97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51435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98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51435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99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4450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100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3815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101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102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103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104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105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3815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106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3815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107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3815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108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3815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109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3815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110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3815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111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3815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112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113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L="64135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114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115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116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3815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117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3815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118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43815" algn="r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119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ts val="165"/>
                        </a:lnSpc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120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48767">
                <a:tc>
                  <a:txBody>
                    <a:bodyPr/>
                    <a:lstStyle/>
                    <a:p>
                      <a:pPr marR="19685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ноя.25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дек.25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янв.26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фев.26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мар.26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апр.26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май.26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июн.26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июл.26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авг.26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сен.26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окт.26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ноя.26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дек.26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янв.27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фев.27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мар.27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апр.27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май.27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июн.27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июл.27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авг.27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сен.27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окт.27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ноя.27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дек.27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янв.28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фев.28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мар.28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апр.28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май.28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июн.28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июл.28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авг.28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сен.28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окт.28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ноя.28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дек.28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янв.29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фев.29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мар.29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апр.29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май.29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июн.29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июл.29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авг.29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сен.29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окт.29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ноя.29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дек.29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янв.30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фев.30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мар.30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апр.30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май.30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июн.30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июл.30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авг.30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сен.30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окт.30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ноя.30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225"/>
                        </a:lnSpc>
                        <a:spcBef>
                          <a:spcPts val="5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дек.30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41148"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411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41148"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419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411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41148"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411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41147"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56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5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5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5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5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55"/>
                        </a:lnSpc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7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7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1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2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2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41148"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41148"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5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899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L="111125" algn="ct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ts val="165"/>
                        </a:lnSpc>
                        <a:spcBef>
                          <a:spcPts val="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19760" y="2047367"/>
          <a:ext cx="9448800" cy="4927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685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56210"/>
                <a:gridCol w="156210"/>
                <a:gridCol w="156210"/>
                <a:gridCol w="156210"/>
                <a:gridCol w="156210"/>
                <a:gridCol w="156210"/>
                <a:gridCol w="156210"/>
                <a:gridCol w="156210"/>
                <a:gridCol w="156210"/>
                <a:gridCol w="156210"/>
                <a:gridCol w="156210"/>
                <a:gridCol w="156210"/>
                <a:gridCol w="156845"/>
                <a:gridCol w="156210"/>
                <a:gridCol w="156209"/>
                <a:gridCol w="156209"/>
                <a:gridCol w="156209"/>
                <a:gridCol w="156209"/>
                <a:gridCol w="156209"/>
                <a:gridCol w="156209"/>
                <a:gridCol w="156209"/>
                <a:gridCol w="156209"/>
                <a:gridCol w="156209"/>
                <a:gridCol w="156209"/>
                <a:gridCol w="156209"/>
                <a:gridCol w="156209"/>
                <a:gridCol w="156209"/>
                <a:gridCol w="156209"/>
                <a:gridCol w="156209"/>
                <a:gridCol w="156209"/>
                <a:gridCol w="156209"/>
                <a:gridCol w="156209"/>
                <a:gridCol w="175895"/>
              </a:tblGrid>
              <a:tr h="42672">
                <a:tc>
                  <a:txBody>
                    <a:bodyPr/>
                    <a:lstStyle/>
                    <a:p>
                      <a:pPr marL="12065" algn="ct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60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61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62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63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64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65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66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67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720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68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720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69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70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720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71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720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72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73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74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75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720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76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77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720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78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79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80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720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81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82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83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84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85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86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87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88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89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90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91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92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93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94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95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96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97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98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99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100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101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102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103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104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105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106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107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108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109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110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111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112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113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114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115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116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117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118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119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65"/>
                        </a:lnSpc>
                        <a:spcBef>
                          <a:spcPts val="70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120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42672">
                <a:tc>
                  <a:txBody>
                    <a:bodyPr/>
                    <a:lstStyle/>
                    <a:p>
                      <a:pPr marR="19685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ноя.25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дек.25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янв.26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фев.26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мар.26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апр.26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май.26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июн.26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июл.26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авг.26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сен.26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окт.26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ноя.26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дек.26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янв.27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фев.27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мар.27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апр.27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май.27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июн.27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июл.27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авг.27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сен.27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окт.27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ноя.27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дек.27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янв.28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фев.28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мар.28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апр.28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май.28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июн.28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июл.28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авг.28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сен.28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окт.28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ноя.28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дек.28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янв.29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фев.29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мар.29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апр.29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май.29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июн.29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июл.29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авг.29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сен.29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окт.29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ноя.29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дек.29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янв.30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фев.30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мар.30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апр.30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май.30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июн.30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июл.30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авг.30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сен.30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окт.30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ноя.30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20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дек.30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40385"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5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40386"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396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40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41148"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40386"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39624"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39624"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39624"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411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19760" y="2576195"/>
          <a:ext cx="9448800" cy="1407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685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56210"/>
                <a:gridCol w="156210"/>
                <a:gridCol w="156210"/>
                <a:gridCol w="156210"/>
                <a:gridCol w="156210"/>
                <a:gridCol w="156210"/>
                <a:gridCol w="156210"/>
                <a:gridCol w="156210"/>
                <a:gridCol w="156210"/>
                <a:gridCol w="156210"/>
                <a:gridCol w="156210"/>
                <a:gridCol w="156210"/>
                <a:gridCol w="156845"/>
                <a:gridCol w="156210"/>
                <a:gridCol w="156209"/>
                <a:gridCol w="156209"/>
                <a:gridCol w="156209"/>
                <a:gridCol w="156209"/>
                <a:gridCol w="156209"/>
                <a:gridCol w="156209"/>
                <a:gridCol w="156209"/>
                <a:gridCol w="156209"/>
                <a:gridCol w="156209"/>
                <a:gridCol w="156209"/>
                <a:gridCol w="156209"/>
                <a:gridCol w="156209"/>
                <a:gridCol w="156209"/>
                <a:gridCol w="156209"/>
                <a:gridCol w="156209"/>
                <a:gridCol w="156209"/>
                <a:gridCol w="156209"/>
                <a:gridCol w="156209"/>
                <a:gridCol w="175895"/>
              </a:tblGrid>
              <a:tr h="47244">
                <a:tc>
                  <a:txBody>
                    <a:bodyPr/>
                    <a:lstStyle/>
                    <a:p>
                      <a:pPr marL="12065" algn="ct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60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61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62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63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64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65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66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67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720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68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720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69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70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720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71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720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72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73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74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75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720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76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77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78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79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80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720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81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82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83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84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85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86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87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88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89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90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91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92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93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94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95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96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97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98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99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100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101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102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103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104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105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106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107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108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109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110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111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112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113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114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115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116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117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118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119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65"/>
                        </a:lnSpc>
                        <a:spcBef>
                          <a:spcPts val="105"/>
                        </a:spcBef>
                      </a:pPr>
                      <a:r>
                        <a:rPr sz="2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120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41148">
                <a:tc>
                  <a:txBody>
                    <a:bodyPr/>
                    <a:lstStyle/>
                    <a:p>
                      <a:pPr marR="19685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ноя.25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дек.25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янв.26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фев.26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мар.26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апр.26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май.26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июн.26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июл.26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авг.26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сен.26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окт.26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ноя.26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дек.26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янв.27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фев.27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мар.27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апр.27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май.27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июн.27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июл.27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авг.27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сен.27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окт.27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ноя.27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дек.27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янв.28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фев.28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мар.28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апр.28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май.28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июн.28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июл.28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авг.28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сен.28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окт.28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ноя.28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дек.28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янв.29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фев.29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мар.29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апр.29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май.29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июн.29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июл.29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авг.29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сен.29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окт.29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ноя.29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дек.29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янв.30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фев.30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мар.30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апр.30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май.30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июн.30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июл.30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авг.30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сен.30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окт.30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ноя.30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90"/>
                        </a:lnSpc>
                        <a:spcBef>
                          <a:spcPts val="35"/>
                        </a:spcBef>
                      </a:pPr>
                      <a:r>
                        <a:rPr sz="200" b="1" spc="5" dirty="0">
                          <a:latin typeface="Times New Roman"/>
                          <a:cs typeface="Times New Roman"/>
                        </a:rPr>
                        <a:t>дек.30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38862"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39624"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40385">
                <a:tc>
                  <a:txBody>
                    <a:bodyPr/>
                    <a:lstStyle/>
                    <a:p>
                      <a:pPr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                   </a:t>
                      </a:r>
                      <a:r>
                        <a:rPr sz="2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0</a:t>
                      </a:r>
                      <a:r>
                        <a:rPr sz="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">
                <a:tc>
                  <a:txBody>
                    <a:bodyPr/>
                    <a:lstStyle/>
                    <a:p>
                      <a:pPr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                   </a:t>
                      </a:r>
                      <a:r>
                        <a:rPr sz="2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0</a:t>
                      </a:r>
                      <a:r>
                        <a:rPr sz="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">
                <a:tc>
                  <a:txBody>
                    <a:bodyPr/>
                    <a:lstStyle/>
                    <a:p>
                      <a:pPr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                   </a:t>
                      </a:r>
                      <a:r>
                        <a:rPr sz="2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0</a:t>
                      </a:r>
                      <a:r>
                        <a:rPr sz="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">
                <a:tc>
                  <a:txBody>
                    <a:bodyPr/>
                    <a:lstStyle/>
                    <a:p>
                      <a:pPr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                   </a:t>
                      </a:r>
                      <a:r>
                        <a:rPr sz="2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0</a:t>
                      </a:r>
                      <a:r>
                        <a:rPr sz="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">
                <a:tc>
                  <a:txBody>
                    <a:bodyPr/>
                    <a:lstStyle/>
                    <a:p>
                      <a:pPr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                   </a:t>
                      </a:r>
                      <a:r>
                        <a:rPr sz="2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0</a:t>
                      </a:r>
                      <a:r>
                        <a:rPr sz="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">
                <a:tc>
                  <a:txBody>
                    <a:bodyPr/>
                    <a:lstStyle/>
                    <a:p>
                      <a:pPr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                   </a:t>
                      </a:r>
                      <a:r>
                        <a:rPr sz="2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0</a:t>
                      </a:r>
                      <a:r>
                        <a:rPr sz="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">
                <a:tc>
                  <a:txBody>
                    <a:bodyPr/>
                    <a:lstStyle/>
                    <a:p>
                      <a:pPr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                   </a:t>
                      </a:r>
                      <a:r>
                        <a:rPr sz="2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0</a:t>
                      </a:r>
                      <a:r>
                        <a:rPr sz="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">
                <a:tc>
                  <a:txBody>
                    <a:bodyPr/>
                    <a:lstStyle/>
                    <a:p>
                      <a:pPr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                   </a:t>
                      </a:r>
                      <a:r>
                        <a:rPr sz="2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0</a:t>
                      </a:r>
                      <a:r>
                        <a:rPr sz="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8739"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39624"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40386">
                <a:tc>
                  <a:txBody>
                    <a:bodyPr/>
                    <a:lstStyle/>
                    <a:p>
                      <a:pPr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                   </a:t>
                      </a:r>
                      <a:r>
                        <a:rPr sz="2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0</a:t>
                      </a:r>
                      <a:r>
                        <a:rPr sz="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8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39624"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40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388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39623"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40386"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6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39624"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5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388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396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39624"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9623"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42672"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60"/>
                        </a:lnSpc>
                        <a:spcBef>
                          <a:spcPts val="75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</a:tr>
              <a:tr h="39624"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0"/>
                        </a:lnSpc>
                        <a:spcBef>
                          <a:spcPts val="60"/>
                        </a:spcBef>
                      </a:pPr>
                      <a:r>
                        <a:rPr sz="200" b="1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B w="3175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41909"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55"/>
                        </a:lnSpc>
                        <a:spcBef>
                          <a:spcPts val="75"/>
                        </a:spcBef>
                      </a:pPr>
                      <a:r>
                        <a:rPr sz="200" dirty="0">
                          <a:latin typeface="Calibri"/>
                          <a:cs typeface="Calibri"/>
                        </a:rPr>
                        <a:t>0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80808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403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808080"/>
                      </a:solidFill>
                      <a:prstDash val="solid"/>
                    </a:lnL>
                    <a:lnR w="3175">
                      <a:solidFill>
                        <a:srgbClr val="80808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80808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79247">
                <a:tc gridSpan="6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80808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110610" y="748029"/>
            <a:ext cx="85090" cy="5841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" spc="5" dirty="0">
                <a:latin typeface="Calibri"/>
                <a:cs typeface="Calibri"/>
              </a:rPr>
              <a:t>7 </a:t>
            </a:r>
            <a:r>
              <a:rPr sz="200" dirty="0">
                <a:latin typeface="Calibri"/>
                <a:cs typeface="Calibri"/>
              </a:rPr>
              <a:t>г</a:t>
            </a:r>
            <a:r>
              <a:rPr sz="200" spc="10" dirty="0">
                <a:latin typeface="Calibri"/>
                <a:cs typeface="Calibri"/>
              </a:rPr>
              <a:t>о</a:t>
            </a:r>
            <a:r>
              <a:rPr sz="200" spc="5" dirty="0">
                <a:latin typeface="Calibri"/>
                <a:cs typeface="Calibri"/>
              </a:rPr>
              <a:t>д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15280" y="748029"/>
            <a:ext cx="85090" cy="5841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" spc="5" dirty="0">
                <a:latin typeface="Calibri"/>
                <a:cs typeface="Calibri"/>
              </a:rPr>
              <a:t>8 </a:t>
            </a:r>
            <a:r>
              <a:rPr sz="200" dirty="0">
                <a:latin typeface="Calibri"/>
                <a:cs typeface="Calibri"/>
              </a:rPr>
              <a:t>г</a:t>
            </a:r>
            <a:r>
              <a:rPr sz="200" spc="10" dirty="0">
                <a:latin typeface="Calibri"/>
                <a:cs typeface="Calibri"/>
              </a:rPr>
              <a:t>о</a:t>
            </a:r>
            <a:r>
              <a:rPr sz="200" spc="5" dirty="0">
                <a:latin typeface="Calibri"/>
                <a:cs typeface="Calibri"/>
              </a:rPr>
              <a:t>д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82561" y="748029"/>
            <a:ext cx="85090" cy="5841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" spc="5" dirty="0">
                <a:latin typeface="Calibri"/>
                <a:cs typeface="Calibri"/>
              </a:rPr>
              <a:t>9 </a:t>
            </a:r>
            <a:r>
              <a:rPr sz="200" dirty="0">
                <a:latin typeface="Calibri"/>
                <a:cs typeface="Calibri"/>
              </a:rPr>
              <a:t>г</a:t>
            </a:r>
            <a:r>
              <a:rPr sz="200" spc="10" dirty="0">
                <a:latin typeface="Calibri"/>
                <a:cs typeface="Calibri"/>
              </a:rPr>
              <a:t>о</a:t>
            </a:r>
            <a:r>
              <a:rPr sz="200" spc="5" dirty="0">
                <a:latin typeface="Calibri"/>
                <a:cs typeface="Calibri"/>
              </a:rPr>
              <a:t>д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69528" y="748029"/>
            <a:ext cx="99060" cy="5841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" dirty="0">
                <a:latin typeface="Calibri"/>
                <a:cs typeface="Calibri"/>
              </a:rPr>
              <a:t>1</a:t>
            </a:r>
            <a:r>
              <a:rPr sz="200" spc="5" dirty="0">
                <a:latin typeface="Calibri"/>
                <a:cs typeface="Calibri"/>
              </a:rPr>
              <a:t>0</a:t>
            </a:r>
            <a:r>
              <a:rPr sz="200" dirty="0">
                <a:latin typeface="Calibri"/>
                <a:cs typeface="Calibri"/>
              </a:rPr>
              <a:t> г</a:t>
            </a:r>
            <a:r>
              <a:rPr sz="200" spc="10" dirty="0">
                <a:latin typeface="Calibri"/>
                <a:cs typeface="Calibri"/>
              </a:rPr>
              <a:t>о</a:t>
            </a:r>
            <a:r>
              <a:rPr sz="200" spc="5" dirty="0">
                <a:latin typeface="Calibri"/>
                <a:cs typeface="Calibri"/>
              </a:rPr>
              <a:t>д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54582" y="748029"/>
            <a:ext cx="85090" cy="5841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" spc="5" dirty="0">
                <a:latin typeface="Calibri"/>
                <a:cs typeface="Calibri"/>
              </a:rPr>
              <a:t>6 </a:t>
            </a:r>
            <a:r>
              <a:rPr sz="200" dirty="0">
                <a:latin typeface="Calibri"/>
                <a:cs typeface="Calibri"/>
              </a:rPr>
              <a:t>г</a:t>
            </a:r>
            <a:r>
              <a:rPr sz="200" spc="10" dirty="0">
                <a:latin typeface="Calibri"/>
                <a:cs typeface="Calibri"/>
              </a:rPr>
              <a:t>о</a:t>
            </a:r>
            <a:r>
              <a:rPr sz="200" spc="5" dirty="0">
                <a:latin typeface="Calibri"/>
                <a:cs typeface="Calibri"/>
              </a:rPr>
              <a:t>д</a:t>
            </a:r>
            <a:endParaRPr sz="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79122" y="6535623"/>
            <a:ext cx="9271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4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661" y="892302"/>
            <a:ext cx="11505565" cy="0"/>
          </a:xfrm>
          <a:custGeom>
            <a:avLst/>
            <a:gdLst/>
            <a:ahLst/>
            <a:cxnLst/>
            <a:rect l="l" t="t" r="r" b="b"/>
            <a:pathLst>
              <a:path w="11505565">
                <a:moveTo>
                  <a:pt x="0" y="0"/>
                </a:moveTo>
                <a:lnTo>
                  <a:pt x="11505311" y="0"/>
                </a:lnTo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0102595" y="156971"/>
            <a:ext cx="2089785" cy="655320"/>
            <a:chOff x="10102595" y="156971"/>
            <a:chExt cx="2089785" cy="6553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79023" y="211835"/>
              <a:ext cx="1577339" cy="43281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319003" y="167639"/>
              <a:ext cx="1873250" cy="561340"/>
            </a:xfrm>
            <a:custGeom>
              <a:avLst/>
              <a:gdLst/>
              <a:ahLst/>
              <a:cxnLst/>
              <a:rect l="l" t="t" r="r" b="b"/>
              <a:pathLst>
                <a:path w="1873250" h="561340">
                  <a:moveTo>
                    <a:pt x="1872996" y="0"/>
                  </a:moveTo>
                  <a:lnTo>
                    <a:pt x="0" y="0"/>
                  </a:lnTo>
                  <a:lnTo>
                    <a:pt x="0" y="560831"/>
                  </a:lnTo>
                  <a:lnTo>
                    <a:pt x="1872996" y="560831"/>
                  </a:lnTo>
                  <a:lnTo>
                    <a:pt x="1872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02595" y="156971"/>
              <a:ext cx="1906524" cy="655319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7772" y="133107"/>
            <a:ext cx="1459730" cy="51864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87092" y="154686"/>
            <a:ext cx="810895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220" dirty="0"/>
              <a:t>Комплекс</a:t>
            </a:r>
            <a:r>
              <a:rPr sz="2000" spc="-110" dirty="0"/>
              <a:t> </a:t>
            </a:r>
            <a:r>
              <a:rPr sz="2000" spc="-229" dirty="0"/>
              <a:t>мер</a:t>
            </a:r>
            <a:r>
              <a:rPr sz="2000" spc="-90" dirty="0"/>
              <a:t> </a:t>
            </a:r>
            <a:r>
              <a:rPr sz="2000" spc="-220" dirty="0"/>
              <a:t>поддержки</a:t>
            </a:r>
            <a:r>
              <a:rPr sz="2000" spc="-125" dirty="0"/>
              <a:t> </a:t>
            </a:r>
            <a:r>
              <a:rPr sz="2000" spc="-220" dirty="0"/>
              <a:t>«коробочный</a:t>
            </a:r>
            <a:r>
              <a:rPr sz="2000" spc="-125" dirty="0"/>
              <a:t> </a:t>
            </a:r>
            <a:r>
              <a:rPr sz="2000" spc="-204" dirty="0"/>
              <a:t>продукт»</a:t>
            </a:r>
            <a:r>
              <a:rPr sz="2000" spc="-130" dirty="0"/>
              <a:t> </a:t>
            </a:r>
            <a:r>
              <a:rPr sz="2000" spc="-225" dirty="0"/>
              <a:t>для</a:t>
            </a:r>
            <a:r>
              <a:rPr sz="2000" spc="-105" dirty="0"/>
              <a:t> </a:t>
            </a:r>
            <a:r>
              <a:rPr sz="2000" spc="-215" dirty="0"/>
              <a:t>сельскохозяйственных </a:t>
            </a:r>
            <a:r>
              <a:rPr sz="2000" spc="-540" dirty="0"/>
              <a:t> </a:t>
            </a:r>
            <a:r>
              <a:rPr sz="2000" spc="-215" dirty="0"/>
              <a:t>кооперативов</a:t>
            </a:r>
            <a:r>
              <a:rPr sz="2000" spc="-125" dirty="0"/>
              <a:t> </a:t>
            </a:r>
            <a:r>
              <a:rPr sz="2000" spc="-220" dirty="0"/>
              <a:t>и</a:t>
            </a:r>
            <a:r>
              <a:rPr sz="2000" spc="-95" dirty="0"/>
              <a:t> </a:t>
            </a:r>
            <a:r>
              <a:rPr sz="2000" spc="-220" dirty="0"/>
              <a:t>фермеров-членов</a:t>
            </a:r>
            <a:r>
              <a:rPr sz="2000" spc="-135" dirty="0"/>
              <a:t> </a:t>
            </a:r>
            <a:r>
              <a:rPr sz="2000" spc="-215" dirty="0"/>
              <a:t>сельскохозяйственных</a:t>
            </a:r>
            <a:r>
              <a:rPr sz="2000" spc="-140" dirty="0"/>
              <a:t> </a:t>
            </a:r>
            <a:r>
              <a:rPr sz="2000" spc="-210" dirty="0"/>
              <a:t>кооперативов*</a:t>
            </a:r>
            <a:endParaRPr sz="2000"/>
          </a:p>
        </p:txBody>
      </p:sp>
      <p:sp>
        <p:nvSpPr>
          <p:cNvPr id="10" name="object 10"/>
          <p:cNvSpPr/>
          <p:nvPr/>
        </p:nvSpPr>
        <p:spPr>
          <a:xfrm>
            <a:off x="3163061" y="1204722"/>
            <a:ext cx="0" cy="5479415"/>
          </a:xfrm>
          <a:custGeom>
            <a:avLst/>
            <a:gdLst/>
            <a:ahLst/>
            <a:cxnLst/>
            <a:rect l="l" t="t" r="r" b="b"/>
            <a:pathLst>
              <a:path h="5479415">
                <a:moveTo>
                  <a:pt x="0" y="0"/>
                </a:moveTo>
                <a:lnTo>
                  <a:pt x="0" y="5479275"/>
                </a:lnTo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34859" y="1116907"/>
            <a:ext cx="2674031" cy="84323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41796" y="2195167"/>
            <a:ext cx="468928" cy="493827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342257" y="2201951"/>
            <a:ext cx="304736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200"/>
              </a:lnSpc>
              <a:spcBef>
                <a:spcPts val="100"/>
              </a:spcBef>
            </a:pP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К</a:t>
            </a:r>
            <a:r>
              <a:rPr sz="1600" b="1" spc="-175" dirty="0">
                <a:solidFill>
                  <a:srgbClr val="252525"/>
                </a:solidFill>
                <a:latin typeface="Arial"/>
                <a:cs typeface="Arial"/>
              </a:rPr>
              <a:t>редит</a:t>
            </a:r>
            <a:r>
              <a:rPr sz="1600" b="1" spc="-185" dirty="0">
                <a:solidFill>
                  <a:srgbClr val="252525"/>
                </a:solidFill>
                <a:latin typeface="Arial"/>
                <a:cs typeface="Arial"/>
              </a:rPr>
              <a:t>н</a:t>
            </a:r>
            <a:r>
              <a:rPr sz="1600" b="1" spc="-175" dirty="0">
                <a:solidFill>
                  <a:srgbClr val="252525"/>
                </a:solidFill>
                <a:latin typeface="Arial"/>
                <a:cs typeface="Arial"/>
              </a:rPr>
              <a:t>о</a:t>
            </a:r>
            <a:r>
              <a:rPr sz="1600" b="1" spc="-105" dirty="0">
                <a:solidFill>
                  <a:srgbClr val="252525"/>
                </a:solidFill>
                <a:latin typeface="Arial"/>
                <a:cs typeface="Arial"/>
              </a:rPr>
              <a:t>-</a:t>
            </a:r>
            <a:r>
              <a:rPr sz="1600" b="1" spc="-135" dirty="0">
                <a:solidFill>
                  <a:srgbClr val="252525"/>
                </a:solidFill>
                <a:latin typeface="Arial"/>
                <a:cs typeface="Arial"/>
              </a:rPr>
              <a:t>г</a:t>
            </a:r>
            <a:r>
              <a:rPr sz="1600" b="1" spc="-170" dirty="0">
                <a:solidFill>
                  <a:srgbClr val="252525"/>
                </a:solidFill>
                <a:latin typeface="Arial"/>
                <a:cs typeface="Arial"/>
              </a:rPr>
              <a:t>а</a:t>
            </a:r>
            <a:r>
              <a:rPr sz="1600" b="1" spc="-175" dirty="0">
                <a:solidFill>
                  <a:srgbClr val="252525"/>
                </a:solidFill>
                <a:latin typeface="Arial"/>
                <a:cs typeface="Arial"/>
              </a:rPr>
              <a:t>р</a:t>
            </a:r>
            <a:r>
              <a:rPr sz="1600" b="1" spc="-170" dirty="0">
                <a:solidFill>
                  <a:srgbClr val="252525"/>
                </a:solidFill>
                <a:latin typeface="Arial"/>
                <a:cs typeface="Arial"/>
              </a:rPr>
              <a:t>а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н</a:t>
            </a:r>
            <a:r>
              <a:rPr sz="1600" b="1" spc="-155" dirty="0">
                <a:solidFill>
                  <a:srgbClr val="252525"/>
                </a:solidFill>
                <a:latin typeface="Arial"/>
                <a:cs typeface="Arial"/>
              </a:rPr>
              <a:t>т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ийн</a:t>
            </a:r>
            <a:r>
              <a:rPr sz="1600" b="1" spc="-170" dirty="0">
                <a:solidFill>
                  <a:srgbClr val="252525"/>
                </a:solidFill>
                <a:latin typeface="Arial"/>
                <a:cs typeface="Arial"/>
              </a:rPr>
              <a:t>а</a:t>
            </a:r>
            <a:r>
              <a:rPr sz="1600" b="1" spc="-175" dirty="0">
                <a:solidFill>
                  <a:srgbClr val="252525"/>
                </a:solidFill>
                <a:latin typeface="Arial"/>
                <a:cs typeface="Arial"/>
              </a:rPr>
              <a:t>я</a:t>
            </a:r>
            <a:r>
              <a:rPr sz="1600" b="1" spc="-1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и</a:t>
            </a:r>
            <a:r>
              <a:rPr sz="1600" b="1" spc="-7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85" dirty="0">
                <a:solidFill>
                  <a:srgbClr val="252525"/>
                </a:solidFill>
                <a:latin typeface="Arial"/>
                <a:cs typeface="Arial"/>
              </a:rPr>
              <a:t>ли</a:t>
            </a:r>
            <a:r>
              <a:rPr sz="1600" b="1" spc="-155" dirty="0">
                <a:solidFill>
                  <a:srgbClr val="252525"/>
                </a:solidFill>
                <a:latin typeface="Arial"/>
                <a:cs typeface="Arial"/>
              </a:rPr>
              <a:t>з</a:t>
            </a:r>
            <a:r>
              <a:rPr sz="1600" b="1" spc="-150" dirty="0">
                <a:solidFill>
                  <a:srgbClr val="252525"/>
                </a:solidFill>
                <a:latin typeface="Arial"/>
                <a:cs typeface="Arial"/>
              </a:rPr>
              <a:t>инговая  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поддержка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70983" y="3324883"/>
            <a:ext cx="1028804" cy="60398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365116" y="3062376"/>
            <a:ext cx="3822700" cy="106108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600" b="1" spc="-250" dirty="0">
                <a:solidFill>
                  <a:srgbClr val="252525"/>
                </a:solidFill>
                <a:latin typeface="Arial"/>
                <a:cs typeface="Arial"/>
              </a:rPr>
              <a:t>М</a:t>
            </a:r>
            <a:r>
              <a:rPr sz="1600" b="1" spc="-165" dirty="0">
                <a:solidFill>
                  <a:srgbClr val="252525"/>
                </a:solidFill>
                <a:latin typeface="Arial"/>
                <a:cs typeface="Arial"/>
              </a:rPr>
              <a:t>а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р</a:t>
            </a:r>
            <a:r>
              <a:rPr sz="1600" b="1" spc="-145" dirty="0">
                <a:solidFill>
                  <a:srgbClr val="252525"/>
                </a:solidFill>
                <a:latin typeface="Arial"/>
                <a:cs typeface="Arial"/>
              </a:rPr>
              <a:t>к</a:t>
            </a:r>
            <a:r>
              <a:rPr sz="1600" b="1" spc="-170" dirty="0">
                <a:solidFill>
                  <a:srgbClr val="252525"/>
                </a:solidFill>
                <a:latin typeface="Arial"/>
                <a:cs typeface="Arial"/>
              </a:rPr>
              <a:t>етин</a:t>
            </a:r>
            <a:r>
              <a:rPr sz="1600" b="1" spc="-135" dirty="0">
                <a:solidFill>
                  <a:srgbClr val="252525"/>
                </a:solidFill>
                <a:latin typeface="Arial"/>
                <a:cs typeface="Arial"/>
              </a:rPr>
              <a:t>г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ов</a:t>
            </a:r>
            <a:r>
              <a:rPr sz="1600" b="1" spc="-160" dirty="0">
                <a:solidFill>
                  <a:srgbClr val="252525"/>
                </a:solidFill>
                <a:latin typeface="Arial"/>
                <a:cs typeface="Arial"/>
              </a:rPr>
              <a:t>а</a:t>
            </a:r>
            <a:r>
              <a:rPr sz="1600" b="1" spc="-175" dirty="0">
                <a:solidFill>
                  <a:srgbClr val="252525"/>
                </a:solidFill>
                <a:latin typeface="Arial"/>
                <a:cs typeface="Arial"/>
              </a:rPr>
              <a:t>я</a:t>
            </a:r>
            <a:r>
              <a:rPr sz="1600" b="1" spc="-9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и</a:t>
            </a:r>
            <a:r>
              <a:rPr sz="1600" b="1" spc="-7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95" dirty="0">
                <a:solidFill>
                  <a:srgbClr val="252525"/>
                </a:solidFill>
                <a:latin typeface="Arial"/>
                <a:cs typeface="Arial"/>
              </a:rPr>
              <a:t>инфор</a:t>
            </a:r>
            <a:r>
              <a:rPr sz="1600" b="1" spc="-220" dirty="0">
                <a:solidFill>
                  <a:srgbClr val="252525"/>
                </a:solidFill>
                <a:latin typeface="Arial"/>
                <a:cs typeface="Arial"/>
              </a:rPr>
              <a:t>м</a:t>
            </a:r>
            <a:r>
              <a:rPr sz="1600" b="1" spc="-160" dirty="0">
                <a:solidFill>
                  <a:srgbClr val="252525"/>
                </a:solidFill>
                <a:latin typeface="Arial"/>
                <a:cs typeface="Arial"/>
              </a:rPr>
              <a:t>а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цион</a:t>
            </a:r>
            <a:r>
              <a:rPr sz="1600" b="1" spc="-185" dirty="0">
                <a:solidFill>
                  <a:srgbClr val="252525"/>
                </a:solidFill>
                <a:latin typeface="Arial"/>
                <a:cs typeface="Arial"/>
              </a:rPr>
              <a:t>н</a:t>
            </a:r>
            <a:r>
              <a:rPr sz="1600" b="1" spc="-165" dirty="0">
                <a:solidFill>
                  <a:srgbClr val="252525"/>
                </a:solidFill>
                <a:latin typeface="Arial"/>
                <a:cs typeface="Arial"/>
              </a:rPr>
              <a:t>а</a:t>
            </a:r>
            <a:r>
              <a:rPr sz="1600" b="1" spc="-175" dirty="0">
                <a:solidFill>
                  <a:srgbClr val="252525"/>
                </a:solidFill>
                <a:latin typeface="Arial"/>
                <a:cs typeface="Arial"/>
              </a:rPr>
              <a:t>я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6000"/>
              </a:lnSpc>
              <a:spcBef>
                <a:spcPts val="5"/>
              </a:spcBef>
            </a:pPr>
            <a:r>
              <a:rPr sz="1600" b="1" spc="-185" dirty="0">
                <a:solidFill>
                  <a:srgbClr val="252525"/>
                </a:solidFill>
                <a:latin typeface="Arial"/>
                <a:cs typeface="Arial"/>
              </a:rPr>
              <a:t>п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о</a:t>
            </a:r>
            <a:r>
              <a:rPr sz="1600" b="1" spc="-185" dirty="0">
                <a:solidFill>
                  <a:srgbClr val="252525"/>
                </a:solidFill>
                <a:latin typeface="Arial"/>
                <a:cs typeface="Arial"/>
              </a:rPr>
              <a:t>д</a:t>
            </a:r>
            <a:r>
              <a:rPr sz="1600" b="1" spc="-195" dirty="0">
                <a:solidFill>
                  <a:srgbClr val="252525"/>
                </a:solidFill>
                <a:latin typeface="Arial"/>
                <a:cs typeface="Arial"/>
              </a:rPr>
              <a:t>д</a:t>
            </a:r>
            <a:r>
              <a:rPr sz="1600" b="1" spc="-170" dirty="0">
                <a:solidFill>
                  <a:srgbClr val="252525"/>
                </a:solidFill>
                <a:latin typeface="Arial"/>
                <a:cs typeface="Arial"/>
              </a:rPr>
              <a:t>е</a:t>
            </a:r>
            <a:r>
              <a:rPr sz="1600" b="1" spc="-175" dirty="0">
                <a:solidFill>
                  <a:srgbClr val="252525"/>
                </a:solidFill>
                <a:latin typeface="Arial"/>
                <a:cs typeface="Arial"/>
              </a:rPr>
              <a:t>р</a:t>
            </a:r>
            <a:r>
              <a:rPr sz="1600" b="1" spc="-185" dirty="0">
                <a:solidFill>
                  <a:srgbClr val="252525"/>
                </a:solidFill>
                <a:latin typeface="Arial"/>
                <a:cs typeface="Arial"/>
              </a:rPr>
              <a:t>жк</a:t>
            </a:r>
            <a:r>
              <a:rPr sz="1600" b="1" spc="-165" dirty="0">
                <a:solidFill>
                  <a:srgbClr val="252525"/>
                </a:solidFill>
                <a:latin typeface="Arial"/>
                <a:cs typeface="Arial"/>
              </a:rPr>
              <a:t>а</a:t>
            </a:r>
            <a:r>
              <a:rPr sz="1600" b="1" spc="-8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ч</a:t>
            </a:r>
            <a:r>
              <a:rPr sz="1600" b="1" spc="-170" dirty="0">
                <a:solidFill>
                  <a:srgbClr val="252525"/>
                </a:solidFill>
                <a:latin typeface="Arial"/>
                <a:cs typeface="Arial"/>
              </a:rPr>
              <a:t>е</a:t>
            </a:r>
            <a:r>
              <a:rPr sz="1600" b="1" spc="-175" dirty="0">
                <a:solidFill>
                  <a:srgbClr val="252525"/>
                </a:solidFill>
                <a:latin typeface="Arial"/>
                <a:cs typeface="Arial"/>
              </a:rPr>
              <a:t>р</a:t>
            </a:r>
            <a:r>
              <a:rPr sz="1600" b="1" spc="-170" dirty="0">
                <a:solidFill>
                  <a:srgbClr val="252525"/>
                </a:solidFill>
                <a:latin typeface="Arial"/>
                <a:cs typeface="Arial"/>
              </a:rPr>
              <a:t>е</a:t>
            </a:r>
            <a:r>
              <a:rPr sz="1600" b="1" spc="-145" dirty="0">
                <a:solidFill>
                  <a:srgbClr val="252525"/>
                </a:solidFill>
                <a:latin typeface="Arial"/>
                <a:cs typeface="Arial"/>
              </a:rPr>
              <a:t>з</a:t>
            </a:r>
            <a:r>
              <a:rPr sz="1600" b="1" spc="-1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220" dirty="0">
                <a:solidFill>
                  <a:srgbClr val="252525"/>
                </a:solidFill>
                <a:latin typeface="Arial"/>
                <a:cs typeface="Arial"/>
              </a:rPr>
              <a:t>Ц</a:t>
            </a:r>
            <a:r>
              <a:rPr sz="1600" b="1" spc="-160" dirty="0">
                <a:solidFill>
                  <a:srgbClr val="252525"/>
                </a:solidFill>
                <a:latin typeface="Arial"/>
                <a:cs typeface="Arial"/>
              </a:rPr>
              <a:t>ентр</a:t>
            </a:r>
            <a:r>
              <a:rPr sz="1600" b="1" spc="-235" dirty="0">
                <a:solidFill>
                  <a:srgbClr val="252525"/>
                </a:solidFill>
                <a:latin typeface="Arial"/>
                <a:cs typeface="Arial"/>
              </a:rPr>
              <a:t>ы</a:t>
            </a:r>
            <a:r>
              <a:rPr sz="1600" b="1" spc="-9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К</a:t>
            </a:r>
            <a:r>
              <a:rPr sz="1600" b="1" spc="-175" dirty="0">
                <a:solidFill>
                  <a:srgbClr val="252525"/>
                </a:solidFill>
                <a:latin typeface="Arial"/>
                <a:cs typeface="Arial"/>
              </a:rPr>
              <a:t>о</a:t>
            </a:r>
            <a:r>
              <a:rPr sz="1600" b="1" spc="-200" dirty="0">
                <a:solidFill>
                  <a:srgbClr val="252525"/>
                </a:solidFill>
                <a:latin typeface="Arial"/>
                <a:cs typeface="Arial"/>
              </a:rPr>
              <a:t>мп</a:t>
            </a:r>
            <a:r>
              <a:rPr sz="1600" b="1" spc="-165" dirty="0">
                <a:solidFill>
                  <a:srgbClr val="252525"/>
                </a:solidFill>
                <a:latin typeface="Arial"/>
                <a:cs typeface="Arial"/>
              </a:rPr>
              <a:t>ете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н</a:t>
            </a:r>
            <a:r>
              <a:rPr sz="1600" b="1" spc="-160" dirty="0">
                <a:solidFill>
                  <a:srgbClr val="252525"/>
                </a:solidFill>
                <a:latin typeface="Arial"/>
                <a:cs typeface="Arial"/>
              </a:rPr>
              <a:t>ций,</a:t>
            </a:r>
            <a:r>
              <a:rPr sz="1600" b="1" spc="-8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в</a:t>
            </a:r>
            <a:r>
              <a:rPr sz="1600" b="1" spc="-8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40" dirty="0">
                <a:solidFill>
                  <a:srgbClr val="252525"/>
                </a:solidFill>
                <a:latin typeface="Arial"/>
                <a:cs typeface="Arial"/>
              </a:rPr>
              <a:t>том  </a:t>
            </a:r>
            <a:r>
              <a:rPr sz="1600" b="1" spc="-175" dirty="0">
                <a:solidFill>
                  <a:srgbClr val="252525"/>
                </a:solidFill>
                <a:latin typeface="Arial"/>
                <a:cs typeface="Arial"/>
              </a:rPr>
              <a:t>числе</a:t>
            </a:r>
            <a:r>
              <a:rPr sz="1600" b="1" spc="-7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65" dirty="0">
                <a:solidFill>
                  <a:srgbClr val="252525"/>
                </a:solidFill>
                <a:latin typeface="Arial"/>
                <a:cs typeface="Arial"/>
              </a:rPr>
              <a:t>с</a:t>
            </a:r>
            <a:r>
              <a:rPr sz="1600" b="1" spc="-8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исполь</a:t>
            </a:r>
            <a:r>
              <a:rPr sz="1600" b="1" spc="-155" dirty="0">
                <a:solidFill>
                  <a:srgbClr val="252525"/>
                </a:solidFill>
                <a:latin typeface="Arial"/>
                <a:cs typeface="Arial"/>
              </a:rPr>
              <a:t>з</a:t>
            </a:r>
            <a:r>
              <a:rPr sz="1600" b="1" spc="-175" dirty="0">
                <a:solidFill>
                  <a:srgbClr val="252525"/>
                </a:solidFill>
                <a:latin typeface="Arial"/>
                <a:cs typeface="Arial"/>
              </a:rPr>
              <a:t>ован</a:t>
            </a:r>
            <a:r>
              <a:rPr sz="1600" b="1" spc="-185" dirty="0">
                <a:solidFill>
                  <a:srgbClr val="252525"/>
                </a:solidFill>
                <a:latin typeface="Arial"/>
                <a:cs typeface="Arial"/>
              </a:rPr>
              <a:t>ием</a:t>
            </a:r>
            <a:r>
              <a:rPr sz="1600" b="1" spc="-7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252525"/>
                </a:solidFill>
                <a:latin typeface="Arial"/>
                <a:cs typeface="Arial"/>
              </a:rPr>
              <a:t>с</a:t>
            </a:r>
            <a:r>
              <a:rPr sz="1600" b="1" spc="-175" dirty="0">
                <a:solidFill>
                  <a:srgbClr val="252525"/>
                </a:solidFill>
                <a:latin typeface="Arial"/>
                <a:cs typeface="Arial"/>
              </a:rPr>
              <a:t>ервисо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в</a:t>
            </a:r>
            <a:r>
              <a:rPr sz="1600" b="1" spc="-9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95" dirty="0">
                <a:solidFill>
                  <a:srgbClr val="252525"/>
                </a:solidFill>
                <a:latin typeface="Arial"/>
                <a:cs typeface="Arial"/>
              </a:rPr>
              <a:t>По</a:t>
            </a:r>
            <a:r>
              <a:rPr sz="1600" b="1" spc="-160" dirty="0">
                <a:solidFill>
                  <a:srgbClr val="252525"/>
                </a:solidFill>
                <a:latin typeface="Arial"/>
                <a:cs typeface="Arial"/>
              </a:rPr>
              <a:t>рта</a:t>
            </a:r>
            <a:r>
              <a:rPr sz="1600" b="1" spc="-190" dirty="0">
                <a:solidFill>
                  <a:srgbClr val="252525"/>
                </a:solidFill>
                <a:latin typeface="Arial"/>
                <a:cs typeface="Arial"/>
              </a:rPr>
              <a:t>л</a:t>
            </a:r>
            <a:r>
              <a:rPr sz="1600" b="1" spc="-110" dirty="0">
                <a:solidFill>
                  <a:srgbClr val="252525"/>
                </a:solidFill>
                <a:latin typeface="Arial"/>
                <a:cs typeface="Arial"/>
              </a:rPr>
              <a:t>а  </a:t>
            </a:r>
            <a:r>
              <a:rPr sz="1600" b="1" spc="-220" dirty="0">
                <a:solidFill>
                  <a:srgbClr val="252525"/>
                </a:solidFill>
                <a:latin typeface="Arial"/>
                <a:cs typeface="Arial"/>
              </a:rPr>
              <a:t>Б</a:t>
            </a:r>
            <a:r>
              <a:rPr sz="1600" b="1" spc="-170" dirty="0">
                <a:solidFill>
                  <a:srgbClr val="252525"/>
                </a:solidFill>
                <a:latin typeface="Arial"/>
                <a:cs typeface="Arial"/>
              </a:rPr>
              <a:t>изне</a:t>
            </a:r>
            <a:r>
              <a:rPr sz="1600" b="1" spc="-160" dirty="0">
                <a:solidFill>
                  <a:srgbClr val="252525"/>
                </a:solidFill>
                <a:latin typeface="Arial"/>
                <a:cs typeface="Arial"/>
              </a:rPr>
              <a:t>с</a:t>
            </a:r>
            <a:r>
              <a:rPr sz="1600" b="1" spc="-105" dirty="0">
                <a:solidFill>
                  <a:srgbClr val="252525"/>
                </a:solidFill>
                <a:latin typeface="Arial"/>
                <a:cs typeface="Arial"/>
              </a:rPr>
              <a:t>-</a:t>
            </a:r>
            <a:r>
              <a:rPr sz="1600" b="1" spc="-185" dirty="0">
                <a:solidFill>
                  <a:srgbClr val="252525"/>
                </a:solidFill>
                <a:latin typeface="Arial"/>
                <a:cs typeface="Arial"/>
              </a:rPr>
              <a:t>н</a:t>
            </a:r>
            <a:r>
              <a:rPr sz="1600" b="1" spc="-160" dirty="0">
                <a:solidFill>
                  <a:srgbClr val="252525"/>
                </a:solidFill>
                <a:latin typeface="Arial"/>
                <a:cs typeface="Arial"/>
              </a:rPr>
              <a:t>а</a:t>
            </a:r>
            <a:r>
              <a:rPr sz="1600" b="1" spc="-165" dirty="0">
                <a:solidFill>
                  <a:srgbClr val="252525"/>
                </a:solidFill>
                <a:latin typeface="Arial"/>
                <a:cs typeface="Arial"/>
              </a:rPr>
              <a:t>вига</a:t>
            </a:r>
            <a:r>
              <a:rPr sz="1600" b="1" spc="-170" dirty="0">
                <a:solidFill>
                  <a:srgbClr val="252525"/>
                </a:solidFill>
                <a:latin typeface="Arial"/>
                <a:cs typeface="Arial"/>
              </a:rPr>
              <a:t>тор</a:t>
            </a:r>
            <a:r>
              <a:rPr sz="1600" b="1" spc="-6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250" dirty="0">
                <a:solidFill>
                  <a:srgbClr val="252525"/>
                </a:solidFill>
                <a:latin typeface="Arial"/>
                <a:cs typeface="Arial"/>
              </a:rPr>
              <a:t>М</a:t>
            </a:r>
            <a:r>
              <a:rPr sz="1600" b="1" spc="-210" dirty="0">
                <a:solidFill>
                  <a:srgbClr val="252525"/>
                </a:solidFill>
                <a:latin typeface="Arial"/>
                <a:cs typeface="Arial"/>
              </a:rPr>
              <a:t>СП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89959" y="4415028"/>
            <a:ext cx="504443" cy="292607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374641" y="4342917"/>
            <a:ext cx="354012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300"/>
              </a:lnSpc>
              <a:spcBef>
                <a:spcPts val="100"/>
              </a:spcBef>
            </a:pPr>
            <a:r>
              <a:rPr sz="1600" b="1" spc="-195" dirty="0">
                <a:solidFill>
                  <a:srgbClr val="252525"/>
                </a:solidFill>
                <a:latin typeface="Arial"/>
                <a:cs typeface="Arial"/>
              </a:rPr>
              <a:t>Р</a:t>
            </a:r>
            <a:r>
              <a:rPr sz="1600" b="1" spc="-160" dirty="0">
                <a:solidFill>
                  <a:srgbClr val="252525"/>
                </a:solidFill>
                <a:latin typeface="Arial"/>
                <a:cs typeface="Arial"/>
              </a:rPr>
              <a:t>а</a:t>
            </a:r>
            <a:r>
              <a:rPr sz="1600" b="1" spc="-170" dirty="0">
                <a:solidFill>
                  <a:srgbClr val="252525"/>
                </a:solidFill>
                <a:latin typeface="Arial"/>
                <a:cs typeface="Arial"/>
              </a:rPr>
              <a:t>с</a:t>
            </a:r>
            <a:r>
              <a:rPr sz="1600" b="1" spc="-245" dirty="0">
                <a:solidFill>
                  <a:srgbClr val="252525"/>
                </a:solidFill>
                <a:latin typeface="Arial"/>
                <a:cs typeface="Arial"/>
              </a:rPr>
              <a:t>ш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ир</a:t>
            </a:r>
            <a:r>
              <a:rPr sz="1600" b="1" spc="-160" dirty="0">
                <a:solidFill>
                  <a:srgbClr val="252525"/>
                </a:solidFill>
                <a:latin typeface="Arial"/>
                <a:cs typeface="Arial"/>
              </a:rPr>
              <a:t>е</a:t>
            </a:r>
            <a:r>
              <a:rPr sz="1600" b="1" spc="-185" dirty="0">
                <a:solidFill>
                  <a:srgbClr val="252525"/>
                </a:solidFill>
                <a:latin typeface="Arial"/>
                <a:cs typeface="Arial"/>
              </a:rPr>
              <a:t>ни</a:t>
            </a:r>
            <a:r>
              <a:rPr sz="1600" b="1" spc="-165" dirty="0">
                <a:solidFill>
                  <a:srgbClr val="252525"/>
                </a:solidFill>
                <a:latin typeface="Arial"/>
                <a:cs typeface="Arial"/>
              </a:rPr>
              <a:t>е</a:t>
            </a:r>
            <a:r>
              <a:rPr sz="1600" b="1" spc="-10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75" dirty="0">
                <a:solidFill>
                  <a:srgbClr val="252525"/>
                </a:solidFill>
                <a:latin typeface="Arial"/>
                <a:cs typeface="Arial"/>
              </a:rPr>
              <a:t>дос</a:t>
            </a:r>
            <a:r>
              <a:rPr sz="1600" b="1" spc="-155" dirty="0">
                <a:solidFill>
                  <a:srgbClr val="252525"/>
                </a:solidFill>
                <a:latin typeface="Arial"/>
                <a:cs typeface="Arial"/>
              </a:rPr>
              <a:t>т</a:t>
            </a:r>
            <a:r>
              <a:rPr sz="1600" b="1" spc="-170" dirty="0">
                <a:solidFill>
                  <a:srgbClr val="252525"/>
                </a:solidFill>
                <a:latin typeface="Arial"/>
                <a:cs typeface="Arial"/>
              </a:rPr>
              <a:t>у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п</a:t>
            </a:r>
            <a:r>
              <a:rPr sz="1600" b="1" spc="-165" dirty="0">
                <a:solidFill>
                  <a:srgbClr val="252525"/>
                </a:solidFill>
                <a:latin typeface="Arial"/>
                <a:cs typeface="Arial"/>
              </a:rPr>
              <a:t>а</a:t>
            </a:r>
            <a:r>
              <a:rPr sz="1600" b="1" spc="-9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50" dirty="0">
                <a:solidFill>
                  <a:srgbClr val="252525"/>
                </a:solidFill>
                <a:latin typeface="Arial"/>
                <a:cs typeface="Arial"/>
              </a:rPr>
              <a:t>к</a:t>
            </a:r>
            <a:r>
              <a:rPr sz="1600" b="1" spc="-8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55" dirty="0">
                <a:solidFill>
                  <a:srgbClr val="252525"/>
                </a:solidFill>
                <a:latin typeface="Arial"/>
                <a:cs typeface="Arial"/>
              </a:rPr>
              <a:t>з</a:t>
            </a:r>
            <a:r>
              <a:rPr sz="1600" b="1" spc="-170" dirty="0">
                <a:solidFill>
                  <a:srgbClr val="252525"/>
                </a:solidFill>
                <a:latin typeface="Arial"/>
                <a:cs typeface="Arial"/>
              </a:rPr>
              <a:t>а</a:t>
            </a:r>
            <a:r>
              <a:rPr sz="1600" b="1" spc="-145" dirty="0">
                <a:solidFill>
                  <a:srgbClr val="252525"/>
                </a:solidFill>
                <a:latin typeface="Arial"/>
                <a:cs typeface="Arial"/>
              </a:rPr>
              <a:t>к</a:t>
            </a:r>
            <a:r>
              <a:rPr sz="1600" b="1" spc="-170" dirty="0">
                <a:solidFill>
                  <a:srgbClr val="252525"/>
                </a:solidFill>
                <a:latin typeface="Arial"/>
                <a:cs typeface="Arial"/>
              </a:rPr>
              <a:t>у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п</a:t>
            </a:r>
            <a:r>
              <a:rPr sz="1600" b="1" spc="-150" dirty="0">
                <a:solidFill>
                  <a:srgbClr val="252525"/>
                </a:solidFill>
                <a:latin typeface="Arial"/>
                <a:cs typeface="Arial"/>
              </a:rPr>
              <a:t>к</a:t>
            </a:r>
            <a:r>
              <a:rPr sz="1600" b="1" spc="-170" dirty="0">
                <a:solidFill>
                  <a:srgbClr val="252525"/>
                </a:solidFill>
                <a:latin typeface="Arial"/>
                <a:cs typeface="Arial"/>
              </a:rPr>
              <a:t>а</a:t>
            </a:r>
            <a:r>
              <a:rPr sz="1600" b="1" spc="-220" dirty="0">
                <a:solidFill>
                  <a:srgbClr val="252525"/>
                </a:solidFill>
                <a:latin typeface="Arial"/>
                <a:cs typeface="Arial"/>
              </a:rPr>
              <a:t>м</a:t>
            </a:r>
            <a:r>
              <a:rPr sz="1600" b="1" spc="-9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50" dirty="0">
                <a:solidFill>
                  <a:srgbClr val="252525"/>
                </a:solidFill>
                <a:latin typeface="Arial"/>
                <a:cs typeface="Arial"/>
              </a:rPr>
              <a:t>к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о</a:t>
            </a:r>
            <a:r>
              <a:rPr sz="1600" b="1" spc="-215" dirty="0">
                <a:solidFill>
                  <a:srgbClr val="252525"/>
                </a:solidFill>
                <a:latin typeface="Arial"/>
                <a:cs typeface="Arial"/>
              </a:rPr>
              <a:t>м</a:t>
            </a:r>
            <a:r>
              <a:rPr sz="1600" b="1" spc="-185" dirty="0">
                <a:solidFill>
                  <a:srgbClr val="252525"/>
                </a:solidFill>
                <a:latin typeface="Arial"/>
                <a:cs typeface="Arial"/>
              </a:rPr>
              <a:t>п</a:t>
            </a:r>
            <a:r>
              <a:rPr sz="1600" b="1" spc="-165" dirty="0">
                <a:solidFill>
                  <a:srgbClr val="252525"/>
                </a:solidFill>
                <a:latin typeface="Arial"/>
                <a:cs typeface="Arial"/>
              </a:rPr>
              <a:t>а</a:t>
            </a:r>
            <a:r>
              <a:rPr sz="1600" b="1" spc="-150" dirty="0">
                <a:solidFill>
                  <a:srgbClr val="252525"/>
                </a:solidFill>
                <a:latin typeface="Arial"/>
                <a:cs typeface="Arial"/>
              </a:rPr>
              <a:t>ний  </a:t>
            </a:r>
            <a:r>
              <a:rPr sz="1600" b="1" spc="-165" dirty="0">
                <a:solidFill>
                  <a:srgbClr val="252525"/>
                </a:solidFill>
                <a:latin typeface="Arial"/>
                <a:cs typeface="Arial"/>
              </a:rPr>
              <a:t>с</a:t>
            </a:r>
            <a:r>
              <a:rPr sz="1600" b="1" spc="-8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30" dirty="0">
                <a:solidFill>
                  <a:srgbClr val="252525"/>
                </a:solidFill>
                <a:latin typeface="Arial"/>
                <a:cs typeface="Arial"/>
              </a:rPr>
              <a:t>г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о</a:t>
            </a:r>
            <a:r>
              <a:rPr sz="1600" b="1" spc="-160" dirty="0">
                <a:solidFill>
                  <a:srgbClr val="252525"/>
                </a:solidFill>
                <a:latin typeface="Arial"/>
                <a:cs typeface="Arial"/>
              </a:rPr>
              <a:t>с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уд</a:t>
            </a:r>
            <a:r>
              <a:rPr sz="1600" b="1" spc="-165" dirty="0">
                <a:solidFill>
                  <a:srgbClr val="252525"/>
                </a:solidFill>
                <a:latin typeface="Arial"/>
                <a:cs typeface="Arial"/>
              </a:rPr>
              <a:t>а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р</a:t>
            </a:r>
            <a:r>
              <a:rPr sz="1600" b="1" spc="-160" dirty="0">
                <a:solidFill>
                  <a:srgbClr val="252525"/>
                </a:solidFill>
                <a:latin typeface="Arial"/>
                <a:cs typeface="Arial"/>
              </a:rPr>
              <a:t>с</a:t>
            </a:r>
            <a:r>
              <a:rPr sz="1600" b="1" spc="-155" dirty="0">
                <a:solidFill>
                  <a:srgbClr val="252525"/>
                </a:solidFill>
                <a:latin typeface="Arial"/>
                <a:cs typeface="Arial"/>
              </a:rPr>
              <a:t>т</a:t>
            </a:r>
            <a:r>
              <a:rPr sz="1600" b="1" spc="-175" dirty="0">
                <a:solidFill>
                  <a:srgbClr val="252525"/>
                </a:solidFill>
                <a:latin typeface="Arial"/>
                <a:cs typeface="Arial"/>
              </a:rPr>
              <a:t>вен</a:t>
            </a:r>
            <a:r>
              <a:rPr sz="1600" b="1" spc="-204" dirty="0">
                <a:solidFill>
                  <a:srgbClr val="252525"/>
                </a:solidFill>
                <a:latin typeface="Arial"/>
                <a:cs typeface="Arial"/>
              </a:rPr>
              <a:t>ны</a:t>
            </a:r>
            <a:r>
              <a:rPr sz="1600" b="1" spc="-200" dirty="0">
                <a:solidFill>
                  <a:srgbClr val="252525"/>
                </a:solidFill>
                <a:latin typeface="Arial"/>
                <a:cs typeface="Arial"/>
              </a:rPr>
              <a:t>м</a:t>
            </a:r>
            <a:r>
              <a:rPr sz="1600" b="1" spc="-1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252525"/>
                </a:solidFill>
                <a:latin typeface="Arial"/>
                <a:cs typeface="Arial"/>
              </a:rPr>
              <a:t>уча</a:t>
            </a:r>
            <a:r>
              <a:rPr sz="1600" b="1" spc="-160" dirty="0">
                <a:solidFill>
                  <a:srgbClr val="252525"/>
                </a:solidFill>
                <a:latin typeface="Arial"/>
                <a:cs typeface="Arial"/>
              </a:rPr>
              <a:t>с</a:t>
            </a:r>
            <a:r>
              <a:rPr sz="1600" b="1" spc="-155" dirty="0">
                <a:solidFill>
                  <a:srgbClr val="252525"/>
                </a:solidFill>
                <a:latin typeface="Arial"/>
                <a:cs typeface="Arial"/>
              </a:rPr>
              <a:t>т</a:t>
            </a:r>
            <a:r>
              <a:rPr sz="1600" b="1" spc="-190" dirty="0">
                <a:solidFill>
                  <a:srgbClr val="252525"/>
                </a:solidFill>
                <a:latin typeface="Arial"/>
                <a:cs typeface="Arial"/>
              </a:rPr>
              <a:t>ием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5491" y="5369052"/>
            <a:ext cx="467867" cy="405384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4289552" y="5339929"/>
            <a:ext cx="4173854" cy="54483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Ко</a:t>
            </a:r>
            <a:r>
              <a:rPr sz="1600" b="1" spc="-175" dirty="0">
                <a:solidFill>
                  <a:srgbClr val="252525"/>
                </a:solidFill>
                <a:latin typeface="Arial"/>
                <a:cs typeface="Arial"/>
              </a:rPr>
              <a:t>нсул</a:t>
            </a:r>
            <a:r>
              <a:rPr sz="1600" b="1" spc="-190" dirty="0">
                <a:solidFill>
                  <a:srgbClr val="252525"/>
                </a:solidFill>
                <a:latin typeface="Arial"/>
                <a:cs typeface="Arial"/>
              </a:rPr>
              <a:t>ь</a:t>
            </a:r>
            <a:r>
              <a:rPr sz="1600" b="1" spc="-155" dirty="0">
                <a:solidFill>
                  <a:srgbClr val="252525"/>
                </a:solidFill>
                <a:latin typeface="Arial"/>
                <a:cs typeface="Arial"/>
              </a:rPr>
              <a:t>т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ационн</a:t>
            </a:r>
            <a:r>
              <a:rPr sz="1600" b="1" spc="-160" dirty="0">
                <a:solidFill>
                  <a:srgbClr val="252525"/>
                </a:solidFill>
                <a:latin typeface="Arial"/>
                <a:cs typeface="Arial"/>
              </a:rPr>
              <a:t>а</a:t>
            </a:r>
            <a:r>
              <a:rPr sz="1600" b="1" spc="-170" dirty="0">
                <a:solidFill>
                  <a:srgbClr val="252525"/>
                </a:solidFill>
                <a:latin typeface="Arial"/>
                <a:cs typeface="Arial"/>
              </a:rPr>
              <a:t>я</a:t>
            </a:r>
            <a:r>
              <a:rPr sz="1600" b="1" spc="-10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и</a:t>
            </a:r>
            <a:r>
              <a:rPr sz="1600" b="1" spc="-7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ор</a:t>
            </a:r>
            <a:r>
              <a:rPr sz="1600" b="1" spc="-135" dirty="0">
                <a:solidFill>
                  <a:srgbClr val="252525"/>
                </a:solidFill>
                <a:latin typeface="Arial"/>
                <a:cs typeface="Arial"/>
              </a:rPr>
              <a:t>г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анизационн</a:t>
            </a:r>
            <a:r>
              <a:rPr sz="1600" b="1" spc="-165" dirty="0">
                <a:solidFill>
                  <a:srgbClr val="252525"/>
                </a:solidFill>
                <a:latin typeface="Arial"/>
                <a:cs typeface="Arial"/>
              </a:rPr>
              <a:t>а</a:t>
            </a:r>
            <a:r>
              <a:rPr sz="1600" b="1" spc="-170" dirty="0">
                <a:solidFill>
                  <a:srgbClr val="252525"/>
                </a:solidFill>
                <a:latin typeface="Arial"/>
                <a:cs typeface="Arial"/>
              </a:rPr>
              <a:t>я</a:t>
            </a:r>
            <a:r>
              <a:rPr sz="1600" b="1" spc="-9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85" dirty="0">
                <a:solidFill>
                  <a:srgbClr val="252525"/>
                </a:solidFill>
                <a:latin typeface="Arial"/>
                <a:cs typeface="Arial"/>
              </a:rPr>
              <a:t>подд</a:t>
            </a:r>
            <a:r>
              <a:rPr sz="1600" b="1" spc="-170" dirty="0">
                <a:solidFill>
                  <a:srgbClr val="252525"/>
                </a:solidFill>
                <a:latin typeface="Arial"/>
                <a:cs typeface="Arial"/>
              </a:rPr>
              <a:t>е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ржка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spc="-175" dirty="0">
                <a:solidFill>
                  <a:srgbClr val="252525"/>
                </a:solidFill>
                <a:latin typeface="Arial"/>
                <a:cs typeface="Arial"/>
              </a:rPr>
              <a:t>че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р</a:t>
            </a:r>
            <a:r>
              <a:rPr sz="1600" b="1" spc="-170" dirty="0">
                <a:solidFill>
                  <a:srgbClr val="252525"/>
                </a:solidFill>
                <a:latin typeface="Arial"/>
                <a:cs typeface="Arial"/>
              </a:rPr>
              <a:t>е</a:t>
            </a:r>
            <a:r>
              <a:rPr sz="1600" b="1" spc="-145" dirty="0">
                <a:solidFill>
                  <a:srgbClr val="252525"/>
                </a:solidFill>
                <a:latin typeface="Arial"/>
                <a:cs typeface="Arial"/>
              </a:rPr>
              <a:t>з</a:t>
            </a:r>
            <a:r>
              <a:rPr sz="1600" b="1" spc="-1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220" dirty="0">
                <a:solidFill>
                  <a:srgbClr val="252525"/>
                </a:solidFill>
                <a:latin typeface="Arial"/>
                <a:cs typeface="Arial"/>
              </a:rPr>
              <a:t>Ц</a:t>
            </a:r>
            <a:r>
              <a:rPr sz="1600" b="1" spc="-160" dirty="0">
                <a:solidFill>
                  <a:srgbClr val="252525"/>
                </a:solidFill>
                <a:latin typeface="Arial"/>
                <a:cs typeface="Arial"/>
              </a:rPr>
              <a:t>ентр</a:t>
            </a:r>
            <a:r>
              <a:rPr sz="1600" b="1" spc="-235" dirty="0">
                <a:solidFill>
                  <a:srgbClr val="252525"/>
                </a:solidFill>
                <a:latin typeface="Arial"/>
                <a:cs typeface="Arial"/>
              </a:rPr>
              <a:t>ы</a:t>
            </a:r>
            <a:r>
              <a:rPr sz="1600" b="1" spc="-8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45" dirty="0">
                <a:solidFill>
                  <a:srgbClr val="252525"/>
                </a:solidFill>
                <a:latin typeface="Arial"/>
                <a:cs typeface="Arial"/>
              </a:rPr>
              <a:t>к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о</a:t>
            </a:r>
            <a:r>
              <a:rPr sz="1600" b="1" spc="-215" dirty="0">
                <a:solidFill>
                  <a:srgbClr val="252525"/>
                </a:solidFill>
                <a:latin typeface="Arial"/>
                <a:cs typeface="Arial"/>
              </a:rPr>
              <a:t>м</a:t>
            </a:r>
            <a:r>
              <a:rPr sz="1600" b="1" spc="-185" dirty="0">
                <a:solidFill>
                  <a:srgbClr val="252525"/>
                </a:solidFill>
                <a:latin typeface="Arial"/>
                <a:cs typeface="Arial"/>
              </a:rPr>
              <a:t>п</a:t>
            </a:r>
            <a:r>
              <a:rPr sz="1600" b="1" spc="-165" dirty="0">
                <a:solidFill>
                  <a:srgbClr val="252525"/>
                </a:solidFill>
                <a:latin typeface="Arial"/>
                <a:cs typeface="Arial"/>
              </a:rPr>
              <a:t>е</a:t>
            </a:r>
            <a:r>
              <a:rPr sz="1600" b="1" spc="-155" dirty="0">
                <a:solidFill>
                  <a:srgbClr val="252525"/>
                </a:solidFill>
                <a:latin typeface="Arial"/>
                <a:cs typeface="Arial"/>
              </a:rPr>
              <a:t>т</a:t>
            </a:r>
            <a:r>
              <a:rPr sz="1600" b="1" spc="-170" dirty="0">
                <a:solidFill>
                  <a:srgbClr val="252525"/>
                </a:solidFill>
                <a:latin typeface="Arial"/>
                <a:cs typeface="Arial"/>
              </a:rPr>
              <a:t>е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н</a:t>
            </a:r>
            <a:r>
              <a:rPr sz="1600" b="1" spc="-185" dirty="0">
                <a:solidFill>
                  <a:srgbClr val="252525"/>
                </a:solidFill>
                <a:latin typeface="Arial"/>
                <a:cs typeface="Arial"/>
              </a:rPr>
              <a:t>ций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511619" y="2336292"/>
            <a:ext cx="418940" cy="478536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423147" y="3221735"/>
            <a:ext cx="449579" cy="344424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9083420" y="2279142"/>
            <a:ext cx="306959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53440">
              <a:lnSpc>
                <a:spcPct val="100000"/>
              </a:lnSpc>
              <a:spcBef>
                <a:spcPts val="95"/>
              </a:spcBef>
            </a:pPr>
            <a:r>
              <a:rPr sz="1600" b="1" spc="-215" dirty="0">
                <a:solidFill>
                  <a:srgbClr val="252525"/>
                </a:solidFill>
                <a:latin typeface="Arial"/>
                <a:cs typeface="Arial"/>
              </a:rPr>
              <a:t>С</a:t>
            </a:r>
            <a:r>
              <a:rPr sz="1600" b="1" spc="-160" dirty="0">
                <a:solidFill>
                  <a:srgbClr val="252525"/>
                </a:solidFill>
                <a:latin typeface="Arial"/>
                <a:cs typeface="Arial"/>
              </a:rPr>
              <a:t>у</a:t>
            </a:r>
            <a:r>
              <a:rPr sz="1600" b="1" spc="-185" dirty="0">
                <a:solidFill>
                  <a:srgbClr val="252525"/>
                </a:solidFill>
                <a:latin typeface="Arial"/>
                <a:cs typeface="Arial"/>
              </a:rPr>
              <a:t>бсидир</a:t>
            </a:r>
            <a:r>
              <a:rPr sz="1600" b="1" spc="-175" dirty="0">
                <a:solidFill>
                  <a:srgbClr val="252525"/>
                </a:solidFill>
                <a:latin typeface="Arial"/>
                <a:cs typeface="Arial"/>
              </a:rPr>
              <a:t>ование</a:t>
            </a:r>
            <a:r>
              <a:rPr sz="1600" b="1" spc="-7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в</a:t>
            </a:r>
            <a:r>
              <a:rPr sz="1600" b="1" spc="-7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р</a:t>
            </a:r>
            <a:r>
              <a:rPr sz="1600" b="1" spc="-160" dirty="0">
                <a:solidFill>
                  <a:srgbClr val="252525"/>
                </a:solidFill>
                <a:latin typeface="Arial"/>
                <a:cs typeface="Arial"/>
              </a:rPr>
              <a:t>а</a:t>
            </a:r>
            <a:r>
              <a:rPr sz="1600" b="1" spc="-220" dirty="0">
                <a:solidFill>
                  <a:srgbClr val="252525"/>
                </a:solidFill>
                <a:latin typeface="Arial"/>
                <a:cs typeface="Arial"/>
              </a:rPr>
              <a:t>м</a:t>
            </a:r>
            <a:r>
              <a:rPr sz="1600" b="1" spc="-145" dirty="0">
                <a:solidFill>
                  <a:srgbClr val="252525"/>
                </a:solidFill>
                <a:latin typeface="Arial"/>
                <a:cs typeface="Arial"/>
              </a:rPr>
              <a:t>к</a:t>
            </a:r>
            <a:r>
              <a:rPr sz="1600" b="1" spc="-130" dirty="0">
                <a:solidFill>
                  <a:srgbClr val="252525"/>
                </a:solidFill>
                <a:latin typeface="Arial"/>
                <a:cs typeface="Arial"/>
              </a:rPr>
              <a:t>ах  </a:t>
            </a:r>
            <a:r>
              <a:rPr sz="1600" b="1" spc="-185" dirty="0">
                <a:solidFill>
                  <a:srgbClr val="252525"/>
                </a:solidFill>
                <a:latin typeface="Arial"/>
                <a:cs typeface="Arial"/>
              </a:rPr>
              <a:t>п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р</a:t>
            </a:r>
            <a:r>
              <a:rPr sz="1600" b="1" spc="-160" dirty="0">
                <a:solidFill>
                  <a:srgbClr val="252525"/>
                </a:solidFill>
                <a:latin typeface="Arial"/>
                <a:cs typeface="Arial"/>
              </a:rPr>
              <a:t>огра</a:t>
            </a:r>
            <a:r>
              <a:rPr sz="1600" b="1" spc="-215" dirty="0">
                <a:solidFill>
                  <a:srgbClr val="252525"/>
                </a:solidFill>
                <a:latin typeface="Arial"/>
                <a:cs typeface="Arial"/>
              </a:rPr>
              <a:t>мм</a:t>
            </a:r>
            <a:r>
              <a:rPr sz="1600" b="1" spc="-200" dirty="0">
                <a:solidFill>
                  <a:srgbClr val="252525"/>
                </a:solidFill>
                <a:latin typeface="Arial"/>
                <a:cs typeface="Arial"/>
              </a:rPr>
              <a:t>ы</a:t>
            </a:r>
            <a:r>
              <a:rPr sz="1600" b="1" spc="-9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252525"/>
                </a:solidFill>
                <a:latin typeface="Arial"/>
                <a:cs typeface="Arial"/>
              </a:rPr>
              <a:t>«</a:t>
            </a:r>
            <a:r>
              <a:rPr sz="1600" b="1" spc="-190" dirty="0">
                <a:solidFill>
                  <a:srgbClr val="252525"/>
                </a:solidFill>
                <a:latin typeface="Arial"/>
                <a:cs typeface="Arial"/>
              </a:rPr>
              <a:t>Р</a:t>
            </a:r>
            <a:r>
              <a:rPr sz="1600" b="1" spc="-170" dirty="0">
                <a:solidFill>
                  <a:srgbClr val="252525"/>
                </a:solidFill>
                <a:latin typeface="Arial"/>
                <a:cs typeface="Arial"/>
              </a:rPr>
              <a:t>азвит</a:t>
            </a:r>
            <a:r>
              <a:rPr sz="1600" b="1" spc="-175" dirty="0">
                <a:solidFill>
                  <a:srgbClr val="252525"/>
                </a:solidFill>
                <a:latin typeface="Arial"/>
                <a:cs typeface="Arial"/>
              </a:rPr>
              <a:t>ие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220" dirty="0">
                <a:solidFill>
                  <a:srgbClr val="252525"/>
                </a:solidFill>
                <a:latin typeface="Arial"/>
                <a:cs typeface="Arial"/>
              </a:rPr>
              <a:t>м</a:t>
            </a:r>
            <a:r>
              <a:rPr sz="1600" b="1" spc="-160" dirty="0">
                <a:solidFill>
                  <a:srgbClr val="252525"/>
                </a:solidFill>
                <a:latin typeface="Arial"/>
                <a:cs typeface="Arial"/>
              </a:rPr>
              <a:t>е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лиор</a:t>
            </a:r>
            <a:r>
              <a:rPr sz="1600" b="1" spc="-170" dirty="0">
                <a:solidFill>
                  <a:srgbClr val="252525"/>
                </a:solidFill>
                <a:latin typeface="Arial"/>
                <a:cs typeface="Arial"/>
              </a:rPr>
              <a:t>ативног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о</a:t>
            </a:r>
            <a:r>
              <a:rPr sz="1600" b="1" spc="-7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50" dirty="0">
                <a:solidFill>
                  <a:srgbClr val="252525"/>
                </a:solidFill>
                <a:latin typeface="Arial"/>
                <a:cs typeface="Arial"/>
              </a:rPr>
              <a:t>к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о</a:t>
            </a:r>
            <a:r>
              <a:rPr sz="1600" b="1" spc="-215" dirty="0">
                <a:solidFill>
                  <a:srgbClr val="252525"/>
                </a:solidFill>
                <a:latin typeface="Arial"/>
                <a:cs typeface="Arial"/>
              </a:rPr>
              <a:t>м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пле</a:t>
            </a:r>
            <a:r>
              <a:rPr sz="1600" b="1" spc="-145" dirty="0">
                <a:solidFill>
                  <a:srgbClr val="252525"/>
                </a:solidFill>
                <a:latin typeface="Arial"/>
                <a:cs typeface="Arial"/>
              </a:rPr>
              <a:t>к</a:t>
            </a:r>
            <a:r>
              <a:rPr sz="1600" b="1" spc="-170" dirty="0">
                <a:solidFill>
                  <a:srgbClr val="252525"/>
                </a:solidFill>
                <a:latin typeface="Arial"/>
                <a:cs typeface="Arial"/>
              </a:rPr>
              <a:t>с</a:t>
            </a:r>
            <a:r>
              <a:rPr sz="1600" b="1" spc="-165" dirty="0">
                <a:solidFill>
                  <a:srgbClr val="252525"/>
                </a:solidFill>
                <a:latin typeface="Arial"/>
                <a:cs typeface="Arial"/>
              </a:rPr>
              <a:t>а</a:t>
            </a:r>
            <a:r>
              <a:rPr sz="1600" b="1" spc="-7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90" dirty="0">
                <a:solidFill>
                  <a:srgbClr val="252525"/>
                </a:solidFill>
                <a:latin typeface="Arial"/>
                <a:cs typeface="Arial"/>
              </a:rPr>
              <a:t>Ро</a:t>
            </a:r>
            <a:r>
              <a:rPr sz="1600" b="1" spc="-160" dirty="0">
                <a:solidFill>
                  <a:srgbClr val="252525"/>
                </a:solidFill>
                <a:latin typeface="Arial"/>
                <a:cs typeface="Arial"/>
              </a:rPr>
              <a:t>с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сии»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83420" y="3229482"/>
            <a:ext cx="28917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120" dirty="0">
                <a:solidFill>
                  <a:srgbClr val="252525"/>
                </a:solidFill>
                <a:latin typeface="Arial"/>
                <a:cs typeface="Arial"/>
              </a:rPr>
              <a:t>Г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р</a:t>
            </a:r>
            <a:r>
              <a:rPr sz="1600" b="1" spc="-160" dirty="0">
                <a:solidFill>
                  <a:srgbClr val="252525"/>
                </a:solidFill>
                <a:latin typeface="Arial"/>
                <a:cs typeface="Arial"/>
              </a:rPr>
              <a:t>а</a:t>
            </a:r>
            <a:r>
              <a:rPr sz="1600" b="1" spc="-155" dirty="0">
                <a:solidFill>
                  <a:srgbClr val="252525"/>
                </a:solidFill>
                <a:latin typeface="Arial"/>
                <a:cs typeface="Arial"/>
              </a:rPr>
              <a:t>нт</a:t>
            </a:r>
            <a:r>
              <a:rPr sz="1600" b="1" spc="-229" dirty="0">
                <a:solidFill>
                  <a:srgbClr val="252525"/>
                </a:solidFill>
                <a:latin typeface="Arial"/>
                <a:cs typeface="Arial"/>
              </a:rPr>
              <a:t>ы</a:t>
            </a:r>
            <a:r>
              <a:rPr sz="1600" b="1" spc="-9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85" dirty="0">
                <a:solidFill>
                  <a:srgbClr val="252525"/>
                </a:solidFill>
                <a:latin typeface="Arial"/>
                <a:cs typeface="Arial"/>
              </a:rPr>
              <a:t>н</a:t>
            </a:r>
            <a:r>
              <a:rPr sz="1600" b="1" spc="-165" dirty="0">
                <a:solidFill>
                  <a:srgbClr val="252525"/>
                </a:solidFill>
                <a:latin typeface="Arial"/>
                <a:cs typeface="Arial"/>
              </a:rPr>
              <a:t>а</a:t>
            </a:r>
            <a:r>
              <a:rPr sz="1600" b="1" spc="-1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р</a:t>
            </a:r>
            <a:r>
              <a:rPr sz="1600" b="1" spc="-160" dirty="0">
                <a:solidFill>
                  <a:srgbClr val="252525"/>
                </a:solidFill>
                <a:latin typeface="Arial"/>
                <a:cs typeface="Arial"/>
              </a:rPr>
              <a:t>а</a:t>
            </a:r>
            <a:r>
              <a:rPr sz="1600" b="1" spc="-175" dirty="0">
                <a:solidFill>
                  <a:srgbClr val="252525"/>
                </a:solidFill>
                <a:latin typeface="Arial"/>
                <a:cs typeface="Arial"/>
              </a:rPr>
              <a:t>зви</a:t>
            </a:r>
            <a:r>
              <a:rPr sz="1600" b="1" spc="-155" dirty="0">
                <a:solidFill>
                  <a:srgbClr val="252525"/>
                </a:solidFill>
                <a:latin typeface="Arial"/>
                <a:cs typeface="Arial"/>
              </a:rPr>
              <a:t>т</a:t>
            </a:r>
            <a:r>
              <a:rPr sz="1600" b="1" spc="-175" dirty="0">
                <a:solidFill>
                  <a:srgbClr val="252525"/>
                </a:solidFill>
                <a:latin typeface="Arial"/>
                <a:cs typeface="Arial"/>
              </a:rPr>
              <a:t>ие</a:t>
            </a:r>
            <a:r>
              <a:rPr sz="1600" b="1" spc="-7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220" dirty="0">
                <a:solidFill>
                  <a:srgbClr val="252525"/>
                </a:solidFill>
                <a:latin typeface="Arial"/>
                <a:cs typeface="Arial"/>
              </a:rPr>
              <a:t>м</a:t>
            </a:r>
            <a:r>
              <a:rPr sz="1600" b="1" spc="-160" dirty="0">
                <a:solidFill>
                  <a:srgbClr val="252525"/>
                </a:solidFill>
                <a:latin typeface="Arial"/>
                <a:cs typeface="Arial"/>
              </a:rPr>
              <a:t>а</a:t>
            </a:r>
            <a:r>
              <a:rPr sz="1600" b="1" spc="-155" dirty="0">
                <a:solidFill>
                  <a:srgbClr val="252525"/>
                </a:solidFill>
                <a:latin typeface="Arial"/>
                <a:cs typeface="Arial"/>
              </a:rPr>
              <a:t>т</a:t>
            </a:r>
            <a:r>
              <a:rPr sz="1600" b="1" spc="-170" dirty="0">
                <a:solidFill>
                  <a:srgbClr val="252525"/>
                </a:solidFill>
                <a:latin typeface="Arial"/>
                <a:cs typeface="Arial"/>
              </a:rPr>
              <a:t>е</a:t>
            </a:r>
            <a:r>
              <a:rPr sz="1600" b="1" spc="-175" dirty="0">
                <a:solidFill>
                  <a:srgbClr val="252525"/>
                </a:solidFill>
                <a:latin typeface="Arial"/>
                <a:cs typeface="Arial"/>
              </a:rPr>
              <a:t>р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иальн</a:t>
            </a:r>
            <a:r>
              <a:rPr sz="1600" b="1" spc="-160" dirty="0">
                <a:solidFill>
                  <a:srgbClr val="252525"/>
                </a:solidFill>
                <a:latin typeface="Arial"/>
                <a:cs typeface="Arial"/>
              </a:rPr>
              <a:t>о</a:t>
            </a:r>
            <a:r>
              <a:rPr sz="1600" b="1" spc="-90" dirty="0">
                <a:solidFill>
                  <a:srgbClr val="252525"/>
                </a:solidFill>
                <a:latin typeface="Arial"/>
                <a:cs typeface="Arial"/>
              </a:rPr>
              <a:t>-  </a:t>
            </a:r>
            <a:r>
              <a:rPr sz="1600" b="1" spc="-155" dirty="0">
                <a:solidFill>
                  <a:srgbClr val="252525"/>
                </a:solidFill>
                <a:latin typeface="Arial"/>
                <a:cs typeface="Arial"/>
              </a:rPr>
              <a:t>т</a:t>
            </a:r>
            <a:r>
              <a:rPr sz="1600" b="1" spc="-170" dirty="0">
                <a:solidFill>
                  <a:srgbClr val="252525"/>
                </a:solidFill>
                <a:latin typeface="Arial"/>
                <a:cs typeface="Arial"/>
              </a:rPr>
              <a:t>е</a:t>
            </a:r>
            <a:r>
              <a:rPr sz="1600" b="1" spc="-160" dirty="0">
                <a:solidFill>
                  <a:srgbClr val="252525"/>
                </a:solidFill>
                <a:latin typeface="Arial"/>
                <a:cs typeface="Arial"/>
              </a:rPr>
              <a:t>х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ниче</a:t>
            </a:r>
            <a:r>
              <a:rPr sz="1600" b="1" spc="-165" dirty="0">
                <a:solidFill>
                  <a:srgbClr val="252525"/>
                </a:solidFill>
                <a:latin typeface="Arial"/>
                <a:cs typeface="Arial"/>
              </a:rPr>
              <a:t>с</a:t>
            </a:r>
            <a:r>
              <a:rPr sz="1600" b="1" spc="-150" dirty="0">
                <a:solidFill>
                  <a:srgbClr val="252525"/>
                </a:solidFill>
                <a:latin typeface="Arial"/>
                <a:cs typeface="Arial"/>
              </a:rPr>
              <a:t>к</a:t>
            </a:r>
            <a:r>
              <a:rPr sz="1600" b="1" spc="-185" dirty="0">
                <a:solidFill>
                  <a:srgbClr val="252525"/>
                </a:solidFill>
                <a:latin typeface="Arial"/>
                <a:cs typeface="Arial"/>
              </a:rPr>
              <a:t>ой</a:t>
            </a:r>
            <a:r>
              <a:rPr sz="1600" b="1" spc="-1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85" dirty="0">
                <a:solidFill>
                  <a:srgbClr val="252525"/>
                </a:solidFill>
                <a:latin typeface="Arial"/>
                <a:cs typeface="Arial"/>
              </a:rPr>
              <a:t>б</a:t>
            </a:r>
            <a:r>
              <a:rPr sz="1600" b="1" spc="-145" dirty="0">
                <a:solidFill>
                  <a:srgbClr val="252525"/>
                </a:solidFill>
                <a:latin typeface="Arial"/>
                <a:cs typeface="Arial"/>
              </a:rPr>
              <a:t>аз</a:t>
            </a:r>
            <a:r>
              <a:rPr sz="1600" b="1" spc="-229" dirty="0">
                <a:solidFill>
                  <a:srgbClr val="252525"/>
                </a:solidFill>
                <a:latin typeface="Arial"/>
                <a:cs typeface="Arial"/>
              </a:rPr>
              <a:t>ы</a:t>
            </a:r>
            <a:r>
              <a:rPr sz="1600" b="1" spc="-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210" dirty="0">
                <a:solidFill>
                  <a:srgbClr val="252525"/>
                </a:solidFill>
                <a:latin typeface="Arial"/>
                <a:cs typeface="Arial"/>
              </a:rPr>
              <a:t>С</a:t>
            </a:r>
            <a:r>
              <a:rPr sz="1600" b="1" spc="-204" dirty="0">
                <a:solidFill>
                  <a:srgbClr val="252525"/>
                </a:solidFill>
                <a:latin typeface="Arial"/>
                <a:cs typeface="Arial"/>
              </a:rPr>
              <a:t>П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оК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514588" y="4050791"/>
            <a:ext cx="303275" cy="303275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9119996" y="3985745"/>
            <a:ext cx="2906395" cy="5499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600" b="1" spc="-120" dirty="0">
                <a:solidFill>
                  <a:srgbClr val="252525"/>
                </a:solidFill>
                <a:latin typeface="Arial"/>
                <a:cs typeface="Arial"/>
              </a:rPr>
              <a:t>Г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р</a:t>
            </a:r>
            <a:r>
              <a:rPr sz="1600" b="1" spc="-160" dirty="0">
                <a:solidFill>
                  <a:srgbClr val="252525"/>
                </a:solidFill>
                <a:latin typeface="Arial"/>
                <a:cs typeface="Arial"/>
              </a:rPr>
              <a:t>а</a:t>
            </a:r>
            <a:r>
              <a:rPr sz="1600" b="1" spc="-185" dirty="0">
                <a:solidFill>
                  <a:srgbClr val="252525"/>
                </a:solidFill>
                <a:latin typeface="Arial"/>
                <a:cs typeface="Arial"/>
              </a:rPr>
              <a:t>н</a:t>
            </a:r>
            <a:r>
              <a:rPr sz="1600" b="1" spc="-145" dirty="0">
                <a:solidFill>
                  <a:srgbClr val="252525"/>
                </a:solidFill>
                <a:latin typeface="Arial"/>
                <a:cs typeface="Arial"/>
              </a:rPr>
              <a:t>т</a:t>
            </a:r>
            <a:r>
              <a:rPr sz="1600" b="1" spc="-10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85" dirty="0">
                <a:solidFill>
                  <a:srgbClr val="252525"/>
                </a:solidFill>
                <a:latin typeface="Arial"/>
                <a:cs typeface="Arial"/>
              </a:rPr>
              <a:t>н</a:t>
            </a:r>
            <a:r>
              <a:rPr sz="1600" b="1" spc="-165" dirty="0">
                <a:solidFill>
                  <a:srgbClr val="252525"/>
                </a:solidFill>
                <a:latin typeface="Arial"/>
                <a:cs typeface="Arial"/>
              </a:rPr>
              <a:t>а</a:t>
            </a:r>
            <a:r>
              <a:rPr sz="1600" b="1" spc="-9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252525"/>
                </a:solidFill>
                <a:latin typeface="Arial"/>
                <a:cs typeface="Arial"/>
              </a:rPr>
              <a:t>с</a:t>
            </a:r>
            <a:r>
              <a:rPr sz="1600" b="1" spc="-175" dirty="0">
                <a:solidFill>
                  <a:srgbClr val="252525"/>
                </a:solidFill>
                <a:latin typeface="Arial"/>
                <a:cs typeface="Arial"/>
              </a:rPr>
              <a:t>о</a:t>
            </a:r>
            <a:r>
              <a:rPr sz="1600" b="1" spc="-150" dirty="0">
                <a:solidFill>
                  <a:srgbClr val="252525"/>
                </a:solidFill>
                <a:latin typeface="Arial"/>
                <a:cs typeface="Arial"/>
              </a:rPr>
              <a:t>з</a:t>
            </a:r>
            <a:r>
              <a:rPr sz="1600" b="1" spc="-195" dirty="0">
                <a:solidFill>
                  <a:srgbClr val="252525"/>
                </a:solidFill>
                <a:latin typeface="Arial"/>
                <a:cs typeface="Arial"/>
              </a:rPr>
              <a:t>д</a:t>
            </a:r>
            <a:r>
              <a:rPr sz="1600" b="1" spc="-170" dirty="0">
                <a:solidFill>
                  <a:srgbClr val="252525"/>
                </a:solidFill>
                <a:latin typeface="Arial"/>
                <a:cs typeface="Arial"/>
              </a:rPr>
              <a:t>а</a:t>
            </a:r>
            <a:r>
              <a:rPr sz="1600" b="1" spc="-175" dirty="0">
                <a:solidFill>
                  <a:srgbClr val="252525"/>
                </a:solidFill>
                <a:latin typeface="Arial"/>
                <a:cs typeface="Arial"/>
              </a:rPr>
              <a:t>ние</a:t>
            </a:r>
            <a:r>
              <a:rPr sz="1600" b="1" spc="-9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и</a:t>
            </a:r>
            <a:r>
              <a:rPr sz="1600" b="1" spc="-7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р</a:t>
            </a:r>
            <a:r>
              <a:rPr sz="1600" b="1" spc="-160" dirty="0">
                <a:solidFill>
                  <a:srgbClr val="252525"/>
                </a:solidFill>
                <a:latin typeface="Arial"/>
                <a:cs typeface="Arial"/>
              </a:rPr>
              <a:t>а</a:t>
            </a:r>
            <a:r>
              <a:rPr sz="1600" b="1" spc="-175" dirty="0">
                <a:solidFill>
                  <a:srgbClr val="252525"/>
                </a:solidFill>
                <a:latin typeface="Arial"/>
                <a:cs typeface="Arial"/>
              </a:rPr>
              <a:t>зви</a:t>
            </a:r>
            <a:r>
              <a:rPr sz="1600" b="1" spc="-155" dirty="0">
                <a:solidFill>
                  <a:srgbClr val="252525"/>
                </a:solidFill>
                <a:latin typeface="Arial"/>
                <a:cs typeface="Arial"/>
              </a:rPr>
              <a:t>т</a:t>
            </a:r>
            <a:r>
              <a:rPr sz="1600" b="1" spc="-175" dirty="0">
                <a:solidFill>
                  <a:srgbClr val="252525"/>
                </a:solidFill>
                <a:latin typeface="Arial"/>
                <a:cs typeface="Arial"/>
              </a:rPr>
              <a:t>ие</a:t>
            </a:r>
            <a:r>
              <a:rPr sz="1600" b="1" spc="-7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210" dirty="0">
                <a:solidFill>
                  <a:srgbClr val="252525"/>
                </a:solidFill>
                <a:latin typeface="Arial"/>
                <a:cs typeface="Arial"/>
              </a:rPr>
              <a:t>КФХ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600" b="1" spc="-190" dirty="0">
                <a:solidFill>
                  <a:srgbClr val="252525"/>
                </a:solidFill>
                <a:latin typeface="Arial"/>
                <a:cs typeface="Arial"/>
              </a:rPr>
              <a:t>«АГРОСТАРТАП»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493252" y="4675632"/>
            <a:ext cx="381000" cy="38100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499347" y="5337047"/>
            <a:ext cx="388620" cy="32004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346947" y="5878067"/>
            <a:ext cx="559307" cy="324611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9082278" y="5346572"/>
            <a:ext cx="3049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20" dirty="0">
                <a:solidFill>
                  <a:srgbClr val="252525"/>
                </a:solidFill>
                <a:latin typeface="Arial"/>
                <a:cs typeface="Arial"/>
              </a:rPr>
              <a:t>Г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р</a:t>
            </a:r>
            <a:r>
              <a:rPr sz="1600" b="1" spc="-160" dirty="0">
                <a:solidFill>
                  <a:srgbClr val="252525"/>
                </a:solidFill>
                <a:latin typeface="Arial"/>
                <a:cs typeface="Arial"/>
              </a:rPr>
              <a:t>а</a:t>
            </a:r>
            <a:r>
              <a:rPr sz="1600" b="1" spc="-185" dirty="0">
                <a:solidFill>
                  <a:srgbClr val="252525"/>
                </a:solidFill>
                <a:latin typeface="Arial"/>
                <a:cs typeface="Arial"/>
              </a:rPr>
              <a:t>н</a:t>
            </a:r>
            <a:r>
              <a:rPr sz="1600" b="1" spc="-145" dirty="0">
                <a:solidFill>
                  <a:srgbClr val="252525"/>
                </a:solidFill>
                <a:latin typeface="Arial"/>
                <a:cs typeface="Arial"/>
              </a:rPr>
              <a:t>т</a:t>
            </a:r>
            <a:r>
              <a:rPr sz="1600" b="1" spc="-10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85" dirty="0">
                <a:solidFill>
                  <a:srgbClr val="252525"/>
                </a:solidFill>
                <a:latin typeface="Arial"/>
                <a:cs typeface="Arial"/>
              </a:rPr>
              <a:t>н</a:t>
            </a:r>
            <a:r>
              <a:rPr sz="1600" b="1" spc="-165" dirty="0">
                <a:solidFill>
                  <a:srgbClr val="252525"/>
                </a:solidFill>
                <a:latin typeface="Arial"/>
                <a:cs typeface="Arial"/>
              </a:rPr>
              <a:t>а</a:t>
            </a:r>
            <a:r>
              <a:rPr sz="1600" b="1" spc="-9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р</a:t>
            </a:r>
            <a:r>
              <a:rPr sz="1600" b="1" spc="-160" dirty="0">
                <a:solidFill>
                  <a:srgbClr val="252525"/>
                </a:solidFill>
                <a:latin typeface="Arial"/>
                <a:cs typeface="Arial"/>
              </a:rPr>
              <a:t>а</a:t>
            </a:r>
            <a:r>
              <a:rPr sz="1600" b="1" spc="-175" dirty="0">
                <a:solidFill>
                  <a:srgbClr val="252525"/>
                </a:solidFill>
                <a:latin typeface="Arial"/>
                <a:cs typeface="Arial"/>
              </a:rPr>
              <a:t>зви</a:t>
            </a:r>
            <a:r>
              <a:rPr sz="1600" b="1" spc="-155" dirty="0">
                <a:solidFill>
                  <a:srgbClr val="252525"/>
                </a:solidFill>
                <a:latin typeface="Arial"/>
                <a:cs typeface="Arial"/>
              </a:rPr>
              <a:t>т</a:t>
            </a:r>
            <a:r>
              <a:rPr sz="1600" b="1" spc="-175" dirty="0">
                <a:solidFill>
                  <a:srgbClr val="252525"/>
                </a:solidFill>
                <a:latin typeface="Arial"/>
                <a:cs typeface="Arial"/>
              </a:rPr>
              <a:t>ие</a:t>
            </a:r>
            <a:r>
              <a:rPr sz="1600" b="1" spc="-7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252525"/>
                </a:solidFill>
                <a:latin typeface="Arial"/>
                <a:cs typeface="Arial"/>
              </a:rPr>
              <a:t>с</a:t>
            </a:r>
            <a:r>
              <a:rPr sz="1600" b="1" spc="-160" dirty="0">
                <a:solidFill>
                  <a:srgbClr val="252525"/>
                </a:solidFill>
                <a:latin typeface="Arial"/>
                <a:cs typeface="Arial"/>
              </a:rPr>
              <a:t>е</a:t>
            </a:r>
            <a:r>
              <a:rPr sz="1600" b="1" spc="-220" dirty="0">
                <a:solidFill>
                  <a:srgbClr val="252525"/>
                </a:solidFill>
                <a:latin typeface="Arial"/>
                <a:cs typeface="Arial"/>
              </a:rPr>
              <a:t>м</a:t>
            </a:r>
            <a:r>
              <a:rPr sz="1600" b="1" spc="-160" dirty="0">
                <a:solidFill>
                  <a:srgbClr val="252525"/>
                </a:solidFill>
                <a:latin typeface="Arial"/>
                <a:cs typeface="Arial"/>
              </a:rPr>
              <a:t>е</a:t>
            </a:r>
            <a:r>
              <a:rPr sz="1600" b="1" spc="-185" dirty="0">
                <a:solidFill>
                  <a:srgbClr val="252525"/>
                </a:solidFill>
                <a:latin typeface="Arial"/>
                <a:cs typeface="Arial"/>
              </a:rPr>
              <a:t>йной</a:t>
            </a:r>
            <a:r>
              <a:rPr sz="1600" b="1" spc="-114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200" dirty="0">
                <a:solidFill>
                  <a:srgbClr val="252525"/>
                </a:solidFill>
                <a:latin typeface="Arial"/>
                <a:cs typeface="Arial"/>
              </a:rPr>
              <a:t>фер</a:t>
            </a:r>
            <a:r>
              <a:rPr sz="1600" b="1" spc="-215" dirty="0">
                <a:solidFill>
                  <a:srgbClr val="252525"/>
                </a:solidFill>
                <a:latin typeface="Arial"/>
                <a:cs typeface="Arial"/>
              </a:rPr>
              <a:t>м</a:t>
            </a:r>
            <a:r>
              <a:rPr sz="1600" b="1" spc="-200" dirty="0">
                <a:solidFill>
                  <a:srgbClr val="252525"/>
                </a:solidFill>
                <a:latin typeface="Arial"/>
                <a:cs typeface="Arial"/>
              </a:rPr>
              <a:t>ы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119996" y="5901029"/>
            <a:ext cx="19958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75" dirty="0">
                <a:solidFill>
                  <a:srgbClr val="252525"/>
                </a:solidFill>
                <a:latin typeface="Arial"/>
                <a:cs typeface="Arial"/>
              </a:rPr>
              <a:t>Льготно</a:t>
            </a:r>
            <a:r>
              <a:rPr sz="1600" b="1" spc="-165" dirty="0">
                <a:solidFill>
                  <a:srgbClr val="252525"/>
                </a:solidFill>
                <a:latin typeface="Arial"/>
                <a:cs typeface="Arial"/>
              </a:rPr>
              <a:t>е</a:t>
            </a:r>
            <a:r>
              <a:rPr sz="1600" b="1" spc="-7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55" dirty="0">
                <a:solidFill>
                  <a:srgbClr val="252525"/>
                </a:solidFill>
                <a:latin typeface="Arial"/>
                <a:cs typeface="Arial"/>
              </a:rPr>
              <a:t>к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р</a:t>
            </a:r>
            <a:r>
              <a:rPr sz="1600" b="1" spc="-175" dirty="0">
                <a:solidFill>
                  <a:srgbClr val="252525"/>
                </a:solidFill>
                <a:latin typeface="Arial"/>
                <a:cs typeface="Arial"/>
              </a:rPr>
              <a:t>едит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ов</a:t>
            </a:r>
            <a:r>
              <a:rPr sz="1600" b="1" spc="-160" dirty="0">
                <a:solidFill>
                  <a:srgbClr val="252525"/>
                </a:solidFill>
                <a:latin typeface="Arial"/>
                <a:cs typeface="Arial"/>
              </a:rPr>
              <a:t>а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ние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119996" y="4759197"/>
            <a:ext cx="21177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20" dirty="0">
                <a:solidFill>
                  <a:srgbClr val="252525"/>
                </a:solidFill>
                <a:latin typeface="Arial"/>
                <a:cs typeface="Arial"/>
              </a:rPr>
              <a:t>Г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р</a:t>
            </a:r>
            <a:r>
              <a:rPr sz="1600" b="1" spc="-160" dirty="0">
                <a:solidFill>
                  <a:srgbClr val="252525"/>
                </a:solidFill>
                <a:latin typeface="Arial"/>
                <a:cs typeface="Arial"/>
              </a:rPr>
              <a:t>а</a:t>
            </a:r>
            <a:r>
              <a:rPr sz="1600" b="1" spc="-185" dirty="0">
                <a:solidFill>
                  <a:srgbClr val="252525"/>
                </a:solidFill>
                <a:latin typeface="Arial"/>
                <a:cs typeface="Arial"/>
              </a:rPr>
              <a:t>н</a:t>
            </a:r>
            <a:r>
              <a:rPr sz="1600" b="1" spc="-145" dirty="0">
                <a:solidFill>
                  <a:srgbClr val="252525"/>
                </a:solidFill>
                <a:latin typeface="Arial"/>
                <a:cs typeface="Arial"/>
              </a:rPr>
              <a:t>т</a:t>
            </a:r>
            <a:r>
              <a:rPr sz="1600" b="1" spc="-10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252525"/>
                </a:solidFill>
                <a:latin typeface="Arial"/>
                <a:cs typeface="Arial"/>
              </a:rPr>
              <a:t>«</a:t>
            </a:r>
            <a:r>
              <a:rPr sz="1600" b="1" spc="-210" dirty="0">
                <a:solidFill>
                  <a:srgbClr val="252525"/>
                </a:solidFill>
                <a:latin typeface="Arial"/>
                <a:cs typeface="Arial"/>
              </a:rPr>
              <a:t>А</a:t>
            </a:r>
            <a:r>
              <a:rPr sz="1600" b="1" spc="-120" dirty="0">
                <a:solidFill>
                  <a:srgbClr val="252525"/>
                </a:solidFill>
                <a:latin typeface="Arial"/>
                <a:cs typeface="Arial"/>
              </a:rPr>
              <a:t>Г</a:t>
            </a:r>
            <a:r>
              <a:rPr sz="1600" b="1" spc="-210" dirty="0">
                <a:solidFill>
                  <a:srgbClr val="252525"/>
                </a:solidFill>
                <a:latin typeface="Arial"/>
                <a:cs typeface="Arial"/>
              </a:rPr>
              <a:t>РО</a:t>
            </a:r>
            <a:r>
              <a:rPr sz="1600" b="1" spc="-204" dirty="0">
                <a:solidFill>
                  <a:srgbClr val="252525"/>
                </a:solidFill>
                <a:latin typeface="Arial"/>
                <a:cs typeface="Arial"/>
              </a:rPr>
              <a:t>П</a:t>
            </a:r>
            <a:r>
              <a:rPr sz="1600" b="1" spc="-195" dirty="0">
                <a:solidFill>
                  <a:srgbClr val="252525"/>
                </a:solidFill>
                <a:latin typeface="Arial"/>
                <a:cs typeface="Arial"/>
              </a:rPr>
              <a:t>РО</a:t>
            </a:r>
            <a:r>
              <a:rPr sz="1600" b="1" spc="-150" dirty="0">
                <a:solidFill>
                  <a:srgbClr val="252525"/>
                </a:solidFill>
                <a:latin typeface="Arial"/>
                <a:cs typeface="Arial"/>
              </a:rPr>
              <a:t>Г</a:t>
            </a:r>
            <a:r>
              <a:rPr sz="1600" b="1" spc="-195" dirty="0">
                <a:solidFill>
                  <a:srgbClr val="252525"/>
                </a:solidFill>
                <a:latin typeface="Arial"/>
                <a:cs typeface="Arial"/>
              </a:rPr>
              <a:t>Р</a:t>
            </a:r>
            <a:r>
              <a:rPr sz="1600" b="1" spc="-190" dirty="0">
                <a:solidFill>
                  <a:srgbClr val="252525"/>
                </a:solidFill>
                <a:latin typeface="Arial"/>
                <a:cs typeface="Arial"/>
              </a:rPr>
              <a:t>Е</a:t>
            </a:r>
            <a:r>
              <a:rPr sz="1600" b="1" spc="-215" dirty="0">
                <a:solidFill>
                  <a:srgbClr val="252525"/>
                </a:solidFill>
                <a:latin typeface="Arial"/>
                <a:cs typeface="Arial"/>
              </a:rPr>
              <a:t>С</a:t>
            </a:r>
            <a:r>
              <a:rPr sz="1600" b="1" spc="-210" dirty="0">
                <a:solidFill>
                  <a:srgbClr val="252525"/>
                </a:solidFill>
                <a:latin typeface="Arial"/>
                <a:cs typeface="Arial"/>
              </a:rPr>
              <a:t>С</a:t>
            </a:r>
            <a:r>
              <a:rPr sz="1600" b="1" spc="-165" dirty="0">
                <a:solidFill>
                  <a:srgbClr val="252525"/>
                </a:solidFill>
                <a:latin typeface="Arial"/>
                <a:cs typeface="Arial"/>
              </a:rPr>
              <a:t>»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78226" y="6507276"/>
            <a:ext cx="86283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45" dirty="0">
                <a:latin typeface="Microsoft Sans Serif"/>
                <a:cs typeface="Microsoft Sans Serif"/>
              </a:rPr>
              <a:t>*Полная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155" dirty="0">
                <a:latin typeface="Microsoft Sans Serif"/>
                <a:cs typeface="Microsoft Sans Serif"/>
              </a:rPr>
              <a:t>информация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40" dirty="0">
                <a:latin typeface="Microsoft Sans Serif"/>
                <a:cs typeface="Microsoft Sans Serif"/>
              </a:rPr>
              <a:t>о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70" dirty="0">
                <a:latin typeface="Microsoft Sans Serif"/>
                <a:cs typeface="Microsoft Sans Serif"/>
              </a:rPr>
              <a:t>Комплексе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-165" dirty="0">
                <a:latin typeface="Microsoft Sans Serif"/>
                <a:cs typeface="Microsoft Sans Serif"/>
              </a:rPr>
              <a:t>мер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65" dirty="0">
                <a:latin typeface="Microsoft Sans Serif"/>
                <a:cs typeface="Microsoft Sans Serif"/>
              </a:rPr>
              <a:t>поддержки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150" dirty="0">
                <a:latin typeface="Microsoft Sans Serif"/>
                <a:cs typeface="Microsoft Sans Serif"/>
              </a:rPr>
              <a:t>(«коробочном»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145" dirty="0">
                <a:latin typeface="Microsoft Sans Serif"/>
                <a:cs typeface="Microsoft Sans Serif"/>
              </a:rPr>
              <a:t>продукте)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165" dirty="0">
                <a:latin typeface="Microsoft Sans Serif"/>
                <a:cs typeface="Microsoft Sans Serif"/>
              </a:rPr>
              <a:t>размещена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45" dirty="0">
                <a:latin typeface="Microsoft Sans Serif"/>
                <a:cs typeface="Microsoft Sans Serif"/>
              </a:rPr>
              <a:t>на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30" dirty="0">
                <a:latin typeface="Microsoft Sans Serif"/>
                <a:cs typeface="Microsoft Sans Serif"/>
              </a:rPr>
              <a:t>сайтах: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b="1" spc="-135" dirty="0">
                <a:solidFill>
                  <a:srgbClr val="C00000"/>
                </a:solidFill>
                <a:latin typeface="Arial"/>
                <a:cs typeface="Arial"/>
              </a:rPr>
              <a:t>corpmsp.ru,</a:t>
            </a:r>
            <a:r>
              <a:rPr sz="14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30" dirty="0">
                <a:solidFill>
                  <a:srgbClr val="C00000"/>
                </a:solidFill>
                <a:latin typeface="Arial"/>
                <a:cs typeface="Arial"/>
              </a:rPr>
              <a:t>agro-coop.ru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3" name="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122613" y="1106843"/>
            <a:ext cx="1767459" cy="628573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32587" y="1176527"/>
            <a:ext cx="2945892" cy="54635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91822" y="6559728"/>
            <a:ext cx="6731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0"/>
              </a:lnSpc>
            </a:pPr>
            <a:r>
              <a:rPr sz="95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5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661" y="892302"/>
            <a:ext cx="11505565" cy="0"/>
          </a:xfrm>
          <a:custGeom>
            <a:avLst/>
            <a:gdLst/>
            <a:ahLst/>
            <a:cxnLst/>
            <a:rect l="l" t="t" r="r" b="b"/>
            <a:pathLst>
              <a:path w="11505565">
                <a:moveTo>
                  <a:pt x="0" y="0"/>
                </a:moveTo>
                <a:lnTo>
                  <a:pt x="11505311" y="0"/>
                </a:lnTo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79023" y="211835"/>
            <a:ext cx="1577339" cy="43281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7772" y="133107"/>
            <a:ext cx="1459730" cy="51864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248405" y="1090422"/>
            <a:ext cx="0" cy="5479415"/>
          </a:xfrm>
          <a:custGeom>
            <a:avLst/>
            <a:gdLst/>
            <a:ahLst/>
            <a:cxnLst/>
            <a:rect l="l" t="t" r="r" b="b"/>
            <a:pathLst>
              <a:path h="5479415">
                <a:moveTo>
                  <a:pt x="0" y="0"/>
                </a:moveTo>
                <a:lnTo>
                  <a:pt x="0" y="5479275"/>
                </a:lnTo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86660" y="287782"/>
            <a:ext cx="67462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4" dirty="0"/>
              <a:t>ДЛЯ</a:t>
            </a:r>
            <a:r>
              <a:rPr sz="2000" spc="-120" dirty="0"/>
              <a:t> </a:t>
            </a:r>
            <a:r>
              <a:rPr sz="2000" spc="-260" dirty="0"/>
              <a:t>Ч</a:t>
            </a:r>
            <a:r>
              <a:rPr sz="2000" spc="-250" dirty="0"/>
              <a:t>Е</a:t>
            </a:r>
            <a:r>
              <a:rPr sz="2000" spc="-185" dirty="0"/>
              <a:t>Г</a:t>
            </a:r>
            <a:r>
              <a:rPr sz="2000" spc="-245" dirty="0"/>
              <a:t>О</a:t>
            </a:r>
            <a:r>
              <a:rPr sz="2000" spc="-100" dirty="0"/>
              <a:t> </a:t>
            </a:r>
            <a:r>
              <a:rPr sz="2000" spc="-280" dirty="0"/>
              <a:t>НУЖНЫ</a:t>
            </a:r>
            <a:r>
              <a:rPr sz="2000" spc="-105" dirty="0"/>
              <a:t> </a:t>
            </a:r>
            <a:r>
              <a:rPr sz="2000" spc="-250" dirty="0"/>
              <a:t>СЕЛЬСК</a:t>
            </a:r>
            <a:r>
              <a:rPr sz="2000" spc="-265" dirty="0"/>
              <a:t>ОХ</a:t>
            </a:r>
            <a:r>
              <a:rPr sz="2000" spc="-280" dirty="0"/>
              <a:t>О</a:t>
            </a:r>
            <a:r>
              <a:rPr sz="2000" spc="-254" dirty="0"/>
              <a:t>ЗЯЙС</a:t>
            </a:r>
            <a:r>
              <a:rPr sz="2000" spc="-229" dirty="0"/>
              <a:t>Т</a:t>
            </a:r>
            <a:r>
              <a:rPr sz="2000" spc="-265" dirty="0"/>
              <a:t>ВЕННЫЕ</a:t>
            </a:r>
            <a:r>
              <a:rPr sz="2000" spc="-125" dirty="0"/>
              <a:t> </a:t>
            </a:r>
            <a:r>
              <a:rPr sz="2000" spc="-220" dirty="0"/>
              <a:t>К</a:t>
            </a:r>
            <a:r>
              <a:rPr sz="2000" spc="-275" dirty="0"/>
              <a:t>О</a:t>
            </a:r>
            <a:r>
              <a:rPr sz="2000" spc="-280" dirty="0"/>
              <a:t>О</a:t>
            </a:r>
            <a:r>
              <a:rPr sz="2000" spc="-250" dirty="0"/>
              <a:t>П</a:t>
            </a:r>
            <a:r>
              <a:rPr sz="2000" spc="-240" dirty="0"/>
              <a:t>Е</a:t>
            </a:r>
            <a:r>
              <a:rPr sz="2000" spc="-250" dirty="0"/>
              <a:t>Р</a:t>
            </a:r>
            <a:r>
              <a:rPr sz="2000" spc="-240" dirty="0"/>
              <a:t>АТ</a:t>
            </a:r>
            <a:r>
              <a:rPr sz="2000" spc="-250" dirty="0"/>
              <a:t>И</a:t>
            </a:r>
            <a:r>
              <a:rPr sz="2000" spc="-290" dirty="0"/>
              <a:t>ВЫ</a:t>
            </a:r>
            <a:endParaRPr sz="2000"/>
          </a:p>
        </p:txBody>
      </p:sp>
      <p:sp>
        <p:nvSpPr>
          <p:cNvPr id="8" name="object 8"/>
          <p:cNvSpPr txBox="1"/>
          <p:nvPr/>
        </p:nvSpPr>
        <p:spPr>
          <a:xfrm>
            <a:off x="6718554" y="5252720"/>
            <a:ext cx="1477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0" dirty="0">
                <a:solidFill>
                  <a:srgbClr val="404040"/>
                </a:solidFill>
                <a:latin typeface="Arial"/>
                <a:cs typeface="Arial"/>
              </a:rPr>
              <a:t>Созд</a:t>
            </a:r>
            <a:r>
              <a:rPr sz="1800" b="1" spc="-190" dirty="0">
                <a:solidFill>
                  <a:srgbClr val="404040"/>
                </a:solidFill>
                <a:latin typeface="Arial"/>
                <a:cs typeface="Arial"/>
              </a:rPr>
              <a:t>а</a:t>
            </a:r>
            <a:r>
              <a:rPr sz="1800" b="1" spc="-204" dirty="0">
                <a:solidFill>
                  <a:srgbClr val="404040"/>
                </a:solidFill>
                <a:latin typeface="Arial"/>
                <a:cs typeface="Arial"/>
              </a:rPr>
              <a:t>ни</a:t>
            </a:r>
            <a:r>
              <a:rPr sz="1800" b="1" spc="-185" dirty="0">
                <a:solidFill>
                  <a:srgbClr val="404040"/>
                </a:solidFill>
                <a:latin typeface="Arial"/>
                <a:cs typeface="Arial"/>
              </a:rPr>
              <a:t>е</a:t>
            </a:r>
            <a:r>
              <a:rPr sz="1800" b="1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215" dirty="0">
                <a:solidFill>
                  <a:srgbClr val="404040"/>
                </a:solidFill>
                <a:latin typeface="Arial"/>
                <a:cs typeface="Arial"/>
              </a:rPr>
              <a:t>СПоК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53378" y="1743583"/>
            <a:ext cx="10109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80" dirty="0">
                <a:solidFill>
                  <a:srgbClr val="404040"/>
                </a:solidFill>
                <a:latin typeface="Arial"/>
                <a:cs typeface="Arial"/>
              </a:rPr>
              <a:t>ф</a:t>
            </a:r>
            <a:r>
              <a:rPr sz="2400" b="1" spc="-254" dirty="0">
                <a:solidFill>
                  <a:srgbClr val="404040"/>
                </a:solidFill>
                <a:latin typeface="Arial"/>
                <a:cs typeface="Arial"/>
              </a:rPr>
              <a:t>е</a:t>
            </a:r>
            <a:r>
              <a:rPr sz="2400" b="1" spc="-265" dirty="0">
                <a:solidFill>
                  <a:srgbClr val="404040"/>
                </a:solidFill>
                <a:latin typeface="Arial"/>
                <a:cs typeface="Arial"/>
              </a:rPr>
              <a:t>р</a:t>
            </a:r>
            <a:r>
              <a:rPr sz="2400" b="1" spc="-330" dirty="0">
                <a:solidFill>
                  <a:srgbClr val="404040"/>
                </a:solidFill>
                <a:latin typeface="Arial"/>
                <a:cs typeface="Arial"/>
              </a:rPr>
              <a:t>м</a:t>
            </a:r>
            <a:r>
              <a:rPr sz="2400" b="1" spc="-260" dirty="0">
                <a:solidFill>
                  <a:srgbClr val="404040"/>
                </a:solidFill>
                <a:latin typeface="Arial"/>
                <a:cs typeface="Arial"/>
              </a:rPr>
              <a:t>ер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62273" y="1730755"/>
            <a:ext cx="6771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72150" algn="l"/>
              </a:tabLst>
            </a:pPr>
            <a:r>
              <a:rPr sz="2400" b="1" spc="-380" dirty="0">
                <a:solidFill>
                  <a:srgbClr val="404040"/>
                </a:solidFill>
                <a:latin typeface="Arial"/>
                <a:cs typeface="Arial"/>
              </a:rPr>
              <a:t>ф</a:t>
            </a:r>
            <a:r>
              <a:rPr sz="2400" b="1" spc="-254" dirty="0">
                <a:solidFill>
                  <a:srgbClr val="404040"/>
                </a:solidFill>
                <a:latin typeface="Arial"/>
                <a:cs typeface="Arial"/>
              </a:rPr>
              <a:t>е</a:t>
            </a:r>
            <a:r>
              <a:rPr sz="2400" b="1" spc="-265" dirty="0">
                <a:solidFill>
                  <a:srgbClr val="404040"/>
                </a:solidFill>
                <a:latin typeface="Arial"/>
                <a:cs typeface="Arial"/>
              </a:rPr>
              <a:t>р</a:t>
            </a:r>
            <a:r>
              <a:rPr sz="2400" b="1" spc="-330" dirty="0">
                <a:solidFill>
                  <a:srgbClr val="404040"/>
                </a:solidFill>
                <a:latin typeface="Arial"/>
                <a:cs typeface="Arial"/>
              </a:rPr>
              <a:t>м</a:t>
            </a:r>
            <a:r>
              <a:rPr sz="2400" b="1" spc="-250" dirty="0">
                <a:solidFill>
                  <a:srgbClr val="404040"/>
                </a:solidFill>
                <a:latin typeface="Arial"/>
                <a:cs typeface="Arial"/>
              </a:rPr>
              <a:t>е</a:t>
            </a:r>
            <a:r>
              <a:rPr sz="2400" b="1" spc="-265" dirty="0">
                <a:solidFill>
                  <a:srgbClr val="404040"/>
                </a:solidFill>
                <a:latin typeface="Arial"/>
                <a:cs typeface="Arial"/>
              </a:rPr>
              <a:t>р</a:t>
            </a: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3600" b="1" spc="-569" baseline="1157" dirty="0">
                <a:solidFill>
                  <a:srgbClr val="404040"/>
                </a:solidFill>
                <a:latin typeface="Arial"/>
                <a:cs typeface="Arial"/>
              </a:rPr>
              <a:t>ф</a:t>
            </a:r>
            <a:r>
              <a:rPr sz="3600" b="1" spc="-382" baseline="1157" dirty="0">
                <a:solidFill>
                  <a:srgbClr val="404040"/>
                </a:solidFill>
                <a:latin typeface="Arial"/>
                <a:cs typeface="Arial"/>
              </a:rPr>
              <a:t>е</a:t>
            </a:r>
            <a:r>
              <a:rPr sz="3600" b="1" spc="-397" baseline="1157" dirty="0">
                <a:solidFill>
                  <a:srgbClr val="404040"/>
                </a:solidFill>
                <a:latin typeface="Arial"/>
                <a:cs typeface="Arial"/>
              </a:rPr>
              <a:t>р</a:t>
            </a:r>
            <a:r>
              <a:rPr sz="3600" b="1" spc="-494" baseline="1157" dirty="0">
                <a:solidFill>
                  <a:srgbClr val="404040"/>
                </a:solidFill>
                <a:latin typeface="Arial"/>
                <a:cs typeface="Arial"/>
              </a:rPr>
              <a:t>м</a:t>
            </a:r>
            <a:r>
              <a:rPr sz="3600" b="1" spc="-390" baseline="1157" dirty="0">
                <a:solidFill>
                  <a:srgbClr val="404040"/>
                </a:solidFill>
                <a:latin typeface="Arial"/>
                <a:cs typeface="Arial"/>
              </a:rPr>
              <a:t>ер</a:t>
            </a:r>
            <a:endParaRPr sz="3600" baseline="1157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97579" y="5521452"/>
            <a:ext cx="8456930" cy="585470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43815" rIns="0" bIns="0" rtlCol="0">
            <a:spAutoFit/>
          </a:bodyPr>
          <a:lstStyle/>
          <a:p>
            <a:pPr marL="450850" marR="71755" indent="-356870">
              <a:lnSpc>
                <a:spcPct val="100000"/>
              </a:lnSpc>
              <a:spcBef>
                <a:spcPts val="345"/>
              </a:spcBef>
            </a:pP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Кооператив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закупает</a:t>
            </a:r>
            <a:r>
              <a:rPr sz="16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6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80" dirty="0">
                <a:solidFill>
                  <a:srgbClr val="FFFFFF"/>
                </a:solidFill>
                <a:latin typeface="Arial"/>
                <a:cs typeface="Arial"/>
              </a:rPr>
              <a:t>членов</a:t>
            </a:r>
            <a:r>
              <a:rPr sz="16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кооператива</a:t>
            </a: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5" dirty="0">
                <a:solidFill>
                  <a:srgbClr val="FFFFFF"/>
                </a:solidFill>
                <a:latin typeface="Arial"/>
                <a:cs typeface="Arial"/>
              </a:rPr>
              <a:t>ягоду,</a:t>
            </a:r>
            <a:r>
              <a:rPr sz="16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8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целях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реализации</a:t>
            </a: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крупных</a:t>
            </a: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партий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65" dirty="0">
                <a:solidFill>
                  <a:srgbClr val="FFFFFF"/>
                </a:solidFill>
                <a:latin typeface="Arial"/>
                <a:cs typeface="Arial"/>
              </a:rPr>
              <a:t>продукции, </a:t>
            </a:r>
            <a:r>
              <a:rPr sz="1600" b="1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производит</a:t>
            </a:r>
            <a:r>
              <a:rPr sz="16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90" dirty="0">
                <a:solidFill>
                  <a:srgbClr val="FFFFFF"/>
                </a:solidFill>
                <a:latin typeface="Arial"/>
                <a:cs typeface="Arial"/>
              </a:rPr>
              <a:t>предпродажную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подготовку,</a:t>
            </a:r>
            <a:r>
              <a:rPr sz="16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осуществляет</a:t>
            </a: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охлаждение,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заморозку,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65" dirty="0">
                <a:solidFill>
                  <a:srgbClr val="FFFFFF"/>
                </a:solidFill>
                <a:latin typeface="Arial"/>
                <a:cs typeface="Arial"/>
              </a:rPr>
              <a:t>хранение.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97579" y="2148839"/>
            <a:ext cx="8456930" cy="830580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42544" rIns="0" bIns="0" rtlCol="0">
            <a:spAutoFit/>
          </a:bodyPr>
          <a:lstStyle/>
          <a:p>
            <a:pPr marL="375920" marR="368300" algn="ctr">
              <a:lnSpc>
                <a:spcPct val="100000"/>
              </a:lnSpc>
              <a:spcBef>
                <a:spcPts val="334"/>
              </a:spcBef>
            </a:pP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Кооператив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приобретает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85" dirty="0">
                <a:solidFill>
                  <a:srgbClr val="FFFFFF"/>
                </a:solidFill>
                <a:latin typeface="Arial"/>
                <a:cs typeface="Arial"/>
              </a:rPr>
              <a:t>оптовыми</a:t>
            </a: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партиями</a:t>
            </a:r>
            <a:r>
              <a:rPr sz="16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8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осуществляет</a:t>
            </a: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65" dirty="0">
                <a:solidFill>
                  <a:srgbClr val="FFFFFF"/>
                </a:solidFill>
                <a:latin typeface="Arial"/>
                <a:cs typeface="Arial"/>
              </a:rPr>
              <a:t>поставку</a:t>
            </a: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95" dirty="0">
                <a:solidFill>
                  <a:srgbClr val="FFFFFF"/>
                </a:solidFill>
                <a:latin typeface="Arial"/>
                <a:cs typeface="Arial"/>
              </a:rPr>
              <a:t>фермерам</a:t>
            </a:r>
            <a:r>
              <a:rPr sz="1600" b="1" spc="-165" dirty="0">
                <a:solidFill>
                  <a:srgbClr val="FFFFFF"/>
                </a:solidFill>
                <a:latin typeface="Arial"/>
                <a:cs typeface="Arial"/>
              </a:rPr>
              <a:t> –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85" dirty="0">
                <a:solidFill>
                  <a:srgbClr val="FFFFFF"/>
                </a:solidFill>
                <a:latin typeface="Arial"/>
                <a:cs typeface="Arial"/>
              </a:rPr>
              <a:t>членам </a:t>
            </a:r>
            <a:r>
              <a:rPr sz="1600" b="1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кооператива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саженцев,</a:t>
            </a:r>
            <a:r>
              <a:rPr sz="16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капельной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ленты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8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прочего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оборудования,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удобрений.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Оказывает</a:t>
            </a: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80" dirty="0">
                <a:solidFill>
                  <a:srgbClr val="FFFFFF"/>
                </a:solidFill>
                <a:latin typeface="Arial"/>
                <a:cs typeface="Arial"/>
              </a:rPr>
              <a:t>консультационную</a:t>
            </a: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8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пр.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поддержку.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25540" y="3870959"/>
            <a:ext cx="2580132" cy="142036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521964" y="3329940"/>
            <a:ext cx="8456930" cy="340360"/>
          </a:xfrm>
          <a:prstGeom prst="rect">
            <a:avLst/>
          </a:prstGeom>
          <a:solidFill>
            <a:srgbClr val="CF1A07"/>
          </a:solidFill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sz="1600" b="1" spc="-185" dirty="0">
                <a:solidFill>
                  <a:srgbClr val="FFFFFF"/>
                </a:solidFill>
                <a:latin typeface="Arial"/>
                <a:cs typeface="Arial"/>
              </a:rPr>
              <a:t>Снижение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стоимости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затрат</a:t>
            </a:r>
            <a:r>
              <a:rPr sz="16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85" dirty="0">
                <a:solidFill>
                  <a:srgbClr val="FFFFFF"/>
                </a:solidFill>
                <a:latin typeface="Arial"/>
                <a:cs typeface="Arial"/>
              </a:rPr>
              <a:t>выращивание</a:t>
            </a: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ягоды.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322819" y="3006851"/>
            <a:ext cx="433070" cy="283845"/>
            <a:chOff x="7322819" y="3006851"/>
            <a:chExt cx="433070" cy="283845"/>
          </a:xfrm>
        </p:grpSpPr>
        <p:sp>
          <p:nvSpPr>
            <p:cNvPr id="16" name="object 16"/>
            <p:cNvSpPr/>
            <p:nvPr/>
          </p:nvSpPr>
          <p:spPr>
            <a:xfrm>
              <a:off x="7328915" y="3012947"/>
              <a:ext cx="421005" cy="271780"/>
            </a:xfrm>
            <a:custGeom>
              <a:avLst/>
              <a:gdLst/>
              <a:ahLst/>
              <a:cxnLst/>
              <a:rect l="l" t="t" r="r" b="b"/>
              <a:pathLst>
                <a:path w="421004" h="271779">
                  <a:moveTo>
                    <a:pt x="315467" y="0"/>
                  </a:moveTo>
                  <a:lnTo>
                    <a:pt x="105155" y="0"/>
                  </a:lnTo>
                  <a:lnTo>
                    <a:pt x="105155" y="135636"/>
                  </a:lnTo>
                  <a:lnTo>
                    <a:pt x="0" y="135636"/>
                  </a:lnTo>
                  <a:lnTo>
                    <a:pt x="210311" y="271272"/>
                  </a:lnTo>
                  <a:lnTo>
                    <a:pt x="420624" y="135636"/>
                  </a:lnTo>
                  <a:lnTo>
                    <a:pt x="315467" y="135636"/>
                  </a:lnTo>
                  <a:lnTo>
                    <a:pt x="31546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328915" y="3012947"/>
              <a:ext cx="421005" cy="271780"/>
            </a:xfrm>
            <a:custGeom>
              <a:avLst/>
              <a:gdLst/>
              <a:ahLst/>
              <a:cxnLst/>
              <a:rect l="l" t="t" r="r" b="b"/>
              <a:pathLst>
                <a:path w="421004" h="271779">
                  <a:moveTo>
                    <a:pt x="0" y="135636"/>
                  </a:moveTo>
                  <a:lnTo>
                    <a:pt x="105155" y="135636"/>
                  </a:lnTo>
                  <a:lnTo>
                    <a:pt x="105155" y="0"/>
                  </a:lnTo>
                  <a:lnTo>
                    <a:pt x="315467" y="0"/>
                  </a:lnTo>
                  <a:lnTo>
                    <a:pt x="315467" y="135636"/>
                  </a:lnTo>
                  <a:lnTo>
                    <a:pt x="420624" y="135636"/>
                  </a:lnTo>
                  <a:lnTo>
                    <a:pt x="210311" y="271272"/>
                  </a:lnTo>
                  <a:lnTo>
                    <a:pt x="0" y="135636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5614415" y="1287780"/>
            <a:ext cx="428625" cy="337185"/>
            <a:chOff x="5614415" y="1287780"/>
            <a:chExt cx="428625" cy="337185"/>
          </a:xfrm>
        </p:grpSpPr>
        <p:sp>
          <p:nvSpPr>
            <p:cNvPr id="19" name="object 19"/>
            <p:cNvSpPr/>
            <p:nvPr/>
          </p:nvSpPr>
          <p:spPr>
            <a:xfrm>
              <a:off x="5620512" y="1294129"/>
              <a:ext cx="416559" cy="323850"/>
            </a:xfrm>
            <a:custGeom>
              <a:avLst/>
              <a:gdLst/>
              <a:ahLst/>
              <a:cxnLst/>
              <a:rect l="l" t="t" r="r" b="b"/>
              <a:pathLst>
                <a:path w="416560" h="323850">
                  <a:moveTo>
                    <a:pt x="416052" y="81280"/>
                  </a:moveTo>
                  <a:lnTo>
                    <a:pt x="334899" y="81280"/>
                  </a:lnTo>
                  <a:lnTo>
                    <a:pt x="334899" y="0"/>
                  </a:lnTo>
                  <a:lnTo>
                    <a:pt x="81153" y="0"/>
                  </a:lnTo>
                  <a:lnTo>
                    <a:pt x="81153" y="81280"/>
                  </a:lnTo>
                  <a:lnTo>
                    <a:pt x="0" y="81280"/>
                  </a:lnTo>
                  <a:lnTo>
                    <a:pt x="0" y="243840"/>
                  </a:lnTo>
                  <a:lnTo>
                    <a:pt x="81153" y="243840"/>
                  </a:lnTo>
                  <a:lnTo>
                    <a:pt x="81153" y="323850"/>
                  </a:lnTo>
                  <a:lnTo>
                    <a:pt x="334899" y="323850"/>
                  </a:lnTo>
                  <a:lnTo>
                    <a:pt x="334899" y="243840"/>
                  </a:lnTo>
                  <a:lnTo>
                    <a:pt x="416052" y="243840"/>
                  </a:lnTo>
                  <a:lnTo>
                    <a:pt x="416052" y="8128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20511" y="1293876"/>
              <a:ext cx="416559" cy="325120"/>
            </a:xfrm>
            <a:custGeom>
              <a:avLst/>
              <a:gdLst/>
              <a:ahLst/>
              <a:cxnLst/>
              <a:rect l="l" t="t" r="r" b="b"/>
              <a:pathLst>
                <a:path w="416560" h="325119">
                  <a:moveTo>
                    <a:pt x="0" y="81152"/>
                  </a:moveTo>
                  <a:lnTo>
                    <a:pt x="81152" y="81152"/>
                  </a:lnTo>
                  <a:lnTo>
                    <a:pt x="81152" y="0"/>
                  </a:lnTo>
                  <a:lnTo>
                    <a:pt x="334899" y="0"/>
                  </a:lnTo>
                  <a:lnTo>
                    <a:pt x="334899" y="81152"/>
                  </a:lnTo>
                  <a:lnTo>
                    <a:pt x="416051" y="81152"/>
                  </a:lnTo>
                  <a:lnTo>
                    <a:pt x="416051" y="243459"/>
                  </a:lnTo>
                  <a:lnTo>
                    <a:pt x="334899" y="243459"/>
                  </a:lnTo>
                  <a:lnTo>
                    <a:pt x="334899" y="324612"/>
                  </a:lnTo>
                  <a:lnTo>
                    <a:pt x="81152" y="324612"/>
                  </a:lnTo>
                  <a:lnTo>
                    <a:pt x="81152" y="243459"/>
                  </a:lnTo>
                  <a:lnTo>
                    <a:pt x="0" y="243459"/>
                  </a:lnTo>
                  <a:lnTo>
                    <a:pt x="0" y="81152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8564880" y="1287780"/>
            <a:ext cx="428625" cy="338455"/>
            <a:chOff x="8564880" y="1287780"/>
            <a:chExt cx="428625" cy="338455"/>
          </a:xfrm>
        </p:grpSpPr>
        <p:sp>
          <p:nvSpPr>
            <p:cNvPr id="22" name="object 22"/>
            <p:cNvSpPr/>
            <p:nvPr/>
          </p:nvSpPr>
          <p:spPr>
            <a:xfrm>
              <a:off x="8570976" y="1294129"/>
              <a:ext cx="416559" cy="326390"/>
            </a:xfrm>
            <a:custGeom>
              <a:avLst/>
              <a:gdLst/>
              <a:ahLst/>
              <a:cxnLst/>
              <a:rect l="l" t="t" r="r" b="b"/>
              <a:pathLst>
                <a:path w="416559" h="326390">
                  <a:moveTo>
                    <a:pt x="416052" y="81280"/>
                  </a:moveTo>
                  <a:lnTo>
                    <a:pt x="334518" y="81280"/>
                  </a:lnTo>
                  <a:lnTo>
                    <a:pt x="334518" y="0"/>
                  </a:lnTo>
                  <a:lnTo>
                    <a:pt x="81534" y="0"/>
                  </a:lnTo>
                  <a:lnTo>
                    <a:pt x="81534" y="81280"/>
                  </a:lnTo>
                  <a:lnTo>
                    <a:pt x="0" y="81280"/>
                  </a:lnTo>
                  <a:lnTo>
                    <a:pt x="0" y="243840"/>
                  </a:lnTo>
                  <a:lnTo>
                    <a:pt x="81534" y="243840"/>
                  </a:lnTo>
                  <a:lnTo>
                    <a:pt x="81534" y="326390"/>
                  </a:lnTo>
                  <a:lnTo>
                    <a:pt x="334518" y="326390"/>
                  </a:lnTo>
                  <a:lnTo>
                    <a:pt x="334518" y="243840"/>
                  </a:lnTo>
                  <a:lnTo>
                    <a:pt x="416052" y="243840"/>
                  </a:lnTo>
                  <a:lnTo>
                    <a:pt x="416052" y="8128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70976" y="1293876"/>
              <a:ext cx="416559" cy="326390"/>
            </a:xfrm>
            <a:custGeom>
              <a:avLst/>
              <a:gdLst/>
              <a:ahLst/>
              <a:cxnLst/>
              <a:rect l="l" t="t" r="r" b="b"/>
              <a:pathLst>
                <a:path w="416559" h="326390">
                  <a:moveTo>
                    <a:pt x="0" y="81534"/>
                  </a:moveTo>
                  <a:lnTo>
                    <a:pt x="81533" y="81534"/>
                  </a:lnTo>
                  <a:lnTo>
                    <a:pt x="81533" y="0"/>
                  </a:lnTo>
                  <a:lnTo>
                    <a:pt x="334518" y="0"/>
                  </a:lnTo>
                  <a:lnTo>
                    <a:pt x="334518" y="81534"/>
                  </a:lnTo>
                  <a:lnTo>
                    <a:pt x="416051" y="81534"/>
                  </a:lnTo>
                  <a:lnTo>
                    <a:pt x="416051" y="244601"/>
                  </a:lnTo>
                  <a:lnTo>
                    <a:pt x="334518" y="244601"/>
                  </a:lnTo>
                  <a:lnTo>
                    <a:pt x="334518" y="326136"/>
                  </a:lnTo>
                  <a:lnTo>
                    <a:pt x="81533" y="326136"/>
                  </a:lnTo>
                  <a:lnTo>
                    <a:pt x="81533" y="244601"/>
                  </a:lnTo>
                  <a:lnTo>
                    <a:pt x="0" y="244601"/>
                  </a:lnTo>
                  <a:lnTo>
                    <a:pt x="0" y="81534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3497579" y="6399276"/>
            <a:ext cx="8456930" cy="338455"/>
          </a:xfrm>
          <a:custGeom>
            <a:avLst/>
            <a:gdLst/>
            <a:ahLst/>
            <a:cxnLst/>
            <a:rect l="l" t="t" r="r" b="b"/>
            <a:pathLst>
              <a:path w="8456930" h="338454">
                <a:moveTo>
                  <a:pt x="8456676" y="0"/>
                </a:moveTo>
                <a:lnTo>
                  <a:pt x="0" y="0"/>
                </a:lnTo>
                <a:lnTo>
                  <a:pt x="0" y="338328"/>
                </a:lnTo>
                <a:lnTo>
                  <a:pt x="8456676" y="338328"/>
                </a:lnTo>
                <a:lnTo>
                  <a:pt x="8456676" y="0"/>
                </a:lnTo>
                <a:close/>
              </a:path>
            </a:pathLst>
          </a:custGeom>
          <a:solidFill>
            <a:srgbClr val="CF1A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564126" y="6430771"/>
            <a:ext cx="63214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Увеличение</a:t>
            </a: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стоимости</a:t>
            </a: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реализации</a:t>
            </a: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8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65" dirty="0">
                <a:solidFill>
                  <a:srgbClr val="FFFFFF"/>
                </a:solidFill>
                <a:latin typeface="Arial"/>
                <a:cs typeface="Arial"/>
              </a:rPr>
              <a:t>гарантия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80" dirty="0">
                <a:solidFill>
                  <a:srgbClr val="FFFFFF"/>
                </a:solidFill>
                <a:latin typeface="Arial"/>
                <a:cs typeface="Arial"/>
              </a:rPr>
              <a:t>стабильных</a:t>
            </a: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90" dirty="0">
                <a:solidFill>
                  <a:srgbClr val="FFFFFF"/>
                </a:solidFill>
                <a:latin typeface="Arial"/>
                <a:cs typeface="Arial"/>
              </a:rPr>
              <a:t>объемов</a:t>
            </a:r>
            <a:r>
              <a:rPr sz="16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сбыта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331964" y="6121908"/>
            <a:ext cx="434340" cy="283845"/>
            <a:chOff x="7331964" y="6121908"/>
            <a:chExt cx="434340" cy="283845"/>
          </a:xfrm>
        </p:grpSpPr>
        <p:sp>
          <p:nvSpPr>
            <p:cNvPr id="27" name="object 27"/>
            <p:cNvSpPr/>
            <p:nvPr/>
          </p:nvSpPr>
          <p:spPr>
            <a:xfrm>
              <a:off x="7338060" y="6128004"/>
              <a:ext cx="422275" cy="271780"/>
            </a:xfrm>
            <a:custGeom>
              <a:avLst/>
              <a:gdLst/>
              <a:ahLst/>
              <a:cxnLst/>
              <a:rect l="l" t="t" r="r" b="b"/>
              <a:pathLst>
                <a:path w="422275" h="271779">
                  <a:moveTo>
                    <a:pt x="316611" y="0"/>
                  </a:moveTo>
                  <a:lnTo>
                    <a:pt x="105537" y="0"/>
                  </a:lnTo>
                  <a:lnTo>
                    <a:pt x="105537" y="135636"/>
                  </a:lnTo>
                  <a:lnTo>
                    <a:pt x="0" y="135636"/>
                  </a:lnTo>
                  <a:lnTo>
                    <a:pt x="211074" y="271272"/>
                  </a:lnTo>
                  <a:lnTo>
                    <a:pt x="422148" y="135636"/>
                  </a:lnTo>
                  <a:lnTo>
                    <a:pt x="316611" y="135636"/>
                  </a:lnTo>
                  <a:lnTo>
                    <a:pt x="3166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338060" y="6128004"/>
              <a:ext cx="422275" cy="271780"/>
            </a:xfrm>
            <a:custGeom>
              <a:avLst/>
              <a:gdLst/>
              <a:ahLst/>
              <a:cxnLst/>
              <a:rect l="l" t="t" r="r" b="b"/>
              <a:pathLst>
                <a:path w="422275" h="271779">
                  <a:moveTo>
                    <a:pt x="0" y="135636"/>
                  </a:moveTo>
                  <a:lnTo>
                    <a:pt x="105537" y="135636"/>
                  </a:lnTo>
                  <a:lnTo>
                    <a:pt x="105537" y="0"/>
                  </a:lnTo>
                  <a:lnTo>
                    <a:pt x="316611" y="0"/>
                  </a:lnTo>
                  <a:lnTo>
                    <a:pt x="316611" y="135636"/>
                  </a:lnTo>
                  <a:lnTo>
                    <a:pt x="422148" y="135636"/>
                  </a:lnTo>
                  <a:lnTo>
                    <a:pt x="211074" y="271272"/>
                  </a:lnTo>
                  <a:lnTo>
                    <a:pt x="0" y="135636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4000500" y="920496"/>
            <a:ext cx="995680" cy="1164590"/>
            <a:chOff x="4000500" y="920496"/>
            <a:chExt cx="995680" cy="1164590"/>
          </a:xfrm>
        </p:grpSpPr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00500" y="920496"/>
              <a:ext cx="995172" cy="88391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62855" y="1699260"/>
              <a:ext cx="422148" cy="385572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7181088" y="954024"/>
            <a:ext cx="1096010" cy="1132840"/>
            <a:chOff x="7181088" y="954024"/>
            <a:chExt cx="1096010" cy="1132840"/>
          </a:xfrm>
        </p:grpSpPr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81088" y="954024"/>
              <a:ext cx="995172" cy="88392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53172" y="1702308"/>
              <a:ext cx="423672" cy="384048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9803892" y="940308"/>
            <a:ext cx="1207135" cy="1099185"/>
            <a:chOff x="9803892" y="940308"/>
            <a:chExt cx="1207135" cy="1099185"/>
          </a:xfrm>
        </p:grpSpPr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03892" y="940308"/>
              <a:ext cx="995172" cy="88392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87228" y="1655063"/>
              <a:ext cx="423672" cy="384048"/>
            </a:xfrm>
            <a:prstGeom prst="rect">
              <a:avLst/>
            </a:prstGeom>
          </p:spPr>
        </p:pic>
      </p:grpSp>
      <p:pic>
        <p:nvPicPr>
          <p:cNvPr id="38" name="object 3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8495" y="1089660"/>
            <a:ext cx="3000756" cy="5478780"/>
          </a:xfrm>
          <a:prstGeom prst="rect">
            <a:avLst/>
          </a:prstGeom>
        </p:spPr>
      </p:pic>
      <p:grpSp>
        <p:nvGrpSpPr>
          <p:cNvPr id="39" name="object 39"/>
          <p:cNvGrpSpPr/>
          <p:nvPr/>
        </p:nvGrpSpPr>
        <p:grpSpPr>
          <a:xfrm>
            <a:off x="10076688" y="88392"/>
            <a:ext cx="2115820" cy="723900"/>
            <a:chOff x="10076688" y="88392"/>
            <a:chExt cx="2115820" cy="723900"/>
          </a:xfrm>
        </p:grpSpPr>
        <p:sp>
          <p:nvSpPr>
            <p:cNvPr id="40" name="object 40"/>
            <p:cNvSpPr/>
            <p:nvPr/>
          </p:nvSpPr>
          <p:spPr>
            <a:xfrm>
              <a:off x="10076688" y="88392"/>
              <a:ext cx="2115820" cy="647700"/>
            </a:xfrm>
            <a:custGeom>
              <a:avLst/>
              <a:gdLst/>
              <a:ahLst/>
              <a:cxnLst/>
              <a:rect l="l" t="t" r="r" b="b"/>
              <a:pathLst>
                <a:path w="2115820" h="647700">
                  <a:moveTo>
                    <a:pt x="2115311" y="0"/>
                  </a:moveTo>
                  <a:lnTo>
                    <a:pt x="0" y="0"/>
                  </a:lnTo>
                  <a:lnTo>
                    <a:pt x="0" y="647699"/>
                  </a:lnTo>
                  <a:lnTo>
                    <a:pt x="2115311" y="647699"/>
                  </a:lnTo>
                  <a:lnTo>
                    <a:pt x="21153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02596" y="156972"/>
              <a:ext cx="1906524" cy="6553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91822" y="6559728"/>
            <a:ext cx="6731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0"/>
              </a:lnSpc>
            </a:pPr>
            <a:r>
              <a:rPr sz="95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6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661" y="892302"/>
            <a:ext cx="11505565" cy="0"/>
          </a:xfrm>
          <a:custGeom>
            <a:avLst/>
            <a:gdLst/>
            <a:ahLst/>
            <a:cxnLst/>
            <a:rect l="l" t="t" r="r" b="b"/>
            <a:pathLst>
              <a:path w="11505565">
                <a:moveTo>
                  <a:pt x="0" y="0"/>
                </a:moveTo>
                <a:lnTo>
                  <a:pt x="11505311" y="0"/>
                </a:lnTo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79023" y="211835"/>
            <a:ext cx="1577339" cy="43281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7772" y="133107"/>
            <a:ext cx="1459730" cy="51864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44424" y="995172"/>
            <a:ext cx="5070475" cy="401320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155"/>
              </a:lnSpc>
            </a:pPr>
            <a:r>
              <a:rPr sz="2800" b="1" spc="-415" dirty="0">
                <a:solidFill>
                  <a:srgbClr val="FFFFFF"/>
                </a:solidFill>
                <a:latin typeface="Arial"/>
                <a:cs typeface="Arial"/>
              </a:rPr>
              <a:t>ША</a:t>
            </a:r>
            <a:r>
              <a:rPr sz="2800" b="1" spc="-27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28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8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17929" y="428370"/>
            <a:ext cx="86271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4" dirty="0">
                <a:solidFill>
                  <a:srgbClr val="2E5496"/>
                </a:solidFill>
                <a:latin typeface="Arial"/>
                <a:cs typeface="Arial"/>
              </a:rPr>
              <a:t>ТИПОВОЕ</a:t>
            </a:r>
            <a:r>
              <a:rPr sz="2000" b="1" spc="-14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000" b="1" spc="-245" dirty="0">
                <a:solidFill>
                  <a:srgbClr val="2E5496"/>
                </a:solidFill>
                <a:latin typeface="Arial"/>
                <a:cs typeface="Arial"/>
              </a:rPr>
              <a:t>ГОТОВОЕ</a:t>
            </a:r>
            <a:r>
              <a:rPr sz="2000" b="1" spc="-14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000" b="1" spc="-265" dirty="0">
                <a:solidFill>
                  <a:srgbClr val="2E5496"/>
                </a:solidFill>
                <a:latin typeface="Arial"/>
                <a:cs typeface="Arial"/>
              </a:rPr>
              <a:t>РЕШЕНИЕ</a:t>
            </a:r>
            <a:r>
              <a:rPr sz="2000" b="1" spc="-9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000" b="1" spc="-260" dirty="0">
                <a:solidFill>
                  <a:srgbClr val="2E5496"/>
                </a:solidFill>
                <a:latin typeface="Arial"/>
                <a:cs typeface="Arial"/>
              </a:rPr>
              <a:t>В</a:t>
            </a:r>
            <a:r>
              <a:rPr sz="2000" b="1" spc="-9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000" b="1" spc="-260" dirty="0">
                <a:solidFill>
                  <a:srgbClr val="2E5496"/>
                </a:solidFill>
                <a:latin typeface="Arial"/>
                <a:cs typeface="Arial"/>
              </a:rPr>
              <a:t>СФЕРЕ</a:t>
            </a:r>
            <a:r>
              <a:rPr sz="2000" b="1" spc="-9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000" b="1" spc="-254" dirty="0">
                <a:solidFill>
                  <a:srgbClr val="2E5496"/>
                </a:solidFill>
                <a:latin typeface="Arial"/>
                <a:cs typeface="Arial"/>
              </a:rPr>
              <a:t>ПРОИЗВОДСТВА</a:t>
            </a:r>
            <a:r>
              <a:rPr sz="2000" b="1" spc="-14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000" b="1" spc="-254" dirty="0">
                <a:solidFill>
                  <a:srgbClr val="2E5496"/>
                </a:solidFill>
                <a:latin typeface="Arial"/>
                <a:cs typeface="Arial"/>
              </a:rPr>
              <a:t>ЗЕМЛЯНИКИ</a:t>
            </a:r>
            <a:r>
              <a:rPr sz="2000" b="1" spc="-13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000" b="1" spc="-265" dirty="0">
                <a:solidFill>
                  <a:srgbClr val="2E5496"/>
                </a:solidFill>
                <a:latin typeface="Arial"/>
                <a:cs typeface="Arial"/>
              </a:rPr>
              <a:t>САДОВОЙ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7126" y="1546936"/>
            <a:ext cx="33223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0" dirty="0">
                <a:solidFill>
                  <a:srgbClr val="252525"/>
                </a:solidFill>
                <a:latin typeface="Arial"/>
                <a:cs typeface="Arial"/>
              </a:rPr>
              <a:t>Опр</a:t>
            </a:r>
            <a:r>
              <a:rPr sz="1600" b="1" spc="-160" dirty="0">
                <a:solidFill>
                  <a:srgbClr val="252525"/>
                </a:solidFill>
                <a:latin typeface="Arial"/>
                <a:cs typeface="Arial"/>
              </a:rPr>
              <a:t>е</a:t>
            </a:r>
            <a:r>
              <a:rPr sz="1600" b="1" spc="-175" dirty="0">
                <a:solidFill>
                  <a:srgbClr val="252525"/>
                </a:solidFill>
                <a:latin typeface="Arial"/>
                <a:cs typeface="Arial"/>
              </a:rPr>
              <a:t>де</a:t>
            </a:r>
            <a:r>
              <a:rPr sz="1600" b="1" spc="-195" dirty="0">
                <a:solidFill>
                  <a:srgbClr val="252525"/>
                </a:solidFill>
                <a:latin typeface="Arial"/>
                <a:cs typeface="Arial"/>
              </a:rPr>
              <a:t>л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и</a:t>
            </a:r>
            <a:r>
              <a:rPr sz="1600" b="1" spc="-155" dirty="0">
                <a:solidFill>
                  <a:srgbClr val="252525"/>
                </a:solidFill>
                <a:latin typeface="Arial"/>
                <a:cs typeface="Arial"/>
              </a:rPr>
              <a:t>т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ь</a:t>
            </a:r>
            <a:r>
              <a:rPr sz="1600" b="1" spc="-6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цели</a:t>
            </a:r>
            <a:r>
              <a:rPr sz="1600" b="1" spc="-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и</a:t>
            </a:r>
            <a:r>
              <a:rPr sz="1600" b="1" spc="-7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стоимо</a:t>
            </a:r>
            <a:r>
              <a:rPr sz="1600" b="1" spc="-165" dirty="0">
                <a:solidFill>
                  <a:srgbClr val="252525"/>
                </a:solidFill>
                <a:latin typeface="Arial"/>
                <a:cs typeface="Arial"/>
              </a:rPr>
              <a:t>с</a:t>
            </a:r>
            <a:r>
              <a:rPr sz="1600" b="1" spc="-155" dirty="0">
                <a:solidFill>
                  <a:srgbClr val="252525"/>
                </a:solidFill>
                <a:latin typeface="Arial"/>
                <a:cs typeface="Arial"/>
              </a:rPr>
              <a:t>т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ь</a:t>
            </a:r>
            <a:r>
              <a:rPr sz="1600" b="1" spc="-9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85" dirty="0">
                <a:solidFill>
                  <a:srgbClr val="252525"/>
                </a:solidFill>
                <a:latin typeface="Arial"/>
                <a:cs typeface="Arial"/>
              </a:rPr>
              <a:t>пр</a:t>
            </a:r>
            <a:r>
              <a:rPr sz="1600" b="1" spc="-175" dirty="0">
                <a:solidFill>
                  <a:srgbClr val="252525"/>
                </a:solidFill>
                <a:latin typeface="Arial"/>
                <a:cs typeface="Arial"/>
              </a:rPr>
              <a:t>о</a:t>
            </a:r>
            <a:r>
              <a:rPr sz="1600" b="1" spc="-170" dirty="0">
                <a:solidFill>
                  <a:srgbClr val="252525"/>
                </a:solidFill>
                <a:latin typeface="Arial"/>
                <a:cs typeface="Arial"/>
              </a:rPr>
              <a:t>е</a:t>
            </a:r>
            <a:r>
              <a:rPr sz="1600" b="1" spc="-140" dirty="0">
                <a:solidFill>
                  <a:srgbClr val="252525"/>
                </a:solidFill>
                <a:latin typeface="Arial"/>
                <a:cs typeface="Arial"/>
              </a:rPr>
              <a:t>к</a:t>
            </a:r>
            <a:r>
              <a:rPr sz="1600" b="1" spc="-155" dirty="0">
                <a:solidFill>
                  <a:srgbClr val="252525"/>
                </a:solidFill>
                <a:latin typeface="Arial"/>
                <a:cs typeface="Arial"/>
              </a:rPr>
              <a:t>т</a:t>
            </a:r>
            <a:r>
              <a:rPr sz="1600" b="1" spc="-135" dirty="0">
                <a:solidFill>
                  <a:srgbClr val="252525"/>
                </a:solidFill>
                <a:latin typeface="Arial"/>
                <a:cs typeface="Arial"/>
              </a:rPr>
              <a:t>а: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7126" y="1789937"/>
            <a:ext cx="526478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Char char="-"/>
              <a:tabLst>
                <a:tab pos="299085" algn="l"/>
                <a:tab pos="299720" algn="l"/>
              </a:tabLst>
            </a:pPr>
            <a:r>
              <a:rPr sz="1600" spc="-195" dirty="0">
                <a:solidFill>
                  <a:srgbClr val="252525"/>
                </a:solidFill>
                <a:latin typeface="Microsoft Sans Serif"/>
                <a:cs typeface="Microsoft Sans Serif"/>
              </a:rPr>
              <a:t>В</a:t>
            </a:r>
            <a:r>
              <a:rPr sz="1600" spc="-160" dirty="0">
                <a:solidFill>
                  <a:srgbClr val="252525"/>
                </a:solidFill>
                <a:latin typeface="Microsoft Sans Serif"/>
                <a:cs typeface="Microsoft Sans Serif"/>
              </a:rPr>
              <a:t>о</a:t>
            </a:r>
            <a:r>
              <a:rPr sz="1600" spc="-215" dirty="0">
                <a:solidFill>
                  <a:srgbClr val="252525"/>
                </a:solidFill>
                <a:latin typeface="Microsoft Sans Serif"/>
                <a:cs typeface="Microsoft Sans Serif"/>
              </a:rPr>
              <a:t>зм</a:t>
            </a:r>
            <a:r>
              <a:rPr sz="1600" spc="-190" dirty="0">
                <a:solidFill>
                  <a:srgbClr val="252525"/>
                </a:solidFill>
                <a:latin typeface="Microsoft Sans Serif"/>
                <a:cs typeface="Microsoft Sans Serif"/>
              </a:rPr>
              <a:t>о</a:t>
            </a:r>
            <a:r>
              <a:rPr sz="1600" spc="-204" dirty="0">
                <a:solidFill>
                  <a:srgbClr val="252525"/>
                </a:solidFill>
                <a:latin typeface="Microsoft Sans Serif"/>
                <a:cs typeface="Microsoft Sans Serif"/>
              </a:rPr>
              <a:t>жны</a:t>
            </a:r>
            <a:r>
              <a:rPr sz="1600" spc="-170" dirty="0">
                <a:solidFill>
                  <a:srgbClr val="252525"/>
                </a:solidFill>
                <a:latin typeface="Microsoft Sans Serif"/>
                <a:cs typeface="Microsoft Sans Serif"/>
              </a:rPr>
              <a:t>й</a:t>
            </a:r>
            <a:r>
              <a:rPr sz="1600" spc="-7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252525"/>
                </a:solidFill>
                <a:latin typeface="Microsoft Sans Serif"/>
                <a:cs typeface="Microsoft Sans Serif"/>
              </a:rPr>
              <a:t>о</a:t>
            </a:r>
            <a:r>
              <a:rPr sz="1600" spc="-190" dirty="0">
                <a:solidFill>
                  <a:srgbClr val="252525"/>
                </a:solidFill>
                <a:latin typeface="Microsoft Sans Serif"/>
                <a:cs typeface="Microsoft Sans Serif"/>
              </a:rPr>
              <a:t>бъем</a:t>
            </a:r>
            <a:r>
              <a:rPr sz="1600" spc="-6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252525"/>
                </a:solidFill>
                <a:latin typeface="Microsoft Sans Serif"/>
                <a:cs typeface="Microsoft Sans Serif"/>
              </a:rPr>
              <a:t>и</a:t>
            </a:r>
            <a:r>
              <a:rPr sz="1600" spc="-6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45" dirty="0">
                <a:solidFill>
                  <a:srgbClr val="252525"/>
                </a:solidFill>
                <a:latin typeface="Microsoft Sans Serif"/>
                <a:cs typeface="Microsoft Sans Serif"/>
              </a:rPr>
              <a:t>с</a:t>
            </a:r>
            <a:r>
              <a:rPr sz="1600" spc="-165" dirty="0">
                <a:solidFill>
                  <a:srgbClr val="252525"/>
                </a:solidFill>
                <a:latin typeface="Microsoft Sans Serif"/>
                <a:cs typeface="Microsoft Sans Serif"/>
              </a:rPr>
              <a:t>ро</a:t>
            </a:r>
            <a:r>
              <a:rPr sz="1600" spc="-229" dirty="0">
                <a:solidFill>
                  <a:srgbClr val="252525"/>
                </a:solidFill>
                <a:latin typeface="Microsoft Sans Serif"/>
                <a:cs typeface="Microsoft Sans Serif"/>
              </a:rPr>
              <a:t>к</a:t>
            </a:r>
            <a:r>
              <a:rPr sz="1600" spc="-165" dirty="0">
                <a:solidFill>
                  <a:srgbClr val="252525"/>
                </a:solidFill>
                <a:latin typeface="Microsoft Sans Serif"/>
                <a:cs typeface="Microsoft Sans Serif"/>
              </a:rPr>
              <a:t>и</a:t>
            </a:r>
            <a:r>
              <a:rPr sz="1600" spc="-7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75" dirty="0">
                <a:solidFill>
                  <a:srgbClr val="252525"/>
                </a:solidFill>
                <a:latin typeface="Microsoft Sans Serif"/>
                <a:cs typeface="Microsoft Sans Serif"/>
              </a:rPr>
              <a:t>пр</a:t>
            </a:r>
            <a:r>
              <a:rPr sz="1600" spc="-165" dirty="0">
                <a:solidFill>
                  <a:srgbClr val="252525"/>
                </a:solidFill>
                <a:latin typeface="Microsoft Sans Serif"/>
                <a:cs typeface="Microsoft Sans Serif"/>
              </a:rPr>
              <a:t>о</a:t>
            </a:r>
            <a:r>
              <a:rPr sz="1600" spc="-175" dirty="0">
                <a:solidFill>
                  <a:srgbClr val="252525"/>
                </a:solidFill>
                <a:latin typeface="Microsoft Sans Serif"/>
                <a:cs typeface="Microsoft Sans Serif"/>
              </a:rPr>
              <a:t>изв</a:t>
            </a:r>
            <a:r>
              <a:rPr sz="1600" spc="-180" dirty="0">
                <a:solidFill>
                  <a:srgbClr val="252525"/>
                </a:solidFill>
                <a:latin typeface="Microsoft Sans Serif"/>
                <a:cs typeface="Microsoft Sans Serif"/>
              </a:rPr>
              <a:t>о</a:t>
            </a:r>
            <a:r>
              <a:rPr sz="1600" spc="-170" dirty="0">
                <a:solidFill>
                  <a:srgbClr val="252525"/>
                </a:solidFill>
                <a:latin typeface="Microsoft Sans Serif"/>
                <a:cs typeface="Microsoft Sans Serif"/>
              </a:rPr>
              <a:t>д</a:t>
            </a:r>
            <a:r>
              <a:rPr sz="1600" spc="-204" dirty="0">
                <a:solidFill>
                  <a:srgbClr val="252525"/>
                </a:solidFill>
                <a:latin typeface="Microsoft Sans Serif"/>
                <a:cs typeface="Microsoft Sans Serif"/>
              </a:rPr>
              <a:t>им</a:t>
            </a:r>
            <a:r>
              <a:rPr sz="1600" spc="-175" dirty="0">
                <a:solidFill>
                  <a:srgbClr val="252525"/>
                </a:solidFill>
                <a:latin typeface="Microsoft Sans Serif"/>
                <a:cs typeface="Microsoft Sans Serif"/>
              </a:rPr>
              <a:t>о</a:t>
            </a:r>
            <a:r>
              <a:rPr sz="1600" spc="-170" dirty="0">
                <a:solidFill>
                  <a:srgbClr val="252525"/>
                </a:solidFill>
                <a:latin typeface="Microsoft Sans Serif"/>
                <a:cs typeface="Microsoft Sans Serif"/>
              </a:rPr>
              <a:t>й</a:t>
            </a:r>
            <a:r>
              <a:rPr sz="1600" spc="-9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75" dirty="0">
                <a:solidFill>
                  <a:srgbClr val="252525"/>
                </a:solidFill>
                <a:latin typeface="Microsoft Sans Serif"/>
                <a:cs typeface="Microsoft Sans Serif"/>
              </a:rPr>
              <a:t>пр</a:t>
            </a:r>
            <a:r>
              <a:rPr sz="1600" spc="-165" dirty="0">
                <a:solidFill>
                  <a:srgbClr val="252525"/>
                </a:solidFill>
                <a:latin typeface="Microsoft Sans Serif"/>
                <a:cs typeface="Microsoft Sans Serif"/>
              </a:rPr>
              <a:t>о</a:t>
            </a:r>
            <a:r>
              <a:rPr sz="1600" spc="-170" dirty="0">
                <a:solidFill>
                  <a:srgbClr val="252525"/>
                </a:solidFill>
                <a:latin typeface="Microsoft Sans Serif"/>
                <a:cs typeface="Microsoft Sans Serif"/>
              </a:rPr>
              <a:t>д</a:t>
            </a:r>
            <a:r>
              <a:rPr sz="1600" spc="-150" dirty="0">
                <a:solidFill>
                  <a:srgbClr val="252525"/>
                </a:solidFill>
                <a:latin typeface="Microsoft Sans Serif"/>
                <a:cs typeface="Microsoft Sans Serif"/>
              </a:rPr>
              <a:t>у</a:t>
            </a:r>
            <a:r>
              <a:rPr sz="1600" spc="-190" dirty="0">
                <a:solidFill>
                  <a:srgbClr val="252525"/>
                </a:solidFill>
                <a:latin typeface="Microsoft Sans Serif"/>
                <a:cs typeface="Microsoft Sans Serif"/>
              </a:rPr>
              <a:t>кции</a:t>
            </a:r>
            <a:endParaRPr sz="16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600" spc="-175" dirty="0">
                <a:solidFill>
                  <a:srgbClr val="252525"/>
                </a:solidFill>
                <a:latin typeface="Microsoft Sans Serif"/>
                <a:cs typeface="Microsoft Sans Serif"/>
              </a:rPr>
              <a:t>Цену</a:t>
            </a:r>
            <a:r>
              <a:rPr sz="1600" spc="-6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252525"/>
                </a:solidFill>
                <a:latin typeface="Microsoft Sans Serif"/>
                <a:cs typeface="Microsoft Sans Serif"/>
              </a:rPr>
              <a:t>на</a:t>
            </a:r>
            <a:r>
              <a:rPr sz="1600" spc="-5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75" dirty="0">
                <a:solidFill>
                  <a:srgbClr val="252525"/>
                </a:solidFill>
                <a:latin typeface="Microsoft Sans Serif"/>
                <a:cs typeface="Microsoft Sans Serif"/>
              </a:rPr>
              <a:t>реализуемую</a:t>
            </a:r>
            <a:r>
              <a:rPr sz="1600" spc="-9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60" dirty="0">
                <a:solidFill>
                  <a:srgbClr val="252525"/>
                </a:solidFill>
                <a:latin typeface="Microsoft Sans Serif"/>
                <a:cs typeface="Microsoft Sans Serif"/>
              </a:rPr>
              <a:t>ягоду</a:t>
            </a:r>
            <a:r>
              <a:rPr sz="1600" spc="-7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50" dirty="0">
                <a:solidFill>
                  <a:srgbClr val="252525"/>
                </a:solidFill>
                <a:latin typeface="Microsoft Sans Serif"/>
                <a:cs typeface="Microsoft Sans Serif"/>
              </a:rPr>
              <a:t>с</a:t>
            </a:r>
            <a:r>
              <a:rPr sz="1600" spc="-5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75" dirty="0">
                <a:solidFill>
                  <a:srgbClr val="252525"/>
                </a:solidFill>
                <a:latin typeface="Microsoft Sans Serif"/>
                <a:cs typeface="Microsoft Sans Serif"/>
              </a:rPr>
              <a:t>учетом</a:t>
            </a:r>
            <a:r>
              <a:rPr sz="1600" spc="-8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252525"/>
                </a:solidFill>
                <a:latin typeface="Microsoft Sans Serif"/>
                <a:cs typeface="Microsoft Sans Serif"/>
              </a:rPr>
              <a:t>сезонных</a:t>
            </a:r>
            <a:r>
              <a:rPr sz="1600" spc="-5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252525"/>
                </a:solidFill>
                <a:latin typeface="Microsoft Sans Serif"/>
                <a:cs typeface="Microsoft Sans Serif"/>
              </a:rPr>
              <a:t>ограничений</a:t>
            </a:r>
            <a:endParaRPr sz="1600">
              <a:latin typeface="Microsoft Sans Serif"/>
              <a:cs typeface="Microsoft Sans Serif"/>
            </a:endParaRPr>
          </a:p>
          <a:p>
            <a:pPr marL="299085" marR="5080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600" spc="-170" dirty="0">
                <a:solidFill>
                  <a:srgbClr val="252525"/>
                </a:solidFill>
                <a:latin typeface="Microsoft Sans Serif"/>
                <a:cs typeface="Microsoft Sans Serif"/>
              </a:rPr>
              <a:t>Определить</a:t>
            </a:r>
            <a:r>
              <a:rPr sz="1600" spc="-7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252525"/>
                </a:solidFill>
                <a:latin typeface="Microsoft Sans Serif"/>
                <a:cs typeface="Microsoft Sans Serif"/>
              </a:rPr>
              <a:t>затраты</a:t>
            </a:r>
            <a:r>
              <a:rPr sz="1600" spc="-7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252525"/>
                </a:solidFill>
                <a:latin typeface="Microsoft Sans Serif"/>
                <a:cs typeface="Microsoft Sans Serif"/>
              </a:rPr>
              <a:t>на</a:t>
            </a:r>
            <a:r>
              <a:rPr sz="1600" spc="-6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252525"/>
                </a:solidFill>
                <a:latin typeface="Microsoft Sans Serif"/>
                <a:cs typeface="Microsoft Sans Serif"/>
              </a:rPr>
              <a:t>спецтехнику</a:t>
            </a:r>
            <a:r>
              <a:rPr sz="1600" spc="-4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252525"/>
                </a:solidFill>
                <a:latin typeface="Microsoft Sans Serif"/>
                <a:cs typeface="Microsoft Sans Serif"/>
              </a:rPr>
              <a:t>и</a:t>
            </a:r>
            <a:r>
              <a:rPr sz="1600" spc="-5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40" dirty="0">
                <a:solidFill>
                  <a:srgbClr val="252525"/>
                </a:solidFill>
                <a:latin typeface="Microsoft Sans Serif"/>
                <a:cs typeface="Microsoft Sans Serif"/>
              </a:rPr>
              <a:t>др.</a:t>
            </a:r>
            <a:r>
              <a:rPr sz="1600" spc="-7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252525"/>
                </a:solidFill>
                <a:latin typeface="Microsoft Sans Serif"/>
                <a:cs typeface="Microsoft Sans Serif"/>
              </a:rPr>
              <a:t>инвестиции</a:t>
            </a:r>
            <a:r>
              <a:rPr sz="1600" spc="-3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55" dirty="0">
                <a:solidFill>
                  <a:srgbClr val="252525"/>
                </a:solidFill>
                <a:latin typeface="Microsoft Sans Serif"/>
                <a:cs typeface="Microsoft Sans Serif"/>
              </a:rPr>
              <a:t>в</a:t>
            </a:r>
            <a:r>
              <a:rPr sz="1600" spc="-5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85" dirty="0">
                <a:solidFill>
                  <a:srgbClr val="252525"/>
                </a:solidFill>
                <a:latin typeface="Microsoft Sans Serif"/>
                <a:cs typeface="Microsoft Sans Serif"/>
              </a:rPr>
              <a:t>рамках </a:t>
            </a:r>
            <a:r>
              <a:rPr sz="1600" spc="-409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252525"/>
                </a:solidFill>
                <a:latin typeface="Microsoft Sans Serif"/>
                <a:cs typeface="Microsoft Sans Serif"/>
              </a:rPr>
              <a:t>выбранной</a:t>
            </a:r>
            <a:r>
              <a:rPr sz="1600" spc="-5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60" dirty="0">
                <a:solidFill>
                  <a:srgbClr val="252525"/>
                </a:solidFill>
                <a:latin typeface="Microsoft Sans Serif"/>
                <a:cs typeface="Microsoft Sans Serif"/>
              </a:rPr>
              <a:t>технологии</a:t>
            </a:r>
            <a:r>
              <a:rPr sz="1600" spc="-8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252525"/>
                </a:solidFill>
                <a:latin typeface="Microsoft Sans Serif"/>
                <a:cs typeface="Microsoft Sans Serif"/>
              </a:rPr>
              <a:t>выращивания</a:t>
            </a:r>
            <a:r>
              <a:rPr sz="1600" spc="-6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252525"/>
                </a:solidFill>
                <a:latin typeface="Microsoft Sans Serif"/>
                <a:cs typeface="Microsoft Sans Serif"/>
              </a:rPr>
              <a:t>ягоды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48704" y="1480185"/>
            <a:ext cx="32632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10" dirty="0">
                <a:solidFill>
                  <a:srgbClr val="252525"/>
                </a:solidFill>
                <a:latin typeface="Arial"/>
                <a:cs typeface="Arial"/>
              </a:rPr>
              <a:t>Оп</a:t>
            </a:r>
            <a:r>
              <a:rPr sz="1600" b="1" spc="-175" dirty="0">
                <a:solidFill>
                  <a:srgbClr val="252525"/>
                </a:solidFill>
                <a:latin typeface="Arial"/>
                <a:cs typeface="Arial"/>
              </a:rPr>
              <a:t>р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ед</a:t>
            </a:r>
            <a:r>
              <a:rPr sz="1600" b="1" spc="-165" dirty="0">
                <a:solidFill>
                  <a:srgbClr val="252525"/>
                </a:solidFill>
                <a:latin typeface="Arial"/>
                <a:cs typeface="Arial"/>
              </a:rPr>
              <a:t>е</a:t>
            </a:r>
            <a:r>
              <a:rPr sz="1600" b="1" spc="-185" dirty="0">
                <a:solidFill>
                  <a:srgbClr val="252525"/>
                </a:solidFill>
                <a:latin typeface="Arial"/>
                <a:cs typeface="Arial"/>
              </a:rPr>
              <a:t>ли</a:t>
            </a:r>
            <a:r>
              <a:rPr sz="1600" b="1" spc="-155" dirty="0">
                <a:solidFill>
                  <a:srgbClr val="252525"/>
                </a:solidFill>
                <a:latin typeface="Arial"/>
                <a:cs typeface="Arial"/>
              </a:rPr>
              <a:t>т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ь</a:t>
            </a:r>
            <a:r>
              <a:rPr sz="1600" b="1" spc="-6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65" dirty="0">
                <a:solidFill>
                  <a:srgbClr val="252525"/>
                </a:solidFill>
                <a:latin typeface="Arial"/>
                <a:cs typeface="Arial"/>
              </a:rPr>
              <a:t>затратну</a:t>
            </a:r>
            <a:r>
              <a:rPr sz="1600" b="1" spc="-250" dirty="0">
                <a:solidFill>
                  <a:srgbClr val="252525"/>
                </a:solidFill>
                <a:latin typeface="Arial"/>
                <a:cs typeface="Arial"/>
              </a:rPr>
              <a:t>ю</a:t>
            </a:r>
            <a:r>
              <a:rPr sz="1600" b="1" spc="-9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65" dirty="0">
                <a:solidFill>
                  <a:srgbClr val="252525"/>
                </a:solidFill>
                <a:latin typeface="Arial"/>
                <a:cs typeface="Arial"/>
              </a:rPr>
              <a:t>част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ь</a:t>
            </a:r>
            <a:r>
              <a:rPr sz="1600" b="1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85" dirty="0">
                <a:solidFill>
                  <a:srgbClr val="252525"/>
                </a:solidFill>
                <a:latin typeface="Arial"/>
                <a:cs typeface="Arial"/>
              </a:rPr>
              <a:t>пр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о</a:t>
            </a:r>
            <a:r>
              <a:rPr sz="1600" b="1" spc="-170" dirty="0">
                <a:solidFill>
                  <a:srgbClr val="252525"/>
                </a:solidFill>
                <a:latin typeface="Arial"/>
                <a:cs typeface="Arial"/>
              </a:rPr>
              <a:t>е</a:t>
            </a:r>
            <a:r>
              <a:rPr sz="1600" b="1" spc="-145" dirty="0">
                <a:solidFill>
                  <a:srgbClr val="252525"/>
                </a:solidFill>
                <a:latin typeface="Arial"/>
                <a:cs typeface="Arial"/>
              </a:rPr>
              <a:t>к</a:t>
            </a:r>
            <a:r>
              <a:rPr sz="1600" b="1" spc="-155" dirty="0">
                <a:solidFill>
                  <a:srgbClr val="252525"/>
                </a:solidFill>
                <a:latin typeface="Arial"/>
                <a:cs typeface="Arial"/>
              </a:rPr>
              <a:t>т</a:t>
            </a:r>
            <a:r>
              <a:rPr sz="1600" b="1" spc="-135" dirty="0">
                <a:solidFill>
                  <a:srgbClr val="252525"/>
                </a:solidFill>
                <a:latin typeface="Arial"/>
                <a:cs typeface="Arial"/>
              </a:rPr>
              <a:t>а: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48704" y="1722500"/>
            <a:ext cx="555942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257810" indent="-287020">
              <a:lnSpc>
                <a:spcPct val="100000"/>
              </a:lnSpc>
              <a:spcBef>
                <a:spcPts val="95"/>
              </a:spcBef>
              <a:buChar char="-"/>
              <a:tabLst>
                <a:tab pos="299085" algn="l"/>
                <a:tab pos="299720" algn="l"/>
              </a:tabLst>
            </a:pPr>
            <a:r>
              <a:rPr sz="1600" spc="-190" dirty="0">
                <a:solidFill>
                  <a:srgbClr val="252525"/>
                </a:solidFill>
                <a:latin typeface="Microsoft Sans Serif"/>
                <a:cs typeface="Microsoft Sans Serif"/>
              </a:rPr>
              <a:t>На</a:t>
            </a:r>
            <a:r>
              <a:rPr sz="1600" spc="-6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252525"/>
                </a:solidFill>
                <a:latin typeface="Microsoft Sans Serif"/>
                <a:cs typeface="Microsoft Sans Serif"/>
              </a:rPr>
              <a:t>приобретение</a:t>
            </a:r>
            <a:r>
              <a:rPr sz="1600" spc="-6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252525"/>
                </a:solidFill>
                <a:latin typeface="Microsoft Sans Serif"/>
                <a:cs typeface="Microsoft Sans Serif"/>
              </a:rPr>
              <a:t>саженцев,</a:t>
            </a:r>
            <a:r>
              <a:rPr sz="1600" spc="-6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252525"/>
                </a:solidFill>
                <a:latin typeface="Microsoft Sans Serif"/>
                <a:cs typeface="Microsoft Sans Serif"/>
              </a:rPr>
              <a:t>спецтехники,</a:t>
            </a:r>
            <a:r>
              <a:rPr sz="1600" spc="-3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252525"/>
                </a:solidFill>
                <a:latin typeface="Microsoft Sans Serif"/>
                <a:cs typeface="Microsoft Sans Serif"/>
              </a:rPr>
              <a:t>возделывания</a:t>
            </a:r>
            <a:r>
              <a:rPr sz="1600" spc="-7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60" dirty="0">
                <a:solidFill>
                  <a:srgbClr val="252525"/>
                </a:solidFill>
                <a:latin typeface="Microsoft Sans Serif"/>
                <a:cs typeface="Microsoft Sans Serif"/>
              </a:rPr>
              <a:t>почвы, </a:t>
            </a:r>
            <a:r>
              <a:rPr sz="1600" spc="-409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60" dirty="0">
                <a:solidFill>
                  <a:srgbClr val="252525"/>
                </a:solidFill>
                <a:latin typeface="Microsoft Sans Serif"/>
                <a:cs typeface="Microsoft Sans Serif"/>
              </a:rPr>
              <a:t>удобрений,</a:t>
            </a:r>
            <a:r>
              <a:rPr sz="1600" spc="-8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252525"/>
                </a:solidFill>
                <a:latin typeface="Microsoft Sans Serif"/>
                <a:cs typeface="Microsoft Sans Serif"/>
              </a:rPr>
              <a:t>укрывного</a:t>
            </a:r>
            <a:r>
              <a:rPr sz="1600" spc="-7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252525"/>
                </a:solidFill>
                <a:latin typeface="Microsoft Sans Serif"/>
                <a:cs typeface="Microsoft Sans Serif"/>
              </a:rPr>
              <a:t>материала</a:t>
            </a:r>
            <a:r>
              <a:rPr sz="1600" spc="-9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252525"/>
                </a:solidFill>
                <a:latin typeface="Microsoft Sans Serif"/>
                <a:cs typeface="Microsoft Sans Serif"/>
              </a:rPr>
              <a:t>и</a:t>
            </a:r>
            <a:r>
              <a:rPr sz="1600" spc="-6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50" dirty="0">
                <a:solidFill>
                  <a:srgbClr val="252525"/>
                </a:solidFill>
                <a:latin typeface="Microsoft Sans Serif"/>
                <a:cs typeface="Microsoft Sans Serif"/>
              </a:rPr>
              <a:t>пр.</a:t>
            </a:r>
            <a:endParaRPr sz="16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600" spc="-325" dirty="0">
                <a:solidFill>
                  <a:srgbClr val="252525"/>
                </a:solidFill>
                <a:latin typeface="Microsoft Sans Serif"/>
                <a:cs typeface="Microsoft Sans Serif"/>
              </a:rPr>
              <a:t>Ф</a:t>
            </a:r>
            <a:r>
              <a:rPr sz="1600" spc="-210" dirty="0">
                <a:solidFill>
                  <a:srgbClr val="252525"/>
                </a:solidFill>
                <a:latin typeface="Microsoft Sans Serif"/>
                <a:cs typeface="Microsoft Sans Serif"/>
              </a:rPr>
              <a:t>о</a:t>
            </a:r>
            <a:r>
              <a:rPr sz="1600" spc="-170" dirty="0">
                <a:solidFill>
                  <a:srgbClr val="252525"/>
                </a:solidFill>
                <a:latin typeface="Microsoft Sans Serif"/>
                <a:cs typeface="Microsoft Sans Serif"/>
              </a:rPr>
              <a:t>нд</a:t>
            </a:r>
            <a:r>
              <a:rPr sz="1600" spc="-6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252525"/>
                </a:solidFill>
                <a:latin typeface="Microsoft Sans Serif"/>
                <a:cs typeface="Microsoft Sans Serif"/>
              </a:rPr>
              <a:t>опла</a:t>
            </a:r>
            <a:r>
              <a:rPr sz="1600" spc="-135" dirty="0">
                <a:solidFill>
                  <a:srgbClr val="252525"/>
                </a:solidFill>
                <a:latin typeface="Microsoft Sans Serif"/>
                <a:cs typeface="Microsoft Sans Serif"/>
              </a:rPr>
              <a:t>т</a:t>
            </a:r>
            <a:r>
              <a:rPr sz="1600" spc="-175" dirty="0">
                <a:solidFill>
                  <a:srgbClr val="252525"/>
                </a:solidFill>
                <a:latin typeface="Microsoft Sans Serif"/>
                <a:cs typeface="Microsoft Sans Serif"/>
              </a:rPr>
              <a:t>ы</a:t>
            </a:r>
            <a:r>
              <a:rPr sz="1600" spc="-8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40" dirty="0">
                <a:solidFill>
                  <a:srgbClr val="252525"/>
                </a:solidFill>
                <a:latin typeface="Microsoft Sans Serif"/>
                <a:cs typeface="Microsoft Sans Serif"/>
              </a:rPr>
              <a:t>т</a:t>
            </a:r>
            <a:r>
              <a:rPr sz="1600" spc="-165" dirty="0">
                <a:solidFill>
                  <a:srgbClr val="252525"/>
                </a:solidFill>
                <a:latin typeface="Microsoft Sans Serif"/>
                <a:cs typeface="Microsoft Sans Serif"/>
              </a:rPr>
              <a:t>р</a:t>
            </a:r>
            <a:r>
              <a:rPr sz="1600" spc="-150" dirty="0">
                <a:solidFill>
                  <a:srgbClr val="252525"/>
                </a:solidFill>
                <a:latin typeface="Microsoft Sans Serif"/>
                <a:cs typeface="Microsoft Sans Serif"/>
              </a:rPr>
              <a:t>у</a:t>
            </a:r>
            <a:r>
              <a:rPr sz="1600" spc="-170" dirty="0">
                <a:solidFill>
                  <a:srgbClr val="252525"/>
                </a:solidFill>
                <a:latin typeface="Microsoft Sans Serif"/>
                <a:cs typeface="Microsoft Sans Serif"/>
              </a:rPr>
              <a:t>да</a:t>
            </a:r>
            <a:r>
              <a:rPr sz="1600" spc="-7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50" dirty="0">
                <a:solidFill>
                  <a:srgbClr val="252525"/>
                </a:solidFill>
                <a:latin typeface="Microsoft Sans Serif"/>
                <a:cs typeface="Microsoft Sans Serif"/>
              </a:rPr>
              <a:t>с</a:t>
            </a:r>
            <a:r>
              <a:rPr sz="1600" spc="-170" dirty="0">
                <a:solidFill>
                  <a:srgbClr val="252525"/>
                </a:solidFill>
                <a:latin typeface="Microsoft Sans Serif"/>
                <a:cs typeface="Microsoft Sans Serif"/>
              </a:rPr>
              <a:t>о</a:t>
            </a:r>
            <a:r>
              <a:rPr sz="1600" spc="-135" dirty="0">
                <a:solidFill>
                  <a:srgbClr val="252525"/>
                </a:solidFill>
                <a:latin typeface="Microsoft Sans Serif"/>
                <a:cs typeface="Microsoft Sans Serif"/>
              </a:rPr>
              <a:t>т</a:t>
            </a:r>
            <a:r>
              <a:rPr sz="1600" spc="-170" dirty="0">
                <a:solidFill>
                  <a:srgbClr val="252525"/>
                </a:solidFill>
                <a:latin typeface="Microsoft Sans Serif"/>
                <a:cs typeface="Microsoft Sans Serif"/>
              </a:rPr>
              <a:t>р</a:t>
            </a:r>
            <a:r>
              <a:rPr sz="1600" spc="-145" dirty="0">
                <a:solidFill>
                  <a:srgbClr val="252525"/>
                </a:solidFill>
                <a:latin typeface="Microsoft Sans Serif"/>
                <a:cs typeface="Microsoft Sans Serif"/>
              </a:rPr>
              <a:t>у</a:t>
            </a:r>
            <a:r>
              <a:rPr sz="1600" spc="-170" dirty="0">
                <a:solidFill>
                  <a:srgbClr val="252525"/>
                </a:solidFill>
                <a:latin typeface="Microsoft Sans Serif"/>
                <a:cs typeface="Microsoft Sans Serif"/>
              </a:rPr>
              <a:t>д</a:t>
            </a:r>
            <a:r>
              <a:rPr sz="1600" spc="-180" dirty="0">
                <a:solidFill>
                  <a:srgbClr val="252525"/>
                </a:solidFill>
                <a:latin typeface="Microsoft Sans Serif"/>
                <a:cs typeface="Microsoft Sans Serif"/>
              </a:rPr>
              <a:t>нико</a:t>
            </a:r>
            <a:r>
              <a:rPr sz="1600" spc="-155" dirty="0">
                <a:solidFill>
                  <a:srgbClr val="252525"/>
                </a:solidFill>
                <a:latin typeface="Microsoft Sans Serif"/>
                <a:cs typeface="Microsoft Sans Serif"/>
              </a:rPr>
              <a:t>в</a:t>
            </a:r>
            <a:endParaRPr sz="16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600" spc="-175" dirty="0">
                <a:solidFill>
                  <a:srgbClr val="252525"/>
                </a:solidFill>
                <a:latin typeface="Microsoft Sans Serif"/>
                <a:cs typeface="Microsoft Sans Serif"/>
              </a:rPr>
              <a:t>Прочие</a:t>
            </a:r>
            <a:r>
              <a:rPr sz="1600" spc="-7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252525"/>
                </a:solidFill>
                <a:latin typeface="Microsoft Sans Serif"/>
                <a:cs typeface="Microsoft Sans Serif"/>
              </a:rPr>
              <a:t>расходы</a:t>
            </a:r>
            <a:r>
              <a:rPr sz="1600" spc="-8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50" dirty="0">
                <a:solidFill>
                  <a:srgbClr val="252525"/>
                </a:solidFill>
                <a:latin typeface="Microsoft Sans Serif"/>
                <a:cs typeface="Microsoft Sans Serif"/>
              </a:rPr>
              <a:t>(транспортные,</a:t>
            </a:r>
            <a:r>
              <a:rPr sz="1600" spc="-7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80" dirty="0">
                <a:solidFill>
                  <a:srgbClr val="252525"/>
                </a:solidFill>
                <a:latin typeface="Microsoft Sans Serif"/>
                <a:cs typeface="Microsoft Sans Serif"/>
              </a:rPr>
              <a:t>коммунальные</a:t>
            </a:r>
            <a:r>
              <a:rPr sz="1600" spc="-7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252525"/>
                </a:solidFill>
                <a:latin typeface="Microsoft Sans Serif"/>
                <a:cs typeface="Microsoft Sans Serif"/>
              </a:rPr>
              <a:t>и</a:t>
            </a:r>
            <a:r>
              <a:rPr sz="1600" spc="-6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75" dirty="0">
                <a:solidFill>
                  <a:srgbClr val="252525"/>
                </a:solidFill>
                <a:latin typeface="Microsoft Sans Serif"/>
                <a:cs typeface="Microsoft Sans Serif"/>
              </a:rPr>
              <a:t>накладные</a:t>
            </a:r>
            <a:r>
              <a:rPr sz="1600" spc="-9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252525"/>
                </a:solidFill>
                <a:latin typeface="Microsoft Sans Serif"/>
                <a:cs typeface="Microsoft Sans Serif"/>
              </a:rPr>
              <a:t>и</a:t>
            </a:r>
            <a:r>
              <a:rPr sz="1600" spc="-4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30" dirty="0">
                <a:solidFill>
                  <a:srgbClr val="252525"/>
                </a:solidFill>
                <a:latin typeface="Microsoft Sans Serif"/>
                <a:cs typeface="Microsoft Sans Serif"/>
              </a:rPr>
              <a:t>др.)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33971" y="3008376"/>
            <a:ext cx="5062855" cy="402590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3170"/>
              </a:lnSpc>
            </a:pPr>
            <a:r>
              <a:rPr sz="2800" b="1" spc="-415" dirty="0">
                <a:solidFill>
                  <a:srgbClr val="FFFFFF"/>
                </a:solidFill>
                <a:latin typeface="Arial"/>
                <a:cs typeface="Arial"/>
              </a:rPr>
              <a:t>ША</a:t>
            </a:r>
            <a:r>
              <a:rPr sz="2800" b="1" spc="-27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28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8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0116" y="3462273"/>
            <a:ext cx="40862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10" dirty="0">
                <a:solidFill>
                  <a:srgbClr val="252525"/>
                </a:solidFill>
                <a:latin typeface="Arial"/>
                <a:cs typeface="Arial"/>
              </a:rPr>
              <a:t>Оп</a:t>
            </a:r>
            <a:r>
              <a:rPr sz="1600" b="1" spc="-175" dirty="0">
                <a:solidFill>
                  <a:srgbClr val="252525"/>
                </a:solidFill>
                <a:latin typeface="Arial"/>
                <a:cs typeface="Arial"/>
              </a:rPr>
              <a:t>р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ед</a:t>
            </a:r>
            <a:r>
              <a:rPr sz="1600" b="1" spc="-165" dirty="0">
                <a:solidFill>
                  <a:srgbClr val="252525"/>
                </a:solidFill>
                <a:latin typeface="Arial"/>
                <a:cs typeface="Arial"/>
              </a:rPr>
              <a:t>е</a:t>
            </a:r>
            <a:r>
              <a:rPr sz="1600" b="1" spc="-185" dirty="0">
                <a:solidFill>
                  <a:srgbClr val="252525"/>
                </a:solidFill>
                <a:latin typeface="Arial"/>
                <a:cs typeface="Arial"/>
              </a:rPr>
              <a:t>ли</a:t>
            </a:r>
            <a:r>
              <a:rPr sz="1600" b="1" spc="-155" dirty="0">
                <a:solidFill>
                  <a:srgbClr val="252525"/>
                </a:solidFill>
                <a:latin typeface="Arial"/>
                <a:cs typeface="Arial"/>
              </a:rPr>
              <a:t>т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ь</a:t>
            </a:r>
            <a:r>
              <a:rPr sz="1600" b="1" spc="-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252525"/>
                </a:solidFill>
                <a:latin typeface="Arial"/>
                <a:cs typeface="Arial"/>
              </a:rPr>
              <a:t>источник</a:t>
            </a:r>
            <a:r>
              <a:rPr sz="1600" b="1" spc="-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90" dirty="0">
                <a:solidFill>
                  <a:srgbClr val="252525"/>
                </a:solidFill>
                <a:latin typeface="Arial"/>
                <a:cs typeface="Arial"/>
              </a:rPr>
              <a:t>финан</a:t>
            </a:r>
            <a:r>
              <a:rPr sz="1600" b="1" spc="-160" dirty="0">
                <a:solidFill>
                  <a:srgbClr val="252525"/>
                </a:solidFill>
                <a:latin typeface="Arial"/>
                <a:cs typeface="Arial"/>
              </a:rPr>
              <a:t>с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ир</a:t>
            </a:r>
            <a:r>
              <a:rPr sz="1600" b="1" spc="-175" dirty="0">
                <a:solidFill>
                  <a:srgbClr val="252525"/>
                </a:solidFill>
                <a:latin typeface="Arial"/>
                <a:cs typeface="Arial"/>
              </a:rPr>
              <a:t>ования</a:t>
            </a:r>
            <a:r>
              <a:rPr sz="1600" b="1" spc="-8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85" dirty="0">
                <a:solidFill>
                  <a:srgbClr val="252525"/>
                </a:solidFill>
                <a:latin typeface="Arial"/>
                <a:cs typeface="Arial"/>
              </a:rPr>
              <a:t>п</a:t>
            </a:r>
            <a:r>
              <a:rPr sz="1600" b="1" spc="-175" dirty="0">
                <a:solidFill>
                  <a:srgbClr val="252525"/>
                </a:solidFill>
                <a:latin typeface="Arial"/>
                <a:cs typeface="Arial"/>
              </a:rPr>
              <a:t>р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о</a:t>
            </a:r>
            <a:r>
              <a:rPr sz="1600" b="1" spc="-160" dirty="0">
                <a:solidFill>
                  <a:srgbClr val="252525"/>
                </a:solidFill>
                <a:latin typeface="Arial"/>
                <a:cs typeface="Arial"/>
              </a:rPr>
              <a:t>е</a:t>
            </a:r>
            <a:r>
              <a:rPr sz="1600" b="1" spc="-150" dirty="0">
                <a:solidFill>
                  <a:srgbClr val="252525"/>
                </a:solidFill>
                <a:latin typeface="Arial"/>
                <a:cs typeface="Arial"/>
              </a:rPr>
              <a:t>к</a:t>
            </a:r>
            <a:r>
              <a:rPr sz="1600" b="1" spc="-155" dirty="0">
                <a:solidFill>
                  <a:srgbClr val="252525"/>
                </a:solidFill>
                <a:latin typeface="Arial"/>
                <a:cs typeface="Arial"/>
              </a:rPr>
              <a:t>т</a:t>
            </a:r>
            <a:r>
              <a:rPr sz="1600" b="1" spc="-135" dirty="0">
                <a:solidFill>
                  <a:srgbClr val="252525"/>
                </a:solidFill>
                <a:latin typeface="Arial"/>
                <a:cs typeface="Arial"/>
              </a:rPr>
              <a:t>а: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0116" y="3704285"/>
            <a:ext cx="4954905" cy="124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Char char="-"/>
              <a:tabLst>
                <a:tab pos="299085" algn="l"/>
                <a:tab pos="299720" algn="l"/>
              </a:tabLst>
            </a:pPr>
            <a:r>
              <a:rPr sz="1600" spc="-165" dirty="0">
                <a:solidFill>
                  <a:srgbClr val="252525"/>
                </a:solidFill>
                <a:latin typeface="Microsoft Sans Serif"/>
                <a:cs typeface="Microsoft Sans Serif"/>
              </a:rPr>
              <a:t>Грантовая</a:t>
            </a:r>
            <a:r>
              <a:rPr sz="1600" spc="-7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75" dirty="0">
                <a:solidFill>
                  <a:srgbClr val="252525"/>
                </a:solidFill>
                <a:latin typeface="Microsoft Sans Serif"/>
                <a:cs typeface="Microsoft Sans Serif"/>
              </a:rPr>
              <a:t>по</a:t>
            </a:r>
            <a:r>
              <a:rPr sz="1600" spc="-180" dirty="0">
                <a:solidFill>
                  <a:srgbClr val="252525"/>
                </a:solidFill>
                <a:latin typeface="Microsoft Sans Serif"/>
                <a:cs typeface="Microsoft Sans Serif"/>
              </a:rPr>
              <a:t>д</a:t>
            </a:r>
            <a:r>
              <a:rPr sz="1600" spc="-165" dirty="0">
                <a:solidFill>
                  <a:srgbClr val="252525"/>
                </a:solidFill>
                <a:latin typeface="Microsoft Sans Serif"/>
                <a:cs typeface="Microsoft Sans Serif"/>
              </a:rPr>
              <a:t>де</a:t>
            </a:r>
            <a:r>
              <a:rPr sz="1600" spc="-240" dirty="0">
                <a:solidFill>
                  <a:srgbClr val="252525"/>
                </a:solidFill>
                <a:latin typeface="Microsoft Sans Serif"/>
                <a:cs typeface="Microsoft Sans Serif"/>
              </a:rPr>
              <a:t>рж</a:t>
            </a:r>
            <a:r>
              <a:rPr sz="1600" spc="-185" dirty="0">
                <a:solidFill>
                  <a:srgbClr val="252525"/>
                </a:solidFill>
                <a:latin typeface="Microsoft Sans Serif"/>
                <a:cs typeface="Microsoft Sans Serif"/>
              </a:rPr>
              <a:t>к</a:t>
            </a:r>
            <a:r>
              <a:rPr sz="1600" spc="-165" dirty="0">
                <a:solidFill>
                  <a:srgbClr val="252525"/>
                </a:solidFill>
                <a:latin typeface="Microsoft Sans Serif"/>
                <a:cs typeface="Microsoft Sans Serif"/>
              </a:rPr>
              <a:t>а</a:t>
            </a:r>
            <a:endParaRPr sz="16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-"/>
              <a:tabLst>
                <a:tab pos="299085" algn="l"/>
                <a:tab pos="299720" algn="l"/>
              </a:tabLst>
            </a:pPr>
            <a:r>
              <a:rPr sz="1600" spc="-170" dirty="0">
                <a:solidFill>
                  <a:srgbClr val="252525"/>
                </a:solidFill>
                <a:latin typeface="Microsoft Sans Serif"/>
                <a:cs typeface="Microsoft Sans Serif"/>
              </a:rPr>
              <a:t>Собственное</a:t>
            </a:r>
            <a:r>
              <a:rPr sz="1600" spc="-5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60" dirty="0">
                <a:solidFill>
                  <a:srgbClr val="252525"/>
                </a:solidFill>
                <a:latin typeface="Microsoft Sans Serif"/>
                <a:cs typeface="Microsoft Sans Serif"/>
              </a:rPr>
              <a:t>участие</a:t>
            </a:r>
            <a:r>
              <a:rPr sz="1600" spc="-5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252525"/>
                </a:solidFill>
                <a:latin typeface="Microsoft Sans Serif"/>
                <a:cs typeface="Microsoft Sans Serif"/>
              </a:rPr>
              <a:t>инициатора</a:t>
            </a:r>
            <a:r>
              <a:rPr sz="1600" spc="-5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75" dirty="0">
                <a:solidFill>
                  <a:srgbClr val="252525"/>
                </a:solidFill>
                <a:latin typeface="Microsoft Sans Serif"/>
                <a:cs typeface="Microsoft Sans Serif"/>
              </a:rPr>
              <a:t>проекта</a:t>
            </a:r>
            <a:endParaRPr sz="16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600" spc="-170" dirty="0">
                <a:solidFill>
                  <a:srgbClr val="252525"/>
                </a:solidFill>
                <a:latin typeface="Microsoft Sans Serif"/>
                <a:cs typeface="Microsoft Sans Serif"/>
              </a:rPr>
              <a:t>Ист</a:t>
            </a:r>
            <a:r>
              <a:rPr sz="1600" spc="-160" dirty="0">
                <a:solidFill>
                  <a:srgbClr val="252525"/>
                </a:solidFill>
                <a:latin typeface="Microsoft Sans Serif"/>
                <a:cs typeface="Microsoft Sans Serif"/>
              </a:rPr>
              <a:t>о</a:t>
            </a:r>
            <a:r>
              <a:rPr sz="1600" spc="-195" dirty="0">
                <a:solidFill>
                  <a:srgbClr val="252525"/>
                </a:solidFill>
                <a:latin typeface="Microsoft Sans Serif"/>
                <a:cs typeface="Microsoft Sans Serif"/>
              </a:rPr>
              <a:t>чни</a:t>
            </a:r>
            <a:r>
              <a:rPr sz="1600" spc="-170" dirty="0">
                <a:solidFill>
                  <a:srgbClr val="252525"/>
                </a:solidFill>
                <a:latin typeface="Microsoft Sans Serif"/>
                <a:cs typeface="Microsoft Sans Serif"/>
              </a:rPr>
              <a:t>к</a:t>
            </a:r>
            <a:r>
              <a:rPr sz="1600" spc="-5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252525"/>
                </a:solidFill>
                <a:latin typeface="Microsoft Sans Serif"/>
                <a:cs typeface="Microsoft Sans Serif"/>
              </a:rPr>
              <a:t>д</a:t>
            </a:r>
            <a:r>
              <a:rPr sz="1600" spc="-175" dirty="0">
                <a:solidFill>
                  <a:srgbClr val="252525"/>
                </a:solidFill>
                <a:latin typeface="Microsoft Sans Serif"/>
                <a:cs typeface="Microsoft Sans Serif"/>
              </a:rPr>
              <a:t>оп</a:t>
            </a:r>
            <a:r>
              <a:rPr sz="1600" spc="-165" dirty="0">
                <a:solidFill>
                  <a:srgbClr val="252525"/>
                </a:solidFill>
                <a:latin typeface="Microsoft Sans Serif"/>
                <a:cs typeface="Microsoft Sans Serif"/>
              </a:rPr>
              <a:t>о</a:t>
            </a:r>
            <a:r>
              <a:rPr sz="1600" spc="-155" dirty="0">
                <a:solidFill>
                  <a:srgbClr val="252525"/>
                </a:solidFill>
                <a:latin typeface="Microsoft Sans Serif"/>
                <a:cs typeface="Microsoft Sans Serif"/>
              </a:rPr>
              <a:t>лните</a:t>
            </a:r>
            <a:r>
              <a:rPr sz="1600" spc="-160" dirty="0">
                <a:solidFill>
                  <a:srgbClr val="252525"/>
                </a:solidFill>
                <a:latin typeface="Microsoft Sans Serif"/>
                <a:cs typeface="Microsoft Sans Serif"/>
              </a:rPr>
              <a:t>л</a:t>
            </a:r>
            <a:r>
              <a:rPr sz="1600" spc="-175" dirty="0">
                <a:solidFill>
                  <a:srgbClr val="252525"/>
                </a:solidFill>
                <a:latin typeface="Microsoft Sans Serif"/>
                <a:cs typeface="Microsoft Sans Serif"/>
              </a:rPr>
              <a:t>ьно</a:t>
            </a:r>
            <a:r>
              <a:rPr sz="1600" spc="-120" dirty="0">
                <a:solidFill>
                  <a:srgbClr val="252525"/>
                </a:solidFill>
                <a:latin typeface="Microsoft Sans Serif"/>
                <a:cs typeface="Microsoft Sans Serif"/>
              </a:rPr>
              <a:t>г</a:t>
            </a:r>
            <a:r>
              <a:rPr sz="1600" spc="-165" dirty="0">
                <a:solidFill>
                  <a:srgbClr val="252525"/>
                </a:solidFill>
                <a:latin typeface="Microsoft Sans Serif"/>
                <a:cs typeface="Microsoft Sans Serif"/>
              </a:rPr>
              <a:t>о</a:t>
            </a:r>
            <a:r>
              <a:rPr sz="1600" spc="-9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85" dirty="0">
                <a:solidFill>
                  <a:srgbClr val="252525"/>
                </a:solidFill>
                <a:latin typeface="Microsoft Sans Serif"/>
                <a:cs typeface="Microsoft Sans Serif"/>
              </a:rPr>
              <a:t>фина</a:t>
            </a:r>
            <a:r>
              <a:rPr sz="1600" spc="-160" dirty="0">
                <a:solidFill>
                  <a:srgbClr val="252525"/>
                </a:solidFill>
                <a:latin typeface="Microsoft Sans Serif"/>
                <a:cs typeface="Microsoft Sans Serif"/>
              </a:rPr>
              <a:t>нсир</a:t>
            </a:r>
            <a:r>
              <a:rPr sz="1600" spc="-165" dirty="0">
                <a:solidFill>
                  <a:srgbClr val="252525"/>
                </a:solidFill>
                <a:latin typeface="Microsoft Sans Serif"/>
                <a:cs typeface="Microsoft Sans Serif"/>
              </a:rPr>
              <a:t>ов</a:t>
            </a:r>
            <a:r>
              <a:rPr sz="1600" spc="-160" dirty="0">
                <a:solidFill>
                  <a:srgbClr val="252525"/>
                </a:solidFill>
                <a:latin typeface="Microsoft Sans Serif"/>
                <a:cs typeface="Microsoft Sans Serif"/>
              </a:rPr>
              <a:t>а</a:t>
            </a:r>
            <a:r>
              <a:rPr sz="1600" spc="-165" dirty="0">
                <a:solidFill>
                  <a:srgbClr val="252525"/>
                </a:solidFill>
                <a:latin typeface="Microsoft Sans Serif"/>
                <a:cs typeface="Microsoft Sans Serif"/>
              </a:rPr>
              <a:t>ния</a:t>
            </a:r>
            <a:r>
              <a:rPr sz="1600" spc="-6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55" dirty="0">
                <a:solidFill>
                  <a:srgbClr val="252525"/>
                </a:solidFill>
                <a:latin typeface="Microsoft Sans Serif"/>
                <a:cs typeface="Microsoft Sans Serif"/>
              </a:rPr>
              <a:t>в</a:t>
            </a:r>
            <a:r>
              <a:rPr sz="1600" spc="-6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215" dirty="0">
                <a:solidFill>
                  <a:srgbClr val="252525"/>
                </a:solidFill>
                <a:latin typeface="Microsoft Sans Serif"/>
                <a:cs typeface="Microsoft Sans Serif"/>
              </a:rPr>
              <a:t>рам</a:t>
            </a:r>
            <a:r>
              <a:rPr sz="1600" spc="-170" dirty="0">
                <a:solidFill>
                  <a:srgbClr val="252525"/>
                </a:solidFill>
                <a:latin typeface="Microsoft Sans Serif"/>
                <a:cs typeface="Microsoft Sans Serif"/>
              </a:rPr>
              <a:t>к</a:t>
            </a:r>
            <a:r>
              <a:rPr sz="1600" spc="-160" dirty="0">
                <a:solidFill>
                  <a:srgbClr val="252525"/>
                </a:solidFill>
                <a:latin typeface="Microsoft Sans Serif"/>
                <a:cs typeface="Microsoft Sans Serif"/>
              </a:rPr>
              <a:t>ах</a:t>
            </a:r>
            <a:endParaRPr sz="1600">
              <a:latin typeface="Microsoft Sans Serif"/>
              <a:cs typeface="Microsoft Sans Serif"/>
            </a:endParaRPr>
          </a:p>
          <a:p>
            <a:pPr marL="299085" marR="5080">
              <a:lnSpc>
                <a:spcPct val="100000"/>
              </a:lnSpc>
            </a:pP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К</a:t>
            </a:r>
            <a:r>
              <a:rPr sz="1600" b="1" spc="-175" dirty="0">
                <a:solidFill>
                  <a:srgbClr val="252525"/>
                </a:solidFill>
                <a:latin typeface="Arial"/>
                <a:cs typeface="Arial"/>
              </a:rPr>
              <a:t>о</a:t>
            </a:r>
            <a:r>
              <a:rPr sz="1600" b="1" spc="-200" dirty="0">
                <a:solidFill>
                  <a:srgbClr val="252525"/>
                </a:solidFill>
                <a:latin typeface="Arial"/>
                <a:cs typeface="Arial"/>
              </a:rPr>
              <a:t>мп</a:t>
            </a:r>
            <a:r>
              <a:rPr sz="1600" b="1" spc="-165" dirty="0">
                <a:solidFill>
                  <a:srgbClr val="252525"/>
                </a:solidFill>
                <a:latin typeface="Arial"/>
                <a:cs typeface="Arial"/>
              </a:rPr>
              <a:t>лек</a:t>
            </a:r>
            <a:r>
              <a:rPr sz="1600" b="1" spc="-170" dirty="0">
                <a:solidFill>
                  <a:srgbClr val="252525"/>
                </a:solidFill>
                <a:latin typeface="Arial"/>
                <a:cs typeface="Arial"/>
              </a:rPr>
              <a:t>с</a:t>
            </a:r>
            <a:r>
              <a:rPr sz="1600" b="1" spc="-165" dirty="0">
                <a:solidFill>
                  <a:srgbClr val="252525"/>
                </a:solidFill>
                <a:latin typeface="Arial"/>
                <a:cs typeface="Arial"/>
              </a:rPr>
              <a:t>а</a:t>
            </a:r>
            <a:r>
              <a:rPr sz="1600" b="1" spc="-9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220" dirty="0">
                <a:solidFill>
                  <a:srgbClr val="252525"/>
                </a:solidFill>
                <a:latin typeface="Arial"/>
                <a:cs typeface="Arial"/>
              </a:rPr>
              <a:t>м</a:t>
            </a:r>
            <a:r>
              <a:rPr sz="1600" b="1" spc="-160" dirty="0">
                <a:solidFill>
                  <a:srgbClr val="252525"/>
                </a:solidFill>
                <a:latin typeface="Arial"/>
                <a:cs typeface="Arial"/>
              </a:rPr>
              <a:t>е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р</a:t>
            </a:r>
            <a:r>
              <a:rPr sz="1600" b="1" spc="-9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85" dirty="0">
                <a:solidFill>
                  <a:srgbClr val="252525"/>
                </a:solidFill>
                <a:latin typeface="Arial"/>
                <a:cs typeface="Arial"/>
              </a:rPr>
              <a:t>п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о</a:t>
            </a:r>
            <a:r>
              <a:rPr sz="1600" b="1" spc="-185" dirty="0">
                <a:solidFill>
                  <a:srgbClr val="252525"/>
                </a:solidFill>
                <a:latin typeface="Arial"/>
                <a:cs typeface="Arial"/>
              </a:rPr>
              <a:t>д</a:t>
            </a:r>
            <a:r>
              <a:rPr sz="1600" b="1" spc="-195" dirty="0">
                <a:solidFill>
                  <a:srgbClr val="252525"/>
                </a:solidFill>
                <a:latin typeface="Arial"/>
                <a:cs typeface="Arial"/>
              </a:rPr>
              <a:t>д</a:t>
            </a:r>
            <a:r>
              <a:rPr sz="1600" b="1" spc="-170" dirty="0">
                <a:solidFill>
                  <a:srgbClr val="252525"/>
                </a:solidFill>
                <a:latin typeface="Arial"/>
                <a:cs typeface="Arial"/>
              </a:rPr>
              <a:t>е</a:t>
            </a:r>
            <a:r>
              <a:rPr sz="1600" b="1" spc="-175" dirty="0">
                <a:solidFill>
                  <a:srgbClr val="252525"/>
                </a:solidFill>
                <a:latin typeface="Arial"/>
                <a:cs typeface="Arial"/>
              </a:rPr>
              <a:t>р</a:t>
            </a:r>
            <a:r>
              <a:rPr sz="1600" b="1" spc="-185" dirty="0">
                <a:solidFill>
                  <a:srgbClr val="252525"/>
                </a:solidFill>
                <a:latin typeface="Arial"/>
                <a:cs typeface="Arial"/>
              </a:rPr>
              <a:t>жк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и</a:t>
            </a:r>
            <a:r>
              <a:rPr sz="1600" b="1" spc="-7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40" dirty="0">
                <a:solidFill>
                  <a:srgbClr val="252525"/>
                </a:solidFill>
                <a:latin typeface="Arial"/>
                <a:cs typeface="Arial"/>
              </a:rPr>
              <a:t>(«к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о</a:t>
            </a:r>
            <a:r>
              <a:rPr sz="1600" b="1" spc="-175" dirty="0">
                <a:solidFill>
                  <a:srgbClr val="252525"/>
                </a:solidFill>
                <a:latin typeface="Arial"/>
                <a:cs typeface="Arial"/>
              </a:rPr>
              <a:t>р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обочный»</a:t>
            </a:r>
            <a:r>
              <a:rPr sz="1600" b="1" spc="-8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85" dirty="0">
                <a:solidFill>
                  <a:srgbClr val="252525"/>
                </a:solidFill>
                <a:latin typeface="Arial"/>
                <a:cs typeface="Arial"/>
              </a:rPr>
              <a:t>пр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о</a:t>
            </a:r>
            <a:r>
              <a:rPr sz="1600" b="1" spc="-165" dirty="0">
                <a:solidFill>
                  <a:srgbClr val="252525"/>
                </a:solidFill>
                <a:latin typeface="Arial"/>
                <a:cs typeface="Arial"/>
              </a:rPr>
              <a:t>дук</a:t>
            </a:r>
            <a:r>
              <a:rPr sz="1600" b="1" spc="-155" dirty="0">
                <a:solidFill>
                  <a:srgbClr val="252525"/>
                </a:solidFill>
                <a:latin typeface="Arial"/>
                <a:cs typeface="Arial"/>
              </a:rPr>
              <a:t>т</a:t>
            </a:r>
            <a:r>
              <a:rPr sz="1600" b="1" spc="-100" dirty="0">
                <a:solidFill>
                  <a:srgbClr val="252525"/>
                </a:solidFill>
                <a:latin typeface="Arial"/>
                <a:cs typeface="Arial"/>
              </a:rPr>
              <a:t>)</a:t>
            </a:r>
            <a:r>
              <a:rPr sz="1600" b="1" spc="-6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spc="-170" dirty="0">
                <a:solidFill>
                  <a:srgbClr val="252525"/>
                </a:solidFill>
                <a:latin typeface="Microsoft Sans Serif"/>
                <a:cs typeface="Microsoft Sans Serif"/>
              </a:rPr>
              <a:t>д</a:t>
            </a:r>
            <a:r>
              <a:rPr sz="1600" spc="-155" dirty="0">
                <a:solidFill>
                  <a:srgbClr val="252525"/>
                </a:solidFill>
                <a:latin typeface="Microsoft Sans Serif"/>
                <a:cs typeface="Microsoft Sans Serif"/>
              </a:rPr>
              <a:t>л</a:t>
            </a:r>
            <a:r>
              <a:rPr sz="1600" spc="-105" dirty="0">
                <a:solidFill>
                  <a:srgbClr val="252525"/>
                </a:solidFill>
                <a:latin typeface="Microsoft Sans Serif"/>
                <a:cs typeface="Microsoft Sans Serif"/>
              </a:rPr>
              <a:t>я  </a:t>
            </a:r>
            <a:r>
              <a:rPr sz="1600" spc="-150" dirty="0">
                <a:solidFill>
                  <a:srgbClr val="252525"/>
                </a:solidFill>
                <a:latin typeface="Microsoft Sans Serif"/>
                <a:cs typeface="Microsoft Sans Serif"/>
              </a:rPr>
              <a:t>с</a:t>
            </a:r>
            <a:r>
              <a:rPr sz="1600" spc="-160" dirty="0">
                <a:solidFill>
                  <a:srgbClr val="252525"/>
                </a:solidFill>
                <a:latin typeface="Microsoft Sans Serif"/>
                <a:cs typeface="Microsoft Sans Serif"/>
              </a:rPr>
              <a:t>е</a:t>
            </a:r>
            <a:r>
              <a:rPr sz="1600" spc="-155" dirty="0">
                <a:solidFill>
                  <a:srgbClr val="252525"/>
                </a:solidFill>
                <a:latin typeface="Microsoft Sans Serif"/>
                <a:cs typeface="Microsoft Sans Serif"/>
              </a:rPr>
              <a:t>л</a:t>
            </a:r>
            <a:r>
              <a:rPr sz="1600" spc="-160" dirty="0">
                <a:solidFill>
                  <a:srgbClr val="252525"/>
                </a:solidFill>
                <a:latin typeface="Microsoft Sans Serif"/>
                <a:cs typeface="Microsoft Sans Serif"/>
              </a:rPr>
              <a:t>ь</a:t>
            </a:r>
            <a:r>
              <a:rPr sz="1600" spc="-145" dirty="0">
                <a:solidFill>
                  <a:srgbClr val="252525"/>
                </a:solidFill>
                <a:latin typeface="Microsoft Sans Serif"/>
                <a:cs typeface="Microsoft Sans Serif"/>
              </a:rPr>
              <a:t>с</a:t>
            </a:r>
            <a:r>
              <a:rPr sz="1600" spc="-190" dirty="0">
                <a:solidFill>
                  <a:srgbClr val="252525"/>
                </a:solidFill>
                <a:latin typeface="Microsoft Sans Serif"/>
                <a:cs typeface="Microsoft Sans Serif"/>
              </a:rPr>
              <a:t>к</a:t>
            </a:r>
            <a:r>
              <a:rPr sz="1600" spc="-204" dirty="0">
                <a:solidFill>
                  <a:srgbClr val="252525"/>
                </a:solidFill>
                <a:latin typeface="Microsoft Sans Serif"/>
                <a:cs typeface="Microsoft Sans Serif"/>
              </a:rPr>
              <a:t>о</a:t>
            </a:r>
            <a:r>
              <a:rPr sz="1600" spc="-150" dirty="0">
                <a:solidFill>
                  <a:srgbClr val="252525"/>
                </a:solidFill>
                <a:latin typeface="Microsoft Sans Serif"/>
                <a:cs typeface="Microsoft Sans Serif"/>
              </a:rPr>
              <a:t>х</a:t>
            </a:r>
            <a:r>
              <a:rPr sz="1600" spc="-200" dirty="0">
                <a:solidFill>
                  <a:srgbClr val="252525"/>
                </a:solidFill>
                <a:latin typeface="Microsoft Sans Serif"/>
                <a:cs typeface="Microsoft Sans Serif"/>
              </a:rPr>
              <a:t>о</a:t>
            </a:r>
            <a:r>
              <a:rPr sz="1600" spc="-175" dirty="0">
                <a:solidFill>
                  <a:srgbClr val="252525"/>
                </a:solidFill>
                <a:latin typeface="Microsoft Sans Serif"/>
                <a:cs typeface="Microsoft Sans Serif"/>
              </a:rPr>
              <a:t>з</a:t>
            </a:r>
            <a:r>
              <a:rPr sz="1600" spc="-170" dirty="0">
                <a:solidFill>
                  <a:srgbClr val="252525"/>
                </a:solidFill>
                <a:latin typeface="Microsoft Sans Serif"/>
                <a:cs typeface="Microsoft Sans Serif"/>
              </a:rPr>
              <a:t>яй</a:t>
            </a:r>
            <a:r>
              <a:rPr sz="1600" spc="-145" dirty="0">
                <a:solidFill>
                  <a:srgbClr val="252525"/>
                </a:solidFill>
                <a:latin typeface="Microsoft Sans Serif"/>
                <a:cs typeface="Microsoft Sans Serif"/>
              </a:rPr>
              <a:t>с</a:t>
            </a:r>
            <a:r>
              <a:rPr sz="1600" spc="-150" dirty="0">
                <a:solidFill>
                  <a:srgbClr val="252525"/>
                </a:solidFill>
                <a:latin typeface="Microsoft Sans Serif"/>
                <a:cs typeface="Microsoft Sans Serif"/>
              </a:rPr>
              <a:t>тв</a:t>
            </a:r>
            <a:r>
              <a:rPr sz="1600" spc="-165" dirty="0">
                <a:solidFill>
                  <a:srgbClr val="252525"/>
                </a:solidFill>
                <a:latin typeface="Microsoft Sans Serif"/>
                <a:cs typeface="Microsoft Sans Serif"/>
              </a:rPr>
              <a:t>е</a:t>
            </a:r>
            <a:r>
              <a:rPr sz="1600" spc="-170" dirty="0">
                <a:solidFill>
                  <a:srgbClr val="252525"/>
                </a:solidFill>
                <a:latin typeface="Microsoft Sans Serif"/>
                <a:cs typeface="Microsoft Sans Serif"/>
              </a:rPr>
              <a:t>н</a:t>
            </a:r>
            <a:r>
              <a:rPr sz="1600" spc="-180" dirty="0">
                <a:solidFill>
                  <a:srgbClr val="252525"/>
                </a:solidFill>
                <a:latin typeface="Microsoft Sans Serif"/>
                <a:cs typeface="Microsoft Sans Serif"/>
              </a:rPr>
              <a:t>н</a:t>
            </a:r>
            <a:r>
              <a:rPr sz="1600" spc="-160" dirty="0">
                <a:solidFill>
                  <a:srgbClr val="252525"/>
                </a:solidFill>
                <a:latin typeface="Microsoft Sans Serif"/>
                <a:cs typeface="Microsoft Sans Serif"/>
              </a:rPr>
              <a:t>ых</a:t>
            </a:r>
            <a:r>
              <a:rPr sz="1600" spc="-6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229" dirty="0">
                <a:solidFill>
                  <a:srgbClr val="252525"/>
                </a:solidFill>
                <a:latin typeface="Microsoft Sans Serif"/>
                <a:cs typeface="Microsoft Sans Serif"/>
              </a:rPr>
              <a:t>к</a:t>
            </a:r>
            <a:r>
              <a:rPr sz="1600" spc="-170" dirty="0">
                <a:solidFill>
                  <a:srgbClr val="252525"/>
                </a:solidFill>
                <a:latin typeface="Microsoft Sans Serif"/>
                <a:cs typeface="Microsoft Sans Serif"/>
              </a:rPr>
              <a:t>о</a:t>
            </a:r>
            <a:r>
              <a:rPr sz="1600" spc="-160" dirty="0">
                <a:solidFill>
                  <a:srgbClr val="252525"/>
                </a:solidFill>
                <a:latin typeface="Microsoft Sans Serif"/>
                <a:cs typeface="Microsoft Sans Serif"/>
              </a:rPr>
              <a:t>о</a:t>
            </a:r>
            <a:r>
              <a:rPr sz="1600" spc="-175" dirty="0">
                <a:solidFill>
                  <a:srgbClr val="252525"/>
                </a:solidFill>
                <a:latin typeface="Microsoft Sans Serif"/>
                <a:cs typeface="Microsoft Sans Serif"/>
              </a:rPr>
              <a:t>пе</a:t>
            </a:r>
            <a:r>
              <a:rPr sz="1600" spc="-165" dirty="0">
                <a:solidFill>
                  <a:srgbClr val="252525"/>
                </a:solidFill>
                <a:latin typeface="Microsoft Sans Serif"/>
                <a:cs typeface="Microsoft Sans Serif"/>
              </a:rPr>
              <a:t>р</a:t>
            </a:r>
            <a:r>
              <a:rPr sz="1600" spc="-170" dirty="0">
                <a:solidFill>
                  <a:srgbClr val="252525"/>
                </a:solidFill>
                <a:latin typeface="Microsoft Sans Serif"/>
                <a:cs typeface="Microsoft Sans Serif"/>
              </a:rPr>
              <a:t>а</a:t>
            </a:r>
            <a:r>
              <a:rPr sz="1600" spc="-135" dirty="0">
                <a:solidFill>
                  <a:srgbClr val="252525"/>
                </a:solidFill>
                <a:latin typeface="Microsoft Sans Serif"/>
                <a:cs typeface="Microsoft Sans Serif"/>
              </a:rPr>
              <a:t>т</a:t>
            </a:r>
            <a:r>
              <a:rPr sz="1600" spc="-165" dirty="0">
                <a:solidFill>
                  <a:srgbClr val="252525"/>
                </a:solidFill>
                <a:latin typeface="Microsoft Sans Serif"/>
                <a:cs typeface="Microsoft Sans Serif"/>
              </a:rPr>
              <a:t>иво</a:t>
            </a:r>
            <a:r>
              <a:rPr sz="1600" spc="-155" dirty="0">
                <a:solidFill>
                  <a:srgbClr val="252525"/>
                </a:solidFill>
                <a:latin typeface="Microsoft Sans Serif"/>
                <a:cs typeface="Microsoft Sans Serif"/>
              </a:rPr>
              <a:t>в</a:t>
            </a:r>
            <a:r>
              <a:rPr sz="1600" spc="-9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252525"/>
                </a:solidFill>
                <a:latin typeface="Microsoft Sans Serif"/>
                <a:cs typeface="Microsoft Sans Serif"/>
              </a:rPr>
              <a:t>и</a:t>
            </a:r>
            <a:r>
              <a:rPr sz="1600" spc="-5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245" dirty="0">
                <a:solidFill>
                  <a:srgbClr val="252525"/>
                </a:solidFill>
                <a:latin typeface="Microsoft Sans Serif"/>
                <a:cs typeface="Microsoft Sans Serif"/>
              </a:rPr>
              <a:t>ф</a:t>
            </a:r>
            <a:r>
              <a:rPr sz="1600" spc="-160" dirty="0">
                <a:solidFill>
                  <a:srgbClr val="252525"/>
                </a:solidFill>
                <a:latin typeface="Microsoft Sans Serif"/>
                <a:cs typeface="Microsoft Sans Serif"/>
              </a:rPr>
              <a:t>е</a:t>
            </a:r>
            <a:r>
              <a:rPr sz="1600" spc="-204" dirty="0">
                <a:solidFill>
                  <a:srgbClr val="252525"/>
                </a:solidFill>
                <a:latin typeface="Microsoft Sans Serif"/>
                <a:cs typeface="Microsoft Sans Serif"/>
              </a:rPr>
              <a:t>рм</a:t>
            </a:r>
            <a:r>
              <a:rPr sz="1600" spc="-170" dirty="0">
                <a:solidFill>
                  <a:srgbClr val="252525"/>
                </a:solidFill>
                <a:latin typeface="Microsoft Sans Serif"/>
                <a:cs typeface="Microsoft Sans Serif"/>
              </a:rPr>
              <a:t>е</a:t>
            </a:r>
            <a:r>
              <a:rPr sz="1600" spc="-165" dirty="0">
                <a:solidFill>
                  <a:srgbClr val="252525"/>
                </a:solidFill>
                <a:latin typeface="Microsoft Sans Serif"/>
                <a:cs typeface="Microsoft Sans Serif"/>
              </a:rPr>
              <a:t>ров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4424" y="2965704"/>
            <a:ext cx="5070475" cy="402590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170"/>
              </a:lnSpc>
            </a:pPr>
            <a:r>
              <a:rPr sz="2800" b="1" spc="-415" dirty="0">
                <a:solidFill>
                  <a:srgbClr val="FFFFFF"/>
                </a:solidFill>
                <a:latin typeface="Arial"/>
                <a:cs typeface="Arial"/>
              </a:rPr>
              <a:t>ША</a:t>
            </a:r>
            <a:r>
              <a:rPr sz="2800" b="1" spc="-27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28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8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52945" y="3519042"/>
            <a:ext cx="32416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10" dirty="0">
                <a:solidFill>
                  <a:srgbClr val="252525"/>
                </a:solidFill>
                <a:latin typeface="Arial"/>
                <a:cs typeface="Arial"/>
              </a:rPr>
              <a:t>Оп</a:t>
            </a:r>
            <a:r>
              <a:rPr sz="1600" b="1" spc="-175" dirty="0">
                <a:solidFill>
                  <a:srgbClr val="252525"/>
                </a:solidFill>
                <a:latin typeface="Arial"/>
                <a:cs typeface="Arial"/>
              </a:rPr>
              <a:t>р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ед</a:t>
            </a:r>
            <a:r>
              <a:rPr sz="1600" b="1" spc="-165" dirty="0">
                <a:solidFill>
                  <a:srgbClr val="252525"/>
                </a:solidFill>
                <a:latin typeface="Arial"/>
                <a:cs typeface="Arial"/>
              </a:rPr>
              <a:t>е</a:t>
            </a:r>
            <a:r>
              <a:rPr sz="1600" b="1" spc="-185" dirty="0">
                <a:solidFill>
                  <a:srgbClr val="252525"/>
                </a:solidFill>
                <a:latin typeface="Arial"/>
                <a:cs typeface="Arial"/>
              </a:rPr>
              <a:t>ли</a:t>
            </a:r>
            <a:r>
              <a:rPr sz="1600" b="1" spc="-155" dirty="0">
                <a:solidFill>
                  <a:srgbClr val="252525"/>
                </a:solidFill>
                <a:latin typeface="Arial"/>
                <a:cs typeface="Arial"/>
              </a:rPr>
              <a:t>т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ь</a:t>
            </a:r>
            <a:r>
              <a:rPr sz="1600" b="1" spc="-6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75" dirty="0">
                <a:solidFill>
                  <a:srgbClr val="252525"/>
                </a:solidFill>
                <a:latin typeface="Arial"/>
                <a:cs typeface="Arial"/>
              </a:rPr>
              <a:t>доходну</a:t>
            </a:r>
            <a:r>
              <a:rPr sz="1600" b="1" spc="-250" dirty="0">
                <a:solidFill>
                  <a:srgbClr val="252525"/>
                </a:solidFill>
                <a:latin typeface="Arial"/>
                <a:cs typeface="Arial"/>
              </a:rPr>
              <a:t>ю</a:t>
            </a:r>
            <a:r>
              <a:rPr sz="1600" b="1" spc="-9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65" dirty="0">
                <a:solidFill>
                  <a:srgbClr val="252525"/>
                </a:solidFill>
                <a:latin typeface="Arial"/>
                <a:cs typeface="Arial"/>
              </a:rPr>
              <a:t>част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ь</a:t>
            </a:r>
            <a:r>
              <a:rPr sz="1600" b="1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85" dirty="0">
                <a:solidFill>
                  <a:srgbClr val="252525"/>
                </a:solidFill>
                <a:latin typeface="Arial"/>
                <a:cs typeface="Arial"/>
              </a:rPr>
              <a:t>пр</a:t>
            </a:r>
            <a:r>
              <a:rPr sz="1600" b="1" spc="-180" dirty="0">
                <a:solidFill>
                  <a:srgbClr val="252525"/>
                </a:solidFill>
                <a:latin typeface="Arial"/>
                <a:cs typeface="Arial"/>
              </a:rPr>
              <a:t>о</a:t>
            </a:r>
            <a:r>
              <a:rPr sz="1600" b="1" spc="-170" dirty="0">
                <a:solidFill>
                  <a:srgbClr val="252525"/>
                </a:solidFill>
                <a:latin typeface="Arial"/>
                <a:cs typeface="Arial"/>
              </a:rPr>
              <a:t>е</a:t>
            </a:r>
            <a:r>
              <a:rPr sz="1600" b="1" spc="-145" dirty="0">
                <a:solidFill>
                  <a:srgbClr val="252525"/>
                </a:solidFill>
                <a:latin typeface="Arial"/>
                <a:cs typeface="Arial"/>
              </a:rPr>
              <a:t>к</a:t>
            </a:r>
            <a:r>
              <a:rPr sz="1600" b="1" spc="-155" dirty="0">
                <a:solidFill>
                  <a:srgbClr val="252525"/>
                </a:solidFill>
                <a:latin typeface="Arial"/>
                <a:cs typeface="Arial"/>
              </a:rPr>
              <a:t>т</a:t>
            </a:r>
            <a:r>
              <a:rPr sz="1600" b="1" spc="-135" dirty="0">
                <a:solidFill>
                  <a:srgbClr val="252525"/>
                </a:solidFill>
                <a:latin typeface="Arial"/>
                <a:cs typeface="Arial"/>
              </a:rPr>
              <a:t>а: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52945" y="3761359"/>
            <a:ext cx="458914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Char char="-"/>
              <a:tabLst>
                <a:tab pos="299085" algn="l"/>
                <a:tab pos="299720" algn="l"/>
              </a:tabLst>
            </a:pPr>
            <a:r>
              <a:rPr sz="1600" spc="-170" dirty="0">
                <a:solidFill>
                  <a:srgbClr val="252525"/>
                </a:solidFill>
                <a:latin typeface="Microsoft Sans Serif"/>
                <a:cs typeface="Microsoft Sans Serif"/>
              </a:rPr>
              <a:t>Определить</a:t>
            </a:r>
            <a:r>
              <a:rPr sz="1600" spc="-7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252525"/>
                </a:solidFill>
                <a:latin typeface="Microsoft Sans Serif"/>
                <a:cs typeface="Microsoft Sans Serif"/>
              </a:rPr>
              <a:t>цену</a:t>
            </a:r>
            <a:r>
              <a:rPr sz="1600" spc="-5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252525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600" spc="-7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252525"/>
                </a:solidFill>
                <a:latin typeface="Microsoft Sans Serif"/>
                <a:cs typeface="Microsoft Sans Serif"/>
              </a:rPr>
              <a:t>(свежая</a:t>
            </a:r>
            <a:r>
              <a:rPr sz="1600" spc="-6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50" dirty="0">
                <a:solidFill>
                  <a:srgbClr val="252525"/>
                </a:solidFill>
                <a:latin typeface="Microsoft Sans Serif"/>
                <a:cs typeface="Microsoft Sans Serif"/>
              </a:rPr>
              <a:t>ягода,</a:t>
            </a:r>
            <a:r>
              <a:rPr sz="1600" spc="-7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75" dirty="0">
                <a:solidFill>
                  <a:srgbClr val="252525"/>
                </a:solidFill>
                <a:latin typeface="Microsoft Sans Serif"/>
                <a:cs typeface="Microsoft Sans Serif"/>
              </a:rPr>
              <a:t>продукты</a:t>
            </a:r>
            <a:endParaRPr sz="16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</a:pPr>
            <a:r>
              <a:rPr sz="1600" spc="-175" dirty="0">
                <a:solidFill>
                  <a:srgbClr val="252525"/>
                </a:solidFill>
                <a:latin typeface="Microsoft Sans Serif"/>
                <a:cs typeface="Microsoft Sans Serif"/>
              </a:rPr>
              <a:t>пер</a:t>
            </a:r>
            <a:r>
              <a:rPr sz="1600" spc="-165" dirty="0">
                <a:solidFill>
                  <a:srgbClr val="252525"/>
                </a:solidFill>
                <a:latin typeface="Microsoft Sans Serif"/>
                <a:cs typeface="Microsoft Sans Serif"/>
              </a:rPr>
              <a:t>е</a:t>
            </a:r>
            <a:r>
              <a:rPr sz="1600" spc="-170" dirty="0">
                <a:solidFill>
                  <a:srgbClr val="252525"/>
                </a:solidFill>
                <a:latin typeface="Microsoft Sans Serif"/>
                <a:cs typeface="Microsoft Sans Serif"/>
              </a:rPr>
              <a:t>р</a:t>
            </a:r>
            <a:r>
              <a:rPr sz="1600" spc="-165" dirty="0">
                <a:solidFill>
                  <a:srgbClr val="252525"/>
                </a:solidFill>
                <a:latin typeface="Microsoft Sans Serif"/>
                <a:cs typeface="Microsoft Sans Serif"/>
              </a:rPr>
              <a:t>а</a:t>
            </a:r>
            <a:r>
              <a:rPr sz="1600" spc="-180" dirty="0">
                <a:solidFill>
                  <a:srgbClr val="252525"/>
                </a:solidFill>
                <a:latin typeface="Microsoft Sans Serif"/>
                <a:cs typeface="Microsoft Sans Serif"/>
              </a:rPr>
              <a:t>бот</a:t>
            </a:r>
            <a:r>
              <a:rPr sz="1600" spc="-170" dirty="0">
                <a:solidFill>
                  <a:srgbClr val="252525"/>
                </a:solidFill>
                <a:latin typeface="Microsoft Sans Serif"/>
                <a:cs typeface="Microsoft Sans Serif"/>
              </a:rPr>
              <a:t>к</a:t>
            </a:r>
            <a:r>
              <a:rPr sz="1600" spc="-165" dirty="0">
                <a:solidFill>
                  <a:srgbClr val="252525"/>
                </a:solidFill>
                <a:latin typeface="Microsoft Sans Serif"/>
                <a:cs typeface="Microsoft Sans Serif"/>
              </a:rPr>
              <a:t>и</a:t>
            </a:r>
            <a:r>
              <a:rPr sz="1600" spc="-9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55" dirty="0">
                <a:solidFill>
                  <a:srgbClr val="252525"/>
                </a:solidFill>
                <a:latin typeface="Microsoft Sans Serif"/>
                <a:cs typeface="Microsoft Sans Serif"/>
              </a:rPr>
              <a:t>яго</a:t>
            </a:r>
            <a:r>
              <a:rPr sz="1600" spc="-175" dirty="0">
                <a:solidFill>
                  <a:srgbClr val="252525"/>
                </a:solidFill>
                <a:latin typeface="Microsoft Sans Serif"/>
                <a:cs typeface="Microsoft Sans Serif"/>
              </a:rPr>
              <a:t>д</a:t>
            </a:r>
            <a:r>
              <a:rPr sz="1600" spc="-135" dirty="0">
                <a:solidFill>
                  <a:srgbClr val="252525"/>
                </a:solidFill>
                <a:latin typeface="Microsoft Sans Serif"/>
                <a:cs typeface="Microsoft Sans Serif"/>
              </a:rPr>
              <a:t>ы)</a:t>
            </a:r>
            <a:endParaRPr sz="16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600" spc="-195" dirty="0">
                <a:solidFill>
                  <a:srgbClr val="252525"/>
                </a:solidFill>
                <a:latin typeface="Microsoft Sans Serif"/>
                <a:cs typeface="Microsoft Sans Serif"/>
              </a:rPr>
              <a:t>Р</a:t>
            </a:r>
            <a:r>
              <a:rPr sz="1600" spc="-160" dirty="0">
                <a:solidFill>
                  <a:srgbClr val="252525"/>
                </a:solidFill>
                <a:latin typeface="Microsoft Sans Serif"/>
                <a:cs typeface="Microsoft Sans Serif"/>
              </a:rPr>
              <a:t>а</a:t>
            </a:r>
            <a:r>
              <a:rPr sz="1600" spc="-150" dirty="0">
                <a:solidFill>
                  <a:srgbClr val="252525"/>
                </a:solidFill>
                <a:latin typeface="Microsoft Sans Serif"/>
                <a:cs typeface="Microsoft Sans Serif"/>
              </a:rPr>
              <a:t>сс</a:t>
            </a:r>
            <a:r>
              <a:rPr sz="1600" spc="-170" dirty="0">
                <a:solidFill>
                  <a:srgbClr val="252525"/>
                </a:solidFill>
                <a:latin typeface="Microsoft Sans Serif"/>
                <a:cs typeface="Microsoft Sans Serif"/>
              </a:rPr>
              <a:t>чи</a:t>
            </a:r>
            <a:r>
              <a:rPr sz="1600" spc="-140" dirty="0">
                <a:solidFill>
                  <a:srgbClr val="252525"/>
                </a:solidFill>
                <a:latin typeface="Microsoft Sans Serif"/>
                <a:cs typeface="Microsoft Sans Serif"/>
              </a:rPr>
              <a:t>т</a:t>
            </a:r>
            <a:r>
              <a:rPr sz="1600" spc="-170" dirty="0">
                <a:solidFill>
                  <a:srgbClr val="252525"/>
                </a:solidFill>
                <a:latin typeface="Microsoft Sans Serif"/>
                <a:cs typeface="Microsoft Sans Serif"/>
              </a:rPr>
              <a:t>а</a:t>
            </a:r>
            <a:r>
              <a:rPr sz="1600" spc="-135" dirty="0">
                <a:solidFill>
                  <a:srgbClr val="252525"/>
                </a:solidFill>
                <a:latin typeface="Microsoft Sans Serif"/>
                <a:cs typeface="Microsoft Sans Serif"/>
              </a:rPr>
              <a:t>т</a:t>
            </a:r>
            <a:r>
              <a:rPr sz="1600" spc="-155" dirty="0">
                <a:solidFill>
                  <a:srgbClr val="252525"/>
                </a:solidFill>
                <a:latin typeface="Microsoft Sans Serif"/>
                <a:cs typeface="Microsoft Sans Serif"/>
              </a:rPr>
              <a:t>ь</a:t>
            </a:r>
            <a:r>
              <a:rPr sz="1600" spc="-6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80" dirty="0">
                <a:solidFill>
                  <a:srgbClr val="252525"/>
                </a:solidFill>
                <a:latin typeface="Microsoft Sans Serif"/>
                <a:cs typeface="Microsoft Sans Serif"/>
              </a:rPr>
              <a:t>финан</a:t>
            </a:r>
            <a:r>
              <a:rPr sz="1600" spc="-145" dirty="0">
                <a:solidFill>
                  <a:srgbClr val="252525"/>
                </a:solidFill>
                <a:latin typeface="Microsoft Sans Serif"/>
                <a:cs typeface="Microsoft Sans Serif"/>
              </a:rPr>
              <a:t>с</a:t>
            </a:r>
            <a:r>
              <a:rPr sz="1600" spc="-175" dirty="0">
                <a:solidFill>
                  <a:srgbClr val="252525"/>
                </a:solidFill>
                <a:latin typeface="Microsoft Sans Serif"/>
                <a:cs typeface="Microsoft Sans Serif"/>
              </a:rPr>
              <a:t>овы</a:t>
            </a:r>
            <a:r>
              <a:rPr sz="1600" spc="-160" dirty="0">
                <a:solidFill>
                  <a:srgbClr val="252525"/>
                </a:solidFill>
                <a:latin typeface="Microsoft Sans Serif"/>
                <a:cs typeface="Microsoft Sans Serif"/>
              </a:rPr>
              <a:t>й</a:t>
            </a:r>
            <a:r>
              <a:rPr sz="1600" spc="-5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252525"/>
                </a:solidFill>
                <a:latin typeface="Microsoft Sans Serif"/>
                <a:cs typeface="Microsoft Sans Serif"/>
              </a:rPr>
              <a:t>пл</a:t>
            </a:r>
            <a:r>
              <a:rPr sz="1600" spc="-160" dirty="0">
                <a:solidFill>
                  <a:srgbClr val="252525"/>
                </a:solidFill>
                <a:latin typeface="Microsoft Sans Serif"/>
                <a:cs typeface="Microsoft Sans Serif"/>
              </a:rPr>
              <a:t>а</a:t>
            </a:r>
            <a:r>
              <a:rPr sz="1600" spc="-170" dirty="0">
                <a:solidFill>
                  <a:srgbClr val="252525"/>
                </a:solidFill>
                <a:latin typeface="Microsoft Sans Serif"/>
                <a:cs typeface="Microsoft Sans Serif"/>
              </a:rPr>
              <a:t>н</a:t>
            </a:r>
            <a:endParaRPr sz="16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600" spc="-215" dirty="0">
                <a:solidFill>
                  <a:srgbClr val="252525"/>
                </a:solidFill>
                <a:latin typeface="Microsoft Sans Serif"/>
                <a:cs typeface="Microsoft Sans Serif"/>
              </a:rPr>
              <a:t>П</a:t>
            </a:r>
            <a:r>
              <a:rPr sz="1600" spc="-160" dirty="0">
                <a:solidFill>
                  <a:srgbClr val="252525"/>
                </a:solidFill>
                <a:latin typeface="Microsoft Sans Serif"/>
                <a:cs typeface="Microsoft Sans Serif"/>
              </a:rPr>
              <a:t>р</a:t>
            </a:r>
            <a:r>
              <a:rPr sz="1600" spc="-165" dirty="0">
                <a:solidFill>
                  <a:srgbClr val="252525"/>
                </a:solidFill>
                <a:latin typeface="Microsoft Sans Serif"/>
                <a:cs typeface="Microsoft Sans Serif"/>
              </a:rPr>
              <a:t>ов</a:t>
            </a:r>
            <a:r>
              <a:rPr sz="1600" spc="-160" dirty="0">
                <a:solidFill>
                  <a:srgbClr val="252525"/>
                </a:solidFill>
                <a:latin typeface="Microsoft Sans Serif"/>
                <a:cs typeface="Microsoft Sans Serif"/>
              </a:rPr>
              <a:t>е</a:t>
            </a:r>
            <a:r>
              <a:rPr sz="1600" spc="-150" dirty="0">
                <a:solidFill>
                  <a:srgbClr val="252525"/>
                </a:solidFill>
                <a:latin typeface="Microsoft Sans Serif"/>
                <a:cs typeface="Microsoft Sans Serif"/>
              </a:rPr>
              <a:t>с</a:t>
            </a:r>
            <a:r>
              <a:rPr sz="1600" spc="-140" dirty="0">
                <a:solidFill>
                  <a:srgbClr val="252525"/>
                </a:solidFill>
                <a:latin typeface="Microsoft Sans Serif"/>
                <a:cs typeface="Microsoft Sans Serif"/>
              </a:rPr>
              <a:t>т</a:t>
            </a:r>
            <a:r>
              <a:rPr sz="1600" spc="-165" dirty="0">
                <a:solidFill>
                  <a:srgbClr val="252525"/>
                </a:solidFill>
                <a:latin typeface="Microsoft Sans Serif"/>
                <a:cs typeface="Microsoft Sans Serif"/>
              </a:rPr>
              <a:t>и</a:t>
            </a:r>
            <a:r>
              <a:rPr sz="1600" spc="-6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252525"/>
                </a:solidFill>
                <a:latin typeface="Microsoft Sans Serif"/>
                <a:cs typeface="Microsoft Sans Serif"/>
              </a:rPr>
              <a:t>ана</a:t>
            </a:r>
            <a:r>
              <a:rPr sz="1600" spc="-160" dirty="0">
                <a:solidFill>
                  <a:srgbClr val="252525"/>
                </a:solidFill>
                <a:latin typeface="Microsoft Sans Serif"/>
                <a:cs typeface="Microsoft Sans Serif"/>
              </a:rPr>
              <a:t>л</a:t>
            </a:r>
            <a:r>
              <a:rPr sz="1600" spc="-200" dirty="0">
                <a:solidFill>
                  <a:srgbClr val="252525"/>
                </a:solidFill>
                <a:latin typeface="Microsoft Sans Serif"/>
                <a:cs typeface="Microsoft Sans Serif"/>
              </a:rPr>
              <a:t>и</a:t>
            </a:r>
            <a:r>
              <a:rPr sz="1600" spc="-175" dirty="0">
                <a:solidFill>
                  <a:srgbClr val="252525"/>
                </a:solidFill>
                <a:latin typeface="Microsoft Sans Serif"/>
                <a:cs typeface="Microsoft Sans Serif"/>
              </a:rPr>
              <a:t>з</a:t>
            </a:r>
            <a:r>
              <a:rPr sz="1600" spc="-8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85" dirty="0">
                <a:solidFill>
                  <a:srgbClr val="252525"/>
                </a:solidFill>
                <a:latin typeface="Microsoft Sans Serif"/>
                <a:cs typeface="Microsoft Sans Serif"/>
              </a:rPr>
              <a:t>фина</a:t>
            </a:r>
            <a:r>
              <a:rPr sz="1600" spc="-160" dirty="0">
                <a:solidFill>
                  <a:srgbClr val="252525"/>
                </a:solidFill>
                <a:latin typeface="Microsoft Sans Serif"/>
                <a:cs typeface="Microsoft Sans Serif"/>
              </a:rPr>
              <a:t>нсо</a:t>
            </a:r>
            <a:r>
              <a:rPr sz="1600" spc="-170" dirty="0">
                <a:solidFill>
                  <a:srgbClr val="252525"/>
                </a:solidFill>
                <a:latin typeface="Microsoft Sans Serif"/>
                <a:cs typeface="Microsoft Sans Serif"/>
              </a:rPr>
              <a:t>во</a:t>
            </a:r>
            <a:r>
              <a:rPr sz="1600" spc="-114" dirty="0">
                <a:solidFill>
                  <a:srgbClr val="252525"/>
                </a:solidFill>
                <a:latin typeface="Microsoft Sans Serif"/>
                <a:cs typeface="Microsoft Sans Serif"/>
              </a:rPr>
              <a:t>г</a:t>
            </a:r>
            <a:r>
              <a:rPr sz="1600" spc="-165" dirty="0">
                <a:solidFill>
                  <a:srgbClr val="252525"/>
                </a:solidFill>
                <a:latin typeface="Microsoft Sans Serif"/>
                <a:cs typeface="Microsoft Sans Serif"/>
              </a:rPr>
              <a:t>о</a:t>
            </a:r>
            <a:r>
              <a:rPr sz="1600" spc="-7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252525"/>
                </a:solidFill>
                <a:latin typeface="Microsoft Sans Serif"/>
                <a:cs typeface="Microsoft Sans Serif"/>
              </a:rPr>
              <a:t>р</a:t>
            </a:r>
            <a:r>
              <a:rPr sz="1600" spc="-160" dirty="0">
                <a:solidFill>
                  <a:srgbClr val="252525"/>
                </a:solidFill>
                <a:latin typeface="Microsoft Sans Serif"/>
                <a:cs typeface="Microsoft Sans Serif"/>
              </a:rPr>
              <a:t>е</a:t>
            </a:r>
            <a:r>
              <a:rPr sz="1600" spc="-180" dirty="0">
                <a:solidFill>
                  <a:srgbClr val="252525"/>
                </a:solidFill>
                <a:latin typeface="Microsoft Sans Serif"/>
                <a:cs typeface="Microsoft Sans Serif"/>
              </a:rPr>
              <a:t>з</a:t>
            </a:r>
            <a:r>
              <a:rPr sz="1600" spc="-175" dirty="0">
                <a:solidFill>
                  <a:srgbClr val="252525"/>
                </a:solidFill>
                <a:latin typeface="Microsoft Sans Serif"/>
                <a:cs typeface="Microsoft Sans Serif"/>
              </a:rPr>
              <a:t>у</a:t>
            </a:r>
            <a:r>
              <a:rPr sz="1600" spc="-155" dirty="0">
                <a:solidFill>
                  <a:srgbClr val="252525"/>
                </a:solidFill>
                <a:latin typeface="Microsoft Sans Serif"/>
                <a:cs typeface="Microsoft Sans Serif"/>
              </a:rPr>
              <a:t>л</a:t>
            </a:r>
            <a:r>
              <a:rPr sz="1600" spc="-150" dirty="0">
                <a:solidFill>
                  <a:srgbClr val="252525"/>
                </a:solidFill>
                <a:latin typeface="Microsoft Sans Serif"/>
                <a:cs typeface="Microsoft Sans Serif"/>
              </a:rPr>
              <a:t>ьт</a:t>
            </a:r>
            <a:r>
              <a:rPr sz="1600" spc="-160" dirty="0">
                <a:solidFill>
                  <a:srgbClr val="252525"/>
                </a:solidFill>
                <a:latin typeface="Microsoft Sans Serif"/>
                <a:cs typeface="Microsoft Sans Serif"/>
              </a:rPr>
              <a:t>а</a:t>
            </a:r>
            <a:r>
              <a:rPr sz="1600" spc="-155" dirty="0">
                <a:solidFill>
                  <a:srgbClr val="252525"/>
                </a:solidFill>
                <a:latin typeface="Microsoft Sans Serif"/>
                <a:cs typeface="Microsoft Sans Serif"/>
              </a:rPr>
              <a:t>та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6633971" y="970788"/>
            <a:ext cx="5062855" cy="422275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3279"/>
              </a:lnSpc>
            </a:pPr>
            <a:r>
              <a:rPr sz="2800" spc="-415" dirty="0">
                <a:solidFill>
                  <a:srgbClr val="FFFFFF"/>
                </a:solidFill>
              </a:rPr>
              <a:t>ША</a:t>
            </a:r>
            <a:r>
              <a:rPr sz="2800" spc="-270" dirty="0">
                <a:solidFill>
                  <a:srgbClr val="FFFFFF"/>
                </a:solidFill>
              </a:rPr>
              <a:t>Г</a:t>
            </a:r>
            <a:r>
              <a:rPr sz="2800" spc="-135" dirty="0">
                <a:solidFill>
                  <a:srgbClr val="FFFFFF"/>
                </a:solidFill>
              </a:rPr>
              <a:t> </a:t>
            </a:r>
            <a:r>
              <a:rPr sz="2800" spc="-285" dirty="0">
                <a:solidFill>
                  <a:srgbClr val="FFFFFF"/>
                </a:solidFill>
              </a:rPr>
              <a:t>2</a:t>
            </a:r>
            <a:endParaRPr sz="2800"/>
          </a:p>
        </p:txBody>
      </p:sp>
      <p:sp>
        <p:nvSpPr>
          <p:cNvPr id="19" name="object 19"/>
          <p:cNvSpPr/>
          <p:nvPr/>
        </p:nvSpPr>
        <p:spPr>
          <a:xfrm>
            <a:off x="295656" y="5340096"/>
            <a:ext cx="11835765" cy="1416050"/>
          </a:xfrm>
          <a:custGeom>
            <a:avLst/>
            <a:gdLst/>
            <a:ahLst/>
            <a:cxnLst/>
            <a:rect l="l" t="t" r="r" b="b"/>
            <a:pathLst>
              <a:path w="11835765" h="1416050">
                <a:moveTo>
                  <a:pt x="11835384" y="0"/>
                </a:moveTo>
                <a:lnTo>
                  <a:pt x="0" y="0"/>
                </a:lnTo>
                <a:lnTo>
                  <a:pt x="0" y="1415795"/>
                </a:lnTo>
                <a:lnTo>
                  <a:pt x="11835384" y="1415795"/>
                </a:lnTo>
                <a:lnTo>
                  <a:pt x="11835384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526157" y="5755335"/>
            <a:ext cx="789495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254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000" b="1" spc="-27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b="1" spc="-245" dirty="0">
                <a:solidFill>
                  <a:srgbClr val="FFFFFF"/>
                </a:solidFill>
                <a:latin typeface="Arial"/>
                <a:cs typeface="Arial"/>
              </a:rPr>
              <a:t>ЛУ</a:t>
            </a:r>
            <a:r>
              <a:rPr sz="2000" b="1" spc="-265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2000" b="1" spc="-26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b="1" spc="-21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b="1" spc="-260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20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4" dirty="0">
                <a:solidFill>
                  <a:srgbClr val="FFFFFF"/>
                </a:solidFill>
                <a:latin typeface="Arial"/>
                <a:cs typeface="Arial"/>
              </a:rPr>
              <a:t>СВЕДЕНИЯ</a:t>
            </a:r>
            <a:r>
              <a:rPr sz="20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8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b="1" spc="-26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20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4" dirty="0">
                <a:solidFill>
                  <a:srgbClr val="FFFFFF"/>
                </a:solidFill>
                <a:latin typeface="Arial"/>
                <a:cs typeface="Arial"/>
              </a:rPr>
              <a:t>ЭКОН</a:t>
            </a:r>
            <a:r>
              <a:rPr sz="2000" b="1" spc="-28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b="1" spc="-129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2100" b="1" baseline="-27777" dirty="0">
                <a:latin typeface="Calibri"/>
                <a:cs typeface="Calibri"/>
              </a:rPr>
              <a:t>- </a:t>
            </a:r>
            <a:r>
              <a:rPr sz="2100" b="1" spc="-120" baseline="-27777" dirty="0">
                <a:latin typeface="Calibri"/>
                <a:cs typeface="Calibri"/>
              </a:rPr>
              <a:t> </a:t>
            </a:r>
            <a:r>
              <a:rPr sz="2000" b="1" spc="-260" dirty="0">
                <a:solidFill>
                  <a:srgbClr val="FFFFFF"/>
                </a:solidFill>
                <a:latin typeface="Arial"/>
                <a:cs typeface="Arial"/>
              </a:rPr>
              <a:t>ИЧ</a:t>
            </a:r>
            <a:r>
              <a:rPr sz="2000" b="1" spc="-25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000" b="1" spc="-254" dirty="0">
                <a:solidFill>
                  <a:srgbClr val="FFFFFF"/>
                </a:solidFill>
                <a:latin typeface="Arial"/>
                <a:cs typeface="Arial"/>
              </a:rPr>
              <a:t>СКОЙ</a:t>
            </a:r>
            <a:r>
              <a:rPr sz="20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60" dirty="0">
                <a:solidFill>
                  <a:srgbClr val="FFFFFF"/>
                </a:solidFill>
                <a:latin typeface="Arial"/>
                <a:cs typeface="Arial"/>
              </a:rPr>
              <a:t>ЭФФЕКТ</a:t>
            </a:r>
            <a:r>
              <a:rPr sz="2000" b="1" spc="-25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b="1" spc="-254" dirty="0">
                <a:solidFill>
                  <a:srgbClr val="FFFFFF"/>
                </a:solidFill>
                <a:latin typeface="Arial"/>
                <a:cs typeface="Arial"/>
              </a:rPr>
              <a:t>ВНОСТИ</a:t>
            </a:r>
            <a:r>
              <a:rPr sz="20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40" dirty="0">
                <a:solidFill>
                  <a:srgbClr val="FFFFFF"/>
                </a:solidFill>
                <a:latin typeface="Arial"/>
                <a:cs typeface="Arial"/>
              </a:rPr>
              <a:t>ПРОЕКТ</a:t>
            </a:r>
            <a:r>
              <a:rPr sz="2000" b="1" spc="-26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sz="2000">
              <a:latin typeface="Arial"/>
              <a:cs typeface="Arial"/>
            </a:endParaRPr>
          </a:p>
          <a:p>
            <a:pPr marL="55244" algn="ctr">
              <a:lnSpc>
                <a:spcPct val="100000"/>
              </a:lnSpc>
            </a:pPr>
            <a:r>
              <a:rPr sz="2000" b="1" spc="-250" dirty="0">
                <a:solidFill>
                  <a:srgbClr val="FFFFFF"/>
                </a:solidFill>
                <a:latin typeface="Arial"/>
                <a:cs typeface="Arial"/>
              </a:rPr>
              <a:t>ПРИНЯТЬ</a:t>
            </a:r>
            <a:r>
              <a:rPr sz="20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4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000" b="1" spc="-25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000" b="1" spc="-285" dirty="0">
                <a:solidFill>
                  <a:srgbClr val="FFFFFF"/>
                </a:solidFill>
                <a:latin typeface="Arial"/>
                <a:cs typeface="Arial"/>
              </a:rPr>
              <a:t>ШЕНИ</a:t>
            </a:r>
            <a:r>
              <a:rPr sz="2000" b="1" spc="-24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8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4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000" b="1" spc="-25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000" b="1" spc="-254" dirty="0">
                <a:solidFill>
                  <a:srgbClr val="FFFFFF"/>
                </a:solidFill>
                <a:latin typeface="Arial"/>
                <a:cs typeface="Arial"/>
              </a:rPr>
              <a:t>АЛИЗАЦИИ</a:t>
            </a:r>
            <a:r>
              <a:rPr sz="20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4" dirty="0">
                <a:solidFill>
                  <a:srgbClr val="FFFFFF"/>
                </a:solidFill>
                <a:latin typeface="Arial"/>
                <a:cs typeface="Arial"/>
              </a:rPr>
              <a:t>ПРО</a:t>
            </a:r>
            <a:r>
              <a:rPr sz="2000" b="1" spc="-25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000" b="1" spc="-229" dirty="0">
                <a:solidFill>
                  <a:srgbClr val="FFFFFF"/>
                </a:solidFill>
                <a:latin typeface="Arial"/>
                <a:cs typeface="Arial"/>
              </a:rPr>
              <a:t>КТА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864352" y="981455"/>
            <a:ext cx="463550" cy="422275"/>
          </a:xfrm>
          <a:custGeom>
            <a:avLst/>
            <a:gdLst/>
            <a:ahLst/>
            <a:cxnLst/>
            <a:rect l="l" t="t" r="r" b="b"/>
            <a:pathLst>
              <a:path w="463550" h="422275">
                <a:moveTo>
                  <a:pt x="252222" y="0"/>
                </a:moveTo>
                <a:lnTo>
                  <a:pt x="252222" y="105537"/>
                </a:lnTo>
                <a:lnTo>
                  <a:pt x="0" y="105537"/>
                </a:lnTo>
                <a:lnTo>
                  <a:pt x="0" y="316611"/>
                </a:lnTo>
                <a:lnTo>
                  <a:pt x="252222" y="316611"/>
                </a:lnTo>
                <a:lnTo>
                  <a:pt x="252222" y="422148"/>
                </a:lnTo>
                <a:lnTo>
                  <a:pt x="463296" y="211074"/>
                </a:lnTo>
                <a:lnTo>
                  <a:pt x="25222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8150" y="4801361"/>
            <a:ext cx="11317605" cy="436245"/>
          </a:xfrm>
          <a:custGeom>
            <a:avLst/>
            <a:gdLst/>
            <a:ahLst/>
            <a:cxnLst/>
            <a:rect l="l" t="t" r="r" b="b"/>
            <a:pathLst>
              <a:path w="11317605" h="436245">
                <a:moveTo>
                  <a:pt x="11317224" y="0"/>
                </a:moveTo>
                <a:lnTo>
                  <a:pt x="11315372" y="68896"/>
                </a:lnTo>
                <a:lnTo>
                  <a:pt x="11310217" y="128723"/>
                </a:lnTo>
                <a:lnTo>
                  <a:pt x="11302355" y="175893"/>
                </a:lnTo>
                <a:lnTo>
                  <a:pt x="11280902" y="217931"/>
                </a:lnTo>
                <a:lnTo>
                  <a:pt x="5622417" y="217931"/>
                </a:lnTo>
                <a:lnTo>
                  <a:pt x="5610934" y="229038"/>
                </a:lnTo>
                <a:lnTo>
                  <a:pt x="5600963" y="259970"/>
                </a:lnTo>
                <a:lnTo>
                  <a:pt x="5593101" y="307140"/>
                </a:lnTo>
                <a:lnTo>
                  <a:pt x="5587946" y="366967"/>
                </a:lnTo>
                <a:lnTo>
                  <a:pt x="5586095" y="435863"/>
                </a:lnTo>
                <a:lnTo>
                  <a:pt x="5584243" y="366967"/>
                </a:lnTo>
                <a:lnTo>
                  <a:pt x="5579088" y="307140"/>
                </a:lnTo>
                <a:lnTo>
                  <a:pt x="5571226" y="259970"/>
                </a:lnTo>
                <a:lnTo>
                  <a:pt x="5561255" y="229038"/>
                </a:lnTo>
                <a:lnTo>
                  <a:pt x="5549773" y="217931"/>
                </a:lnTo>
                <a:lnTo>
                  <a:pt x="36321" y="217931"/>
                </a:lnTo>
                <a:lnTo>
                  <a:pt x="24839" y="206825"/>
                </a:lnTo>
                <a:lnTo>
                  <a:pt x="14868" y="175893"/>
                </a:lnTo>
                <a:lnTo>
                  <a:pt x="7006" y="128723"/>
                </a:lnTo>
                <a:lnTo>
                  <a:pt x="1851" y="68896"/>
                </a:lnTo>
                <a:lnTo>
                  <a:pt x="0" y="0"/>
                </a:lnTo>
              </a:path>
            </a:pathLst>
          </a:custGeom>
          <a:ln w="2895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64352" y="2979420"/>
            <a:ext cx="463550" cy="422275"/>
          </a:xfrm>
          <a:custGeom>
            <a:avLst/>
            <a:gdLst/>
            <a:ahLst/>
            <a:cxnLst/>
            <a:rect l="l" t="t" r="r" b="b"/>
            <a:pathLst>
              <a:path w="463550" h="422275">
                <a:moveTo>
                  <a:pt x="252222" y="0"/>
                </a:moveTo>
                <a:lnTo>
                  <a:pt x="252222" y="105537"/>
                </a:lnTo>
                <a:lnTo>
                  <a:pt x="0" y="105537"/>
                </a:lnTo>
                <a:lnTo>
                  <a:pt x="0" y="316610"/>
                </a:lnTo>
                <a:lnTo>
                  <a:pt x="252222" y="316610"/>
                </a:lnTo>
                <a:lnTo>
                  <a:pt x="252222" y="422147"/>
                </a:lnTo>
                <a:lnTo>
                  <a:pt x="463296" y="211074"/>
                </a:lnTo>
                <a:lnTo>
                  <a:pt x="25222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24516" y="44196"/>
            <a:ext cx="1906524" cy="6903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79122" y="6535623"/>
            <a:ext cx="9271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7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661" y="892302"/>
            <a:ext cx="11505565" cy="0"/>
          </a:xfrm>
          <a:custGeom>
            <a:avLst/>
            <a:gdLst/>
            <a:ahLst/>
            <a:cxnLst/>
            <a:rect l="l" t="t" r="r" b="b"/>
            <a:pathLst>
              <a:path w="11505565">
                <a:moveTo>
                  <a:pt x="0" y="0"/>
                </a:moveTo>
                <a:lnTo>
                  <a:pt x="11505311" y="0"/>
                </a:lnTo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0102595" y="156971"/>
            <a:ext cx="2019300" cy="655320"/>
            <a:chOff x="10102595" y="156971"/>
            <a:chExt cx="2019300" cy="6553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79023" y="211835"/>
              <a:ext cx="1577339" cy="43281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267187" y="160019"/>
              <a:ext cx="1854835" cy="631190"/>
            </a:xfrm>
            <a:custGeom>
              <a:avLst/>
              <a:gdLst/>
              <a:ahLst/>
              <a:cxnLst/>
              <a:rect l="l" t="t" r="r" b="b"/>
              <a:pathLst>
                <a:path w="1854834" h="631190">
                  <a:moveTo>
                    <a:pt x="1854707" y="0"/>
                  </a:moveTo>
                  <a:lnTo>
                    <a:pt x="0" y="0"/>
                  </a:lnTo>
                  <a:lnTo>
                    <a:pt x="0" y="630935"/>
                  </a:lnTo>
                  <a:lnTo>
                    <a:pt x="1854707" y="630935"/>
                  </a:lnTo>
                  <a:lnTo>
                    <a:pt x="18547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02595" y="156971"/>
              <a:ext cx="1906524" cy="655319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7772" y="133107"/>
            <a:ext cx="1459730" cy="51864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06265">
              <a:lnSpc>
                <a:spcPct val="100000"/>
              </a:lnSpc>
              <a:spcBef>
                <a:spcPts val="100"/>
              </a:spcBef>
            </a:pPr>
            <a:r>
              <a:rPr spc="-290" dirty="0"/>
              <a:t>Р</a:t>
            </a:r>
            <a:r>
              <a:rPr spc="-325" dirty="0"/>
              <a:t>А</a:t>
            </a:r>
            <a:r>
              <a:rPr spc="-310" dirty="0"/>
              <a:t>БОТА</a:t>
            </a:r>
            <a:r>
              <a:rPr spc="-95" dirty="0"/>
              <a:t> </a:t>
            </a:r>
            <a:r>
              <a:rPr spc="-315" dirty="0"/>
              <a:t>С</a:t>
            </a:r>
            <a:r>
              <a:rPr spc="-120" dirty="0"/>
              <a:t> </a:t>
            </a:r>
            <a:r>
              <a:rPr spc="-285" dirty="0"/>
              <a:t>ТИ</a:t>
            </a:r>
            <a:r>
              <a:rPr spc="-320" dirty="0"/>
              <a:t>П</a:t>
            </a:r>
            <a:r>
              <a:rPr spc="-355" dirty="0"/>
              <a:t>ОВЫМ</a:t>
            </a:r>
            <a:r>
              <a:rPr spc="-114" dirty="0"/>
              <a:t> </a:t>
            </a:r>
            <a:r>
              <a:rPr spc="-175" dirty="0"/>
              <a:t>Г</a:t>
            </a:r>
            <a:r>
              <a:rPr spc="-305" dirty="0"/>
              <a:t>ОТ</a:t>
            </a:r>
            <a:r>
              <a:rPr spc="-340" dirty="0"/>
              <a:t>О</a:t>
            </a:r>
            <a:r>
              <a:rPr spc="-355" dirty="0"/>
              <a:t>ВЫМ</a:t>
            </a:r>
            <a:r>
              <a:rPr spc="-114" dirty="0"/>
              <a:t> </a:t>
            </a:r>
            <a:r>
              <a:rPr spc="-290" dirty="0"/>
              <a:t>Р</a:t>
            </a:r>
            <a:r>
              <a:rPr spc="-300" dirty="0"/>
              <a:t>Е</a:t>
            </a:r>
            <a:r>
              <a:rPr spc="-345" dirty="0"/>
              <a:t>ШЕНИ</a:t>
            </a:r>
            <a:r>
              <a:rPr spc="-305" dirty="0"/>
              <a:t>Е</a:t>
            </a:r>
            <a:r>
              <a:rPr spc="-360" dirty="0"/>
              <a:t>М</a:t>
            </a:r>
          </a:p>
        </p:txBody>
      </p:sp>
      <p:sp>
        <p:nvSpPr>
          <p:cNvPr id="10" name="object 10"/>
          <p:cNvSpPr/>
          <p:nvPr/>
        </p:nvSpPr>
        <p:spPr>
          <a:xfrm>
            <a:off x="3051810" y="1034033"/>
            <a:ext cx="0" cy="5479415"/>
          </a:xfrm>
          <a:custGeom>
            <a:avLst/>
            <a:gdLst/>
            <a:ahLst/>
            <a:cxnLst/>
            <a:rect l="l" t="t" r="r" b="b"/>
            <a:pathLst>
              <a:path h="5479415">
                <a:moveTo>
                  <a:pt x="0" y="0"/>
                </a:moveTo>
                <a:lnTo>
                  <a:pt x="0" y="5479275"/>
                </a:lnTo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326891" y="1074419"/>
            <a:ext cx="8586470" cy="431800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41275" rIns="0" bIns="0" rtlCol="0">
            <a:spAutoFit/>
          </a:bodyPr>
          <a:lstStyle/>
          <a:p>
            <a:pPr marL="977265">
              <a:lnSpc>
                <a:spcPct val="100000"/>
              </a:lnSpc>
              <a:spcBef>
                <a:spcPts val="325"/>
              </a:spcBef>
            </a:pPr>
            <a:r>
              <a:rPr sz="2200" b="1" spc="-235" dirty="0">
                <a:solidFill>
                  <a:srgbClr val="FFFFFF"/>
                </a:solidFill>
                <a:latin typeface="Arial"/>
                <a:cs typeface="Arial"/>
              </a:rPr>
              <a:t>Тех</a:t>
            </a:r>
            <a:r>
              <a:rPr sz="2200" b="1" spc="-25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200" b="1" spc="-229" dirty="0">
                <a:solidFill>
                  <a:srgbClr val="FFFFFF"/>
                </a:solidFill>
                <a:latin typeface="Arial"/>
                <a:cs typeface="Arial"/>
              </a:rPr>
              <a:t>логия</a:t>
            </a:r>
            <a:r>
              <a:rPr sz="22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выращив</a:t>
            </a:r>
            <a:r>
              <a:rPr sz="2200" b="1" spc="-229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200" b="1" spc="-250" dirty="0">
                <a:solidFill>
                  <a:srgbClr val="FFFFFF"/>
                </a:solidFill>
                <a:latin typeface="Arial"/>
                <a:cs typeface="Arial"/>
              </a:rPr>
              <a:t>ни</a:t>
            </a:r>
            <a:r>
              <a:rPr sz="2200" b="1" spc="-23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2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20" dirty="0">
                <a:solidFill>
                  <a:srgbClr val="FFFFFF"/>
                </a:solidFill>
                <a:latin typeface="Arial"/>
                <a:cs typeface="Arial"/>
              </a:rPr>
              <a:t>ягод</a:t>
            </a:r>
            <a:r>
              <a:rPr sz="2200" b="1" spc="-325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22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45" dirty="0">
                <a:solidFill>
                  <a:srgbClr val="FFFFFF"/>
                </a:solidFill>
                <a:latin typeface="Arial"/>
                <a:cs typeface="Arial"/>
              </a:rPr>
              <a:t>ин</a:t>
            </a:r>
            <a:r>
              <a:rPr sz="2200" b="1" spc="-19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200" b="1" spc="-235" dirty="0">
                <a:solidFill>
                  <a:srgbClr val="FFFFFF"/>
                </a:solidFill>
                <a:latin typeface="Arial"/>
                <a:cs typeface="Arial"/>
              </a:rPr>
              <a:t>енс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200" b="1" spc="-265" dirty="0">
                <a:solidFill>
                  <a:srgbClr val="FFFFFF"/>
                </a:solidFill>
                <a:latin typeface="Arial"/>
                <a:cs typeface="Arial"/>
              </a:rPr>
              <a:t>вным</a:t>
            </a:r>
            <a:r>
              <a:rPr sz="22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45" dirty="0">
                <a:solidFill>
                  <a:srgbClr val="FFFFFF"/>
                </a:solidFill>
                <a:latin typeface="Arial"/>
                <a:cs typeface="Arial"/>
              </a:rPr>
              <a:t>способ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200" b="1" spc="-29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4904" y="1091183"/>
            <a:ext cx="2525267" cy="166116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5759" y="4782311"/>
            <a:ext cx="2525268" cy="170535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4904" y="2891027"/>
            <a:ext cx="2516124" cy="170230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22819" y="2008632"/>
            <a:ext cx="297179" cy="26974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98564" y="2023872"/>
            <a:ext cx="297179" cy="26974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10500" y="2025395"/>
            <a:ext cx="297179" cy="26974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12280" y="3214116"/>
            <a:ext cx="297179" cy="26974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60792" y="3221735"/>
            <a:ext cx="297179" cy="269748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22819" y="3192779"/>
            <a:ext cx="297179" cy="269748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3245357" y="1658823"/>
            <a:ext cx="8686800" cy="4687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19" algn="just">
              <a:lnSpc>
                <a:spcPct val="100000"/>
              </a:lnSpc>
              <a:spcBef>
                <a:spcPts val="100"/>
              </a:spcBef>
            </a:pPr>
            <a:r>
              <a:rPr sz="1800" b="1" spc="-204" dirty="0">
                <a:solidFill>
                  <a:srgbClr val="353744"/>
                </a:solidFill>
                <a:latin typeface="Arial"/>
                <a:cs typeface="Arial"/>
              </a:rPr>
              <a:t>Интенсивный</a:t>
            </a:r>
            <a:r>
              <a:rPr sz="1800" b="1" spc="-75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200" dirty="0">
                <a:solidFill>
                  <a:srgbClr val="353744"/>
                </a:solidFill>
                <a:latin typeface="Arial"/>
                <a:cs typeface="Arial"/>
              </a:rPr>
              <a:t>способ</a:t>
            </a:r>
            <a:r>
              <a:rPr sz="1800" b="1" spc="-70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185" dirty="0">
                <a:solidFill>
                  <a:srgbClr val="353744"/>
                </a:solidFill>
                <a:latin typeface="Arial"/>
                <a:cs typeface="Arial"/>
              </a:rPr>
              <a:t>производства,</a:t>
            </a:r>
            <a:r>
              <a:rPr sz="1800" b="1" spc="-45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110" dirty="0">
                <a:solidFill>
                  <a:srgbClr val="353744"/>
                </a:solidFill>
                <a:latin typeface="Arial"/>
                <a:cs typeface="Arial"/>
              </a:rPr>
              <a:t>-</a:t>
            </a:r>
            <a:r>
              <a:rPr sz="1800" b="1" spc="-90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200" dirty="0">
                <a:solidFill>
                  <a:srgbClr val="353744"/>
                </a:solidFill>
                <a:latin typeface="Arial"/>
                <a:cs typeface="Arial"/>
              </a:rPr>
              <a:t>более</a:t>
            </a:r>
            <a:r>
              <a:rPr sz="1800" b="1" spc="-65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195" dirty="0">
                <a:solidFill>
                  <a:srgbClr val="353744"/>
                </a:solidFill>
                <a:latin typeface="Arial"/>
                <a:cs typeface="Arial"/>
              </a:rPr>
              <a:t>высокий</a:t>
            </a:r>
            <a:r>
              <a:rPr sz="1800" b="1" spc="-85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204" dirty="0">
                <a:solidFill>
                  <a:srgbClr val="353744"/>
                </a:solidFill>
                <a:latin typeface="Arial"/>
                <a:cs typeface="Arial"/>
              </a:rPr>
              <a:t>урожай</a:t>
            </a:r>
            <a:r>
              <a:rPr sz="1800" b="1" spc="-60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190" dirty="0">
                <a:solidFill>
                  <a:srgbClr val="353744"/>
                </a:solidFill>
                <a:latin typeface="Arial"/>
                <a:cs typeface="Arial"/>
              </a:rPr>
              <a:t>на</a:t>
            </a:r>
            <a:r>
              <a:rPr sz="1800" b="1" spc="-85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215" dirty="0">
                <a:solidFill>
                  <a:srgbClr val="353744"/>
                </a:solidFill>
                <a:latin typeface="Arial"/>
                <a:cs typeface="Arial"/>
              </a:rPr>
              <a:t>меньшей</a:t>
            </a:r>
            <a:r>
              <a:rPr sz="1800" b="1" spc="-70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215" dirty="0">
                <a:solidFill>
                  <a:srgbClr val="353744"/>
                </a:solidFill>
                <a:latin typeface="Arial"/>
                <a:cs typeface="Arial"/>
              </a:rPr>
              <a:t>площади</a:t>
            </a:r>
            <a:r>
              <a:rPr sz="1800" b="1" spc="-70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180" dirty="0">
                <a:solidFill>
                  <a:srgbClr val="353744"/>
                </a:solidFill>
                <a:latin typeface="Arial"/>
                <a:cs typeface="Arial"/>
              </a:rPr>
              <a:t>поля.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00">
              <a:latin typeface="Arial"/>
              <a:cs typeface="Arial"/>
            </a:endParaRPr>
          </a:p>
          <a:p>
            <a:pPr marL="58419" marR="5715" algn="just">
              <a:lnSpc>
                <a:spcPct val="100000"/>
              </a:lnSpc>
              <a:spcBef>
                <a:spcPts val="5"/>
              </a:spcBef>
            </a:pPr>
            <a:r>
              <a:rPr sz="1800" b="1" spc="-200" dirty="0">
                <a:solidFill>
                  <a:srgbClr val="353744"/>
                </a:solidFill>
                <a:latin typeface="Arial"/>
                <a:cs typeface="Arial"/>
              </a:rPr>
              <a:t>Принятие </a:t>
            </a:r>
            <a:r>
              <a:rPr sz="1800" b="1" spc="-210" dirty="0">
                <a:solidFill>
                  <a:srgbClr val="353744"/>
                </a:solidFill>
                <a:latin typeface="Arial"/>
                <a:cs typeface="Arial"/>
              </a:rPr>
              <a:t>решений</a:t>
            </a:r>
            <a:r>
              <a:rPr sz="1800" b="1" spc="-204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200" dirty="0">
                <a:solidFill>
                  <a:srgbClr val="353744"/>
                </a:solidFill>
                <a:latin typeface="Arial"/>
                <a:cs typeface="Arial"/>
              </a:rPr>
              <a:t>по выбору оптимальной</a:t>
            </a:r>
            <a:r>
              <a:rPr sz="1800" b="1" spc="-195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190" dirty="0">
                <a:solidFill>
                  <a:srgbClr val="353744"/>
                </a:solidFill>
                <a:latin typeface="Arial"/>
                <a:cs typeface="Arial"/>
              </a:rPr>
              <a:t>технологии </a:t>
            </a:r>
            <a:r>
              <a:rPr sz="1800" b="1" spc="-204" dirty="0">
                <a:solidFill>
                  <a:srgbClr val="353744"/>
                </a:solidFill>
                <a:latin typeface="Arial"/>
                <a:cs typeface="Arial"/>
              </a:rPr>
              <a:t>для</a:t>
            </a:r>
            <a:r>
              <a:rPr sz="1800" b="1" spc="90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185" dirty="0">
                <a:solidFill>
                  <a:srgbClr val="353744"/>
                </a:solidFill>
                <a:latin typeface="Arial"/>
                <a:cs typeface="Arial"/>
              </a:rPr>
              <a:t>проекта </a:t>
            </a:r>
            <a:r>
              <a:rPr sz="1800" b="1" spc="-210" dirty="0">
                <a:solidFill>
                  <a:srgbClr val="353744"/>
                </a:solidFill>
                <a:latin typeface="Arial"/>
                <a:cs typeface="Arial"/>
              </a:rPr>
              <a:t>должно</a:t>
            </a:r>
            <a:r>
              <a:rPr sz="1800" b="1" spc="80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195" dirty="0">
                <a:solidFill>
                  <a:srgbClr val="353744"/>
                </a:solidFill>
                <a:latin typeface="Arial"/>
                <a:cs typeface="Arial"/>
              </a:rPr>
              <a:t>проводиться </a:t>
            </a:r>
            <a:r>
              <a:rPr sz="1800" b="1" spc="-190" dirty="0">
                <a:solidFill>
                  <a:srgbClr val="353744"/>
                </a:solidFill>
                <a:latin typeface="Arial"/>
                <a:cs typeface="Arial"/>
              </a:rPr>
              <a:t> на </a:t>
            </a:r>
            <a:r>
              <a:rPr sz="1800" b="1" spc="-195" dirty="0">
                <a:solidFill>
                  <a:srgbClr val="353744"/>
                </a:solidFill>
                <a:latin typeface="Arial"/>
                <a:cs typeface="Arial"/>
              </a:rPr>
              <a:t>основе </a:t>
            </a:r>
            <a:r>
              <a:rPr sz="1800" b="1" spc="-200" dirty="0">
                <a:solidFill>
                  <a:srgbClr val="353744"/>
                </a:solidFill>
                <a:latin typeface="Arial"/>
                <a:cs typeface="Arial"/>
              </a:rPr>
              <a:t>комплексной </a:t>
            </a:r>
            <a:r>
              <a:rPr sz="1800" b="1" spc="-190" dirty="0">
                <a:solidFill>
                  <a:srgbClr val="353744"/>
                </a:solidFill>
                <a:latin typeface="Arial"/>
                <a:cs typeface="Arial"/>
              </a:rPr>
              <a:t>оценки </a:t>
            </a:r>
            <a:r>
              <a:rPr sz="1800" b="1" spc="-200" dirty="0">
                <a:solidFill>
                  <a:srgbClr val="353744"/>
                </a:solidFill>
                <a:latin typeface="Arial"/>
                <a:cs typeface="Arial"/>
              </a:rPr>
              <a:t>почвенно </a:t>
            </a:r>
            <a:r>
              <a:rPr sz="1800" b="1" spc="-110" dirty="0">
                <a:solidFill>
                  <a:srgbClr val="353744"/>
                </a:solidFill>
                <a:latin typeface="Arial"/>
                <a:cs typeface="Arial"/>
              </a:rPr>
              <a:t>- </a:t>
            </a:r>
            <a:r>
              <a:rPr sz="1800" b="1" spc="-190" dirty="0">
                <a:solidFill>
                  <a:srgbClr val="353744"/>
                </a:solidFill>
                <a:latin typeface="Arial"/>
                <a:cs typeface="Arial"/>
              </a:rPr>
              <a:t>климатических </a:t>
            </a:r>
            <a:r>
              <a:rPr sz="1800" b="1" spc="-185" dirty="0">
                <a:solidFill>
                  <a:srgbClr val="353744"/>
                </a:solidFill>
                <a:latin typeface="Arial"/>
                <a:cs typeface="Arial"/>
              </a:rPr>
              <a:t>условий; </a:t>
            </a:r>
            <a:r>
              <a:rPr sz="1800" b="1" spc="-195" dirty="0">
                <a:solidFill>
                  <a:srgbClr val="353744"/>
                </a:solidFill>
                <a:latin typeface="Arial"/>
                <a:cs typeface="Arial"/>
              </a:rPr>
              <a:t>потенциала </a:t>
            </a:r>
            <a:r>
              <a:rPr sz="1800" b="1" spc="-185" dirty="0">
                <a:solidFill>
                  <a:srgbClr val="353744"/>
                </a:solidFill>
                <a:latin typeface="Arial"/>
                <a:cs typeface="Arial"/>
              </a:rPr>
              <a:t>трудовых, </a:t>
            </a:r>
            <a:r>
              <a:rPr sz="1800" b="1" spc="-180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195" dirty="0">
                <a:solidFill>
                  <a:srgbClr val="353744"/>
                </a:solidFill>
                <a:latin typeface="Arial"/>
                <a:cs typeface="Arial"/>
              </a:rPr>
              <a:t>производственных</a:t>
            </a:r>
            <a:r>
              <a:rPr sz="1800" b="1" spc="-60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200" dirty="0">
                <a:solidFill>
                  <a:srgbClr val="353744"/>
                </a:solidFill>
                <a:latin typeface="Arial"/>
                <a:cs typeface="Arial"/>
              </a:rPr>
              <a:t>и</a:t>
            </a:r>
            <a:r>
              <a:rPr sz="1800" b="1" spc="-85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210" dirty="0">
                <a:solidFill>
                  <a:srgbClr val="353744"/>
                </a:solidFill>
                <a:latin typeface="Arial"/>
                <a:cs typeface="Arial"/>
              </a:rPr>
              <a:t>финансовых</a:t>
            </a:r>
            <a:r>
              <a:rPr sz="1800" b="1" spc="-75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185" dirty="0">
                <a:solidFill>
                  <a:srgbClr val="353744"/>
                </a:solidFill>
                <a:latin typeface="Arial"/>
                <a:cs typeface="Arial"/>
              </a:rPr>
              <a:t>ресурсов;</a:t>
            </a:r>
            <a:r>
              <a:rPr sz="1800" b="1" spc="-55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195" dirty="0">
                <a:solidFill>
                  <a:srgbClr val="353744"/>
                </a:solidFill>
                <a:latin typeface="Arial"/>
                <a:cs typeface="Arial"/>
              </a:rPr>
              <a:t>ёмкости</a:t>
            </a:r>
            <a:r>
              <a:rPr sz="1800" b="1" spc="-80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190" dirty="0">
                <a:solidFill>
                  <a:srgbClr val="353744"/>
                </a:solidFill>
                <a:latin typeface="Arial"/>
                <a:cs typeface="Arial"/>
              </a:rPr>
              <a:t>потребительского</a:t>
            </a:r>
            <a:r>
              <a:rPr sz="1800" b="1" spc="-55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180" dirty="0">
                <a:solidFill>
                  <a:srgbClr val="353744"/>
                </a:solidFill>
                <a:latin typeface="Arial"/>
                <a:cs typeface="Arial"/>
              </a:rPr>
              <a:t>рынка.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00">
              <a:latin typeface="Arial"/>
              <a:cs typeface="Arial"/>
            </a:endParaRPr>
          </a:p>
          <a:p>
            <a:pPr marL="12700" marR="6985" algn="just">
              <a:lnSpc>
                <a:spcPct val="100000"/>
              </a:lnSpc>
              <a:buAutoNum type="arabicPeriod"/>
              <a:tabLst>
                <a:tab pos="252095" algn="l"/>
              </a:tabLst>
            </a:pPr>
            <a:r>
              <a:rPr sz="1800" b="1" spc="-210" dirty="0">
                <a:solidFill>
                  <a:srgbClr val="353744"/>
                </a:solidFill>
                <a:latin typeface="Arial"/>
                <a:cs typeface="Arial"/>
              </a:rPr>
              <a:t>На</a:t>
            </a:r>
            <a:r>
              <a:rPr sz="1800" b="1" spc="-204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200" dirty="0">
                <a:solidFill>
                  <a:srgbClr val="353744"/>
                </a:solidFill>
                <a:latin typeface="Arial"/>
                <a:cs typeface="Arial"/>
              </a:rPr>
              <a:t>начальном</a:t>
            </a:r>
            <a:r>
              <a:rPr sz="1800" b="1" spc="-195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185" dirty="0">
                <a:solidFill>
                  <a:srgbClr val="353744"/>
                </a:solidFill>
                <a:latin typeface="Arial"/>
                <a:cs typeface="Arial"/>
              </a:rPr>
              <a:t>этапе</a:t>
            </a:r>
            <a:r>
              <a:rPr sz="1800" b="1" spc="-180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200" dirty="0">
                <a:solidFill>
                  <a:srgbClr val="353744"/>
                </a:solidFill>
                <a:latin typeface="Arial"/>
                <a:cs typeface="Arial"/>
              </a:rPr>
              <a:t>планирования</a:t>
            </a:r>
            <a:r>
              <a:rPr sz="1800" b="1" spc="-195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185" dirty="0">
                <a:solidFill>
                  <a:srgbClr val="353744"/>
                </a:solidFill>
                <a:latin typeface="Arial"/>
                <a:cs typeface="Arial"/>
              </a:rPr>
              <a:t>проекта</a:t>
            </a:r>
            <a:r>
              <a:rPr sz="1800" b="1" spc="-180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190" dirty="0">
                <a:solidFill>
                  <a:srgbClr val="353744"/>
                </a:solidFill>
                <a:latin typeface="Arial"/>
                <a:cs typeface="Arial"/>
              </a:rPr>
              <a:t>закладки</a:t>
            </a:r>
            <a:r>
              <a:rPr sz="1800" b="1" spc="-185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200" dirty="0">
                <a:solidFill>
                  <a:srgbClr val="353744"/>
                </a:solidFill>
                <a:latin typeface="Arial"/>
                <a:cs typeface="Arial"/>
              </a:rPr>
              <a:t>насаждений</a:t>
            </a:r>
            <a:r>
              <a:rPr sz="1800" b="1" spc="-195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180" dirty="0">
                <a:solidFill>
                  <a:srgbClr val="353744"/>
                </a:solidFill>
                <a:latin typeface="Arial"/>
                <a:cs typeface="Arial"/>
              </a:rPr>
              <a:t>(покупки</a:t>
            </a:r>
            <a:r>
              <a:rPr sz="1800" b="1" spc="-175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195" dirty="0">
                <a:solidFill>
                  <a:srgbClr val="353744"/>
                </a:solidFill>
                <a:latin typeface="Arial"/>
                <a:cs typeface="Arial"/>
              </a:rPr>
              <a:t>земельного </a:t>
            </a:r>
            <a:r>
              <a:rPr sz="1800" b="1" spc="-190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170" dirty="0">
                <a:solidFill>
                  <a:srgbClr val="353744"/>
                </a:solidFill>
                <a:latin typeface="Arial"/>
                <a:cs typeface="Arial"/>
              </a:rPr>
              <a:t>участка)</a:t>
            </a:r>
            <a:r>
              <a:rPr sz="1800" b="1" spc="165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200" dirty="0">
                <a:solidFill>
                  <a:srgbClr val="353744"/>
                </a:solidFill>
                <a:latin typeface="Arial"/>
                <a:cs typeface="Arial"/>
              </a:rPr>
              <a:t>и</a:t>
            </a:r>
            <a:r>
              <a:rPr sz="1800" b="1" spc="-195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200" dirty="0">
                <a:solidFill>
                  <a:srgbClr val="353744"/>
                </a:solidFill>
                <a:latin typeface="Arial"/>
                <a:cs typeface="Arial"/>
              </a:rPr>
              <a:t>выбора</a:t>
            </a:r>
            <a:r>
              <a:rPr sz="1800" b="1" spc="-195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185" dirty="0">
                <a:solidFill>
                  <a:srgbClr val="353744"/>
                </a:solidFill>
                <a:latin typeface="Arial"/>
                <a:cs typeface="Arial"/>
              </a:rPr>
              <a:t>технологии</a:t>
            </a:r>
            <a:r>
              <a:rPr sz="1800" b="1" spc="-180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195" dirty="0">
                <a:solidFill>
                  <a:srgbClr val="353744"/>
                </a:solidFill>
                <a:latin typeface="Arial"/>
                <a:cs typeface="Arial"/>
              </a:rPr>
              <a:t>возделывания</a:t>
            </a:r>
            <a:r>
              <a:rPr sz="1800" b="1" spc="114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204" dirty="0">
                <a:solidFill>
                  <a:srgbClr val="353744"/>
                </a:solidFill>
                <a:latin typeface="Arial"/>
                <a:cs typeface="Arial"/>
              </a:rPr>
              <a:t>необходимо</a:t>
            </a:r>
            <a:r>
              <a:rPr sz="1800" b="1" spc="-200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195" dirty="0">
                <a:solidFill>
                  <a:srgbClr val="353744"/>
                </a:solidFill>
                <a:latin typeface="Arial"/>
                <a:cs typeface="Arial"/>
              </a:rPr>
              <a:t>провести</a:t>
            </a:r>
            <a:r>
              <a:rPr sz="1800" b="1" spc="420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190" dirty="0">
                <a:solidFill>
                  <a:srgbClr val="353744"/>
                </a:solidFill>
                <a:latin typeface="Arial"/>
                <a:cs typeface="Arial"/>
              </a:rPr>
              <a:t>базовое </a:t>
            </a:r>
            <a:r>
              <a:rPr sz="1800" b="1" spc="-185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190" dirty="0">
                <a:solidFill>
                  <a:srgbClr val="353744"/>
                </a:solidFill>
                <a:latin typeface="Arial"/>
                <a:cs typeface="Arial"/>
              </a:rPr>
              <a:t>обследование:</a:t>
            </a:r>
            <a:r>
              <a:rPr sz="1800" b="1" spc="-185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180" dirty="0">
                <a:solidFill>
                  <a:srgbClr val="353744"/>
                </a:solidFill>
                <a:latin typeface="Arial"/>
                <a:cs typeface="Arial"/>
              </a:rPr>
              <a:t>биологических,</a:t>
            </a:r>
            <a:r>
              <a:rPr sz="1800" b="1" spc="-175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185" dirty="0">
                <a:solidFill>
                  <a:srgbClr val="353744"/>
                </a:solidFill>
                <a:latin typeface="Arial"/>
                <a:cs typeface="Arial"/>
              </a:rPr>
              <a:t>химических,</a:t>
            </a:r>
            <a:r>
              <a:rPr sz="1800" b="1" spc="-180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195" dirty="0">
                <a:solidFill>
                  <a:srgbClr val="353744"/>
                </a:solidFill>
                <a:latin typeface="Arial"/>
                <a:cs typeface="Arial"/>
              </a:rPr>
              <a:t>физических</a:t>
            </a:r>
            <a:r>
              <a:rPr sz="1800" b="1" spc="114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195" dirty="0">
                <a:solidFill>
                  <a:srgbClr val="353744"/>
                </a:solidFill>
                <a:latin typeface="Arial"/>
                <a:cs typeface="Arial"/>
              </a:rPr>
              <a:t>свойств</a:t>
            </a:r>
            <a:r>
              <a:rPr sz="1800" b="1" spc="114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204" dirty="0">
                <a:solidFill>
                  <a:srgbClr val="353744"/>
                </a:solidFill>
                <a:latin typeface="Arial"/>
                <a:cs typeface="Arial"/>
              </a:rPr>
              <a:t>почвы</a:t>
            </a:r>
            <a:r>
              <a:rPr sz="1800" b="1" spc="-200" dirty="0">
                <a:solidFill>
                  <a:srgbClr val="353744"/>
                </a:solidFill>
                <a:latin typeface="Arial"/>
                <a:cs typeface="Arial"/>
              </a:rPr>
              <a:t> по</a:t>
            </a:r>
            <a:r>
              <a:rPr sz="1800" b="1" spc="-195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210" dirty="0">
                <a:solidFill>
                  <a:srgbClr val="353744"/>
                </a:solidFill>
                <a:latin typeface="Arial"/>
                <a:cs typeface="Arial"/>
              </a:rPr>
              <a:t>почвенным </a:t>
            </a:r>
            <a:r>
              <a:rPr sz="1800" b="1" spc="-204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185" dirty="0">
                <a:solidFill>
                  <a:srgbClr val="353744"/>
                </a:solidFill>
                <a:latin typeface="Arial"/>
                <a:cs typeface="Arial"/>
              </a:rPr>
              <a:t>горизонтам.</a:t>
            </a:r>
            <a:endParaRPr sz="18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985"/>
              </a:spcBef>
              <a:buAutoNum type="arabicPeriod"/>
              <a:tabLst>
                <a:tab pos="278130" algn="l"/>
              </a:tabLst>
            </a:pPr>
            <a:r>
              <a:rPr sz="1800" b="1" spc="-195" dirty="0">
                <a:solidFill>
                  <a:srgbClr val="353744"/>
                </a:solidFill>
                <a:latin typeface="Arial"/>
                <a:cs typeface="Arial"/>
              </a:rPr>
              <a:t>Разрабатываются</a:t>
            </a:r>
            <a:r>
              <a:rPr sz="1800" b="1" spc="-190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185" dirty="0">
                <a:solidFill>
                  <a:srgbClr val="353744"/>
                </a:solidFill>
                <a:latin typeface="Arial"/>
                <a:cs typeface="Arial"/>
              </a:rPr>
              <a:t>практические</a:t>
            </a:r>
            <a:r>
              <a:rPr sz="1800" b="1" spc="-180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200" dirty="0">
                <a:solidFill>
                  <a:srgbClr val="353744"/>
                </a:solidFill>
                <a:latin typeface="Arial"/>
                <a:cs typeface="Arial"/>
              </a:rPr>
              <a:t>рекомендации</a:t>
            </a:r>
            <a:r>
              <a:rPr sz="1800" b="1" spc="-195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200" dirty="0">
                <a:solidFill>
                  <a:srgbClr val="353744"/>
                </a:solidFill>
                <a:latin typeface="Arial"/>
                <a:cs typeface="Arial"/>
              </a:rPr>
              <a:t>по</a:t>
            </a:r>
            <a:r>
              <a:rPr sz="1800" b="1" spc="-195" dirty="0">
                <a:solidFill>
                  <a:srgbClr val="353744"/>
                </a:solidFill>
                <a:latin typeface="Arial"/>
                <a:cs typeface="Arial"/>
              </a:rPr>
              <a:t> окультуриванию</a:t>
            </a:r>
            <a:r>
              <a:rPr sz="1800" b="1" spc="-190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204" dirty="0">
                <a:solidFill>
                  <a:srgbClr val="353744"/>
                </a:solidFill>
                <a:latin typeface="Arial"/>
                <a:cs typeface="Arial"/>
              </a:rPr>
              <a:t>почв</a:t>
            </a:r>
            <a:r>
              <a:rPr sz="1800" b="1" spc="-200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185" dirty="0">
                <a:solidFill>
                  <a:srgbClr val="353744"/>
                </a:solidFill>
                <a:latin typeface="Arial"/>
                <a:cs typeface="Arial"/>
              </a:rPr>
              <a:t>конкретного </a:t>
            </a:r>
            <a:r>
              <a:rPr sz="1800" b="1" spc="-180" dirty="0">
                <a:solidFill>
                  <a:srgbClr val="353744"/>
                </a:solidFill>
                <a:latin typeface="Arial"/>
                <a:cs typeface="Arial"/>
              </a:rPr>
              <a:t> участка </a:t>
            </a:r>
            <a:r>
              <a:rPr sz="1800" b="1" spc="-200" dirty="0">
                <a:solidFill>
                  <a:srgbClr val="353744"/>
                </a:solidFill>
                <a:latin typeface="Arial"/>
                <a:cs typeface="Arial"/>
              </a:rPr>
              <a:t>и </a:t>
            </a:r>
            <a:r>
              <a:rPr sz="1800" b="1" spc="-190" dirty="0">
                <a:solidFill>
                  <a:srgbClr val="353744"/>
                </a:solidFill>
                <a:latin typeface="Arial"/>
                <a:cs typeface="Arial"/>
              </a:rPr>
              <a:t>целесообразности </a:t>
            </a:r>
            <a:r>
              <a:rPr sz="1800" b="1" spc="-195" dirty="0">
                <a:solidFill>
                  <a:srgbClr val="353744"/>
                </a:solidFill>
                <a:latin typeface="Arial"/>
                <a:cs typeface="Arial"/>
              </a:rPr>
              <a:t>использования </a:t>
            </a:r>
            <a:r>
              <a:rPr sz="1800" b="1" spc="-175" dirty="0">
                <a:solidFill>
                  <a:srgbClr val="353744"/>
                </a:solidFill>
                <a:latin typeface="Arial"/>
                <a:cs typeface="Arial"/>
              </a:rPr>
              <a:t>его </a:t>
            </a:r>
            <a:r>
              <a:rPr sz="1800" b="1" spc="-204" dirty="0">
                <a:solidFill>
                  <a:srgbClr val="353744"/>
                </a:solidFill>
                <a:latin typeface="Arial"/>
                <a:cs typeface="Arial"/>
              </a:rPr>
              <a:t>для </a:t>
            </a:r>
            <a:r>
              <a:rPr sz="1800" b="1" spc="-185" dirty="0">
                <a:solidFill>
                  <a:srgbClr val="353744"/>
                </a:solidFill>
                <a:latin typeface="Arial"/>
                <a:cs typeface="Arial"/>
              </a:rPr>
              <a:t>закладки </a:t>
            </a:r>
            <a:r>
              <a:rPr sz="1800" b="1" spc="-200" dirty="0">
                <a:solidFill>
                  <a:srgbClr val="353744"/>
                </a:solidFill>
                <a:latin typeface="Arial"/>
                <a:cs typeface="Arial"/>
              </a:rPr>
              <a:t>и </a:t>
            </a:r>
            <a:r>
              <a:rPr sz="1800" b="1" spc="-204" dirty="0">
                <a:solidFill>
                  <a:srgbClr val="353744"/>
                </a:solidFill>
                <a:latin typeface="Arial"/>
                <a:cs typeface="Arial"/>
              </a:rPr>
              <a:t>применения </a:t>
            </a:r>
            <a:r>
              <a:rPr sz="1800" b="1" spc="-190" dirty="0">
                <a:solidFill>
                  <a:srgbClr val="353744"/>
                </a:solidFill>
                <a:latin typeface="Arial"/>
                <a:cs typeface="Arial"/>
              </a:rPr>
              <a:t>той </a:t>
            </a:r>
            <a:r>
              <a:rPr sz="1800" b="1" spc="-200" dirty="0">
                <a:solidFill>
                  <a:srgbClr val="353744"/>
                </a:solidFill>
                <a:latin typeface="Arial"/>
                <a:cs typeface="Arial"/>
              </a:rPr>
              <a:t>или иной </a:t>
            </a:r>
            <a:r>
              <a:rPr sz="1800" b="1" spc="-195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180" dirty="0">
                <a:solidFill>
                  <a:srgbClr val="353744"/>
                </a:solidFill>
                <a:latin typeface="Arial"/>
                <a:cs typeface="Arial"/>
              </a:rPr>
              <a:t>технологии.</a:t>
            </a:r>
            <a:endParaRPr sz="1800">
              <a:latin typeface="Arial"/>
              <a:cs typeface="Arial"/>
            </a:endParaRPr>
          </a:p>
          <a:p>
            <a:pPr marL="274955" indent="-217170" algn="just">
              <a:lnSpc>
                <a:spcPct val="100000"/>
              </a:lnSpc>
              <a:spcBef>
                <a:spcPts val="1614"/>
              </a:spcBef>
              <a:buAutoNum type="arabicPeriod"/>
              <a:tabLst>
                <a:tab pos="275590" algn="l"/>
              </a:tabLst>
            </a:pPr>
            <a:r>
              <a:rPr sz="1800" b="1" spc="-195" dirty="0">
                <a:solidFill>
                  <a:srgbClr val="353744"/>
                </a:solidFill>
                <a:latin typeface="Arial"/>
                <a:cs typeface="Arial"/>
              </a:rPr>
              <a:t>Регулярные</a:t>
            </a:r>
            <a:r>
              <a:rPr sz="1800" b="1" spc="-10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200" dirty="0">
                <a:solidFill>
                  <a:srgbClr val="353744"/>
                </a:solidFill>
                <a:latin typeface="Arial"/>
                <a:cs typeface="Arial"/>
              </a:rPr>
              <a:t>обследования</a:t>
            </a:r>
            <a:r>
              <a:rPr sz="1800" b="1" spc="10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204" dirty="0">
                <a:solidFill>
                  <a:srgbClr val="353744"/>
                </a:solidFill>
                <a:latin typeface="Arial"/>
                <a:cs typeface="Arial"/>
              </a:rPr>
              <a:t>позволяют</a:t>
            </a:r>
            <a:r>
              <a:rPr sz="1800" b="1" spc="10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190" dirty="0">
                <a:solidFill>
                  <a:srgbClr val="353744"/>
                </a:solidFill>
                <a:latin typeface="Arial"/>
                <a:cs typeface="Arial"/>
              </a:rPr>
              <a:t>снизить</a:t>
            </a:r>
            <a:r>
              <a:rPr sz="1800" b="1" spc="5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190" dirty="0">
                <a:solidFill>
                  <a:srgbClr val="353744"/>
                </a:solidFill>
                <a:latin typeface="Arial"/>
                <a:cs typeface="Arial"/>
              </a:rPr>
              <a:t>риски</a:t>
            </a:r>
            <a:r>
              <a:rPr sz="1800" b="1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200" dirty="0">
                <a:solidFill>
                  <a:srgbClr val="353744"/>
                </a:solidFill>
                <a:latin typeface="Arial"/>
                <a:cs typeface="Arial"/>
              </a:rPr>
              <a:t>и</a:t>
            </a:r>
            <a:r>
              <a:rPr sz="1800" b="1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195" dirty="0">
                <a:solidFill>
                  <a:srgbClr val="353744"/>
                </a:solidFill>
                <a:latin typeface="Arial"/>
                <a:cs typeface="Arial"/>
              </a:rPr>
              <a:t>оперативно</a:t>
            </a:r>
            <a:r>
              <a:rPr sz="1800" b="1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195" dirty="0">
                <a:solidFill>
                  <a:srgbClr val="353744"/>
                </a:solidFill>
                <a:latin typeface="Arial"/>
                <a:cs typeface="Arial"/>
              </a:rPr>
              <a:t>управлять</a:t>
            </a:r>
            <a:r>
              <a:rPr sz="1800" b="1" spc="5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195" dirty="0">
                <a:solidFill>
                  <a:srgbClr val="353744"/>
                </a:solidFill>
                <a:latin typeface="Arial"/>
                <a:cs typeface="Arial"/>
              </a:rPr>
              <a:t>поливом,</a:t>
            </a:r>
            <a:endParaRPr sz="1800">
              <a:latin typeface="Arial"/>
              <a:cs typeface="Arial"/>
            </a:endParaRPr>
          </a:p>
          <a:p>
            <a:pPr marL="58419" algn="just">
              <a:lnSpc>
                <a:spcPct val="100000"/>
              </a:lnSpc>
            </a:pPr>
            <a:r>
              <a:rPr sz="1800" b="1" spc="-190" dirty="0">
                <a:solidFill>
                  <a:srgbClr val="353744"/>
                </a:solidFill>
                <a:latin typeface="Arial"/>
                <a:cs typeface="Arial"/>
              </a:rPr>
              <a:t>питанием,</a:t>
            </a:r>
            <a:r>
              <a:rPr sz="1800" b="1" spc="-65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204" dirty="0">
                <a:solidFill>
                  <a:srgbClr val="353744"/>
                </a:solidFill>
                <a:latin typeface="Arial"/>
                <a:cs typeface="Arial"/>
              </a:rPr>
              <a:t>здоровьем</a:t>
            </a:r>
            <a:r>
              <a:rPr sz="1800" b="1" spc="-60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200" dirty="0">
                <a:solidFill>
                  <a:srgbClr val="353744"/>
                </a:solidFill>
                <a:latin typeface="Arial"/>
                <a:cs typeface="Arial"/>
              </a:rPr>
              <a:t>корневой</a:t>
            </a:r>
            <a:r>
              <a:rPr sz="1800" b="1" spc="-90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200" dirty="0">
                <a:solidFill>
                  <a:srgbClr val="353744"/>
                </a:solidFill>
                <a:latin typeface="Arial"/>
                <a:cs typeface="Arial"/>
              </a:rPr>
              <a:t>системы</a:t>
            </a:r>
            <a:r>
              <a:rPr sz="1800" b="1" spc="-50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200" dirty="0">
                <a:solidFill>
                  <a:srgbClr val="353744"/>
                </a:solidFill>
                <a:latin typeface="Arial"/>
                <a:cs typeface="Arial"/>
              </a:rPr>
              <a:t>и</a:t>
            </a:r>
            <a:r>
              <a:rPr sz="1800" b="1" spc="-75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170" dirty="0">
                <a:solidFill>
                  <a:srgbClr val="353744"/>
                </a:solidFill>
                <a:latin typeface="Arial"/>
                <a:cs typeface="Arial"/>
              </a:rPr>
              <a:t>др.</a:t>
            </a:r>
            <a:r>
              <a:rPr sz="1800" b="1" spc="-75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200" dirty="0">
                <a:solidFill>
                  <a:srgbClr val="353744"/>
                </a:solidFill>
                <a:latin typeface="Arial"/>
                <a:cs typeface="Arial"/>
              </a:rPr>
              <a:t>в</a:t>
            </a:r>
            <a:r>
              <a:rPr sz="1800" b="1" spc="-80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210" dirty="0">
                <a:solidFill>
                  <a:srgbClr val="353744"/>
                </a:solidFill>
                <a:latin typeface="Arial"/>
                <a:cs typeface="Arial"/>
              </a:rPr>
              <a:t>сложившихся</a:t>
            </a:r>
            <a:r>
              <a:rPr sz="1800" b="1" spc="-45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195" dirty="0">
                <a:solidFill>
                  <a:srgbClr val="353744"/>
                </a:solidFill>
                <a:latin typeface="Arial"/>
                <a:cs typeface="Arial"/>
              </a:rPr>
              <a:t>погодных</a:t>
            </a:r>
            <a:r>
              <a:rPr sz="1800" b="1" spc="-70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185" dirty="0">
                <a:solidFill>
                  <a:srgbClr val="353744"/>
                </a:solidFill>
                <a:latin typeface="Arial"/>
                <a:cs typeface="Arial"/>
              </a:rPr>
              <a:t>условиях.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15611" y="5262371"/>
            <a:ext cx="1068324" cy="34137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15611" y="4320540"/>
            <a:ext cx="1068324" cy="34137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15611" y="6316979"/>
            <a:ext cx="1068324" cy="3398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79122" y="6535623"/>
            <a:ext cx="9271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8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661" y="892302"/>
            <a:ext cx="11505565" cy="0"/>
          </a:xfrm>
          <a:custGeom>
            <a:avLst/>
            <a:gdLst/>
            <a:ahLst/>
            <a:cxnLst/>
            <a:rect l="l" t="t" r="r" b="b"/>
            <a:pathLst>
              <a:path w="11505565">
                <a:moveTo>
                  <a:pt x="0" y="0"/>
                </a:moveTo>
                <a:lnTo>
                  <a:pt x="11505311" y="0"/>
                </a:lnTo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0072116" y="0"/>
            <a:ext cx="2007235" cy="791210"/>
            <a:chOff x="10072116" y="0"/>
            <a:chExt cx="2007235" cy="7912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79024" y="211835"/>
              <a:ext cx="1577339" cy="43281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293096" y="0"/>
              <a:ext cx="1786255" cy="791210"/>
            </a:xfrm>
            <a:custGeom>
              <a:avLst/>
              <a:gdLst/>
              <a:ahLst/>
              <a:cxnLst/>
              <a:rect l="l" t="t" r="r" b="b"/>
              <a:pathLst>
                <a:path w="1786254" h="791210">
                  <a:moveTo>
                    <a:pt x="1786127" y="0"/>
                  </a:moveTo>
                  <a:lnTo>
                    <a:pt x="0" y="0"/>
                  </a:lnTo>
                  <a:lnTo>
                    <a:pt x="0" y="790955"/>
                  </a:lnTo>
                  <a:lnTo>
                    <a:pt x="1786127" y="790955"/>
                  </a:lnTo>
                  <a:lnTo>
                    <a:pt x="1786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72116" y="67056"/>
              <a:ext cx="1906524" cy="656844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7772" y="133107"/>
            <a:ext cx="1459730" cy="51864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06265">
              <a:lnSpc>
                <a:spcPct val="100000"/>
              </a:lnSpc>
              <a:spcBef>
                <a:spcPts val="100"/>
              </a:spcBef>
            </a:pPr>
            <a:r>
              <a:rPr spc="-290" dirty="0"/>
              <a:t>Р</a:t>
            </a:r>
            <a:r>
              <a:rPr spc="-325" dirty="0"/>
              <a:t>А</a:t>
            </a:r>
            <a:r>
              <a:rPr spc="-310" dirty="0"/>
              <a:t>БОТА</a:t>
            </a:r>
            <a:r>
              <a:rPr spc="-95" dirty="0"/>
              <a:t> </a:t>
            </a:r>
            <a:r>
              <a:rPr spc="-315" dirty="0"/>
              <a:t>С</a:t>
            </a:r>
            <a:r>
              <a:rPr spc="-120" dirty="0"/>
              <a:t> </a:t>
            </a:r>
            <a:r>
              <a:rPr spc="-285" dirty="0"/>
              <a:t>ТИ</a:t>
            </a:r>
            <a:r>
              <a:rPr spc="-320" dirty="0"/>
              <a:t>П</a:t>
            </a:r>
            <a:r>
              <a:rPr spc="-355" dirty="0"/>
              <a:t>ОВЫМ</a:t>
            </a:r>
            <a:r>
              <a:rPr spc="-114" dirty="0"/>
              <a:t> </a:t>
            </a:r>
            <a:r>
              <a:rPr spc="-175" dirty="0"/>
              <a:t>Г</a:t>
            </a:r>
            <a:r>
              <a:rPr spc="-305" dirty="0"/>
              <a:t>ОТ</a:t>
            </a:r>
            <a:r>
              <a:rPr spc="-340" dirty="0"/>
              <a:t>О</a:t>
            </a:r>
            <a:r>
              <a:rPr spc="-355" dirty="0"/>
              <a:t>ВЫМ</a:t>
            </a:r>
            <a:r>
              <a:rPr spc="-114" dirty="0"/>
              <a:t> </a:t>
            </a:r>
            <a:r>
              <a:rPr spc="-290" dirty="0"/>
              <a:t>Р</a:t>
            </a:r>
            <a:r>
              <a:rPr spc="-300" dirty="0"/>
              <a:t>Е</a:t>
            </a:r>
            <a:r>
              <a:rPr spc="-345" dirty="0"/>
              <a:t>ШЕНИ</a:t>
            </a:r>
            <a:r>
              <a:rPr spc="-305" dirty="0"/>
              <a:t>Е</a:t>
            </a:r>
            <a:r>
              <a:rPr spc="-360" dirty="0"/>
              <a:t>М</a:t>
            </a:r>
          </a:p>
        </p:txBody>
      </p:sp>
      <p:sp>
        <p:nvSpPr>
          <p:cNvPr id="10" name="object 10"/>
          <p:cNvSpPr/>
          <p:nvPr/>
        </p:nvSpPr>
        <p:spPr>
          <a:xfrm>
            <a:off x="3039617" y="1037082"/>
            <a:ext cx="0" cy="5479415"/>
          </a:xfrm>
          <a:custGeom>
            <a:avLst/>
            <a:gdLst/>
            <a:ahLst/>
            <a:cxnLst/>
            <a:rect l="l" t="t" r="r" b="b"/>
            <a:pathLst>
              <a:path h="5479415">
                <a:moveTo>
                  <a:pt x="0" y="0"/>
                </a:moveTo>
                <a:lnTo>
                  <a:pt x="0" y="5479275"/>
                </a:lnTo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4988" y="958596"/>
            <a:ext cx="2554224" cy="18288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4988" y="4966715"/>
            <a:ext cx="2554224" cy="176326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4988" y="2833116"/>
            <a:ext cx="2554224" cy="200710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240023" y="1036319"/>
            <a:ext cx="8585200" cy="431800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4127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325"/>
              </a:spcBef>
            </a:pPr>
            <a:r>
              <a:rPr sz="2200" b="1" spc="-270" dirty="0">
                <a:solidFill>
                  <a:srgbClr val="FFFFFF"/>
                </a:solidFill>
                <a:latin typeface="Arial"/>
                <a:cs typeface="Arial"/>
              </a:rPr>
              <a:t>Ключ</a:t>
            </a:r>
            <a:r>
              <a:rPr sz="2200" b="1" spc="-23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200" b="1" spc="-250" dirty="0">
                <a:solidFill>
                  <a:srgbClr val="FFFFFF"/>
                </a:solidFill>
                <a:latin typeface="Arial"/>
                <a:cs typeface="Arial"/>
              </a:rPr>
              <a:t>вые</a:t>
            </a:r>
            <a:r>
              <a:rPr sz="22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200" b="1" spc="-250" dirty="0">
                <a:solidFill>
                  <a:srgbClr val="FFFFFF"/>
                </a:solidFill>
                <a:latin typeface="Arial"/>
                <a:cs typeface="Arial"/>
              </a:rPr>
              <a:t>инципы</a:t>
            </a:r>
            <a:r>
              <a:rPr sz="22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9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200" b="1" spc="-229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2200" b="1" spc="-25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200" b="1" spc="-235" dirty="0">
                <a:solidFill>
                  <a:srgbClr val="FFFFFF"/>
                </a:solidFill>
                <a:latin typeface="Arial"/>
                <a:cs typeface="Arial"/>
              </a:rPr>
              <a:t>логии</a:t>
            </a:r>
            <a:r>
              <a:rPr sz="22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200" b="1" spc="-19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200" b="1" spc="-250" dirty="0">
                <a:solidFill>
                  <a:srgbClr val="FFFFFF"/>
                </a:solidFill>
                <a:latin typeface="Arial"/>
                <a:cs typeface="Arial"/>
              </a:rPr>
              <a:t>кры</a:t>
            </a:r>
            <a:r>
              <a:rPr sz="2200" b="1" spc="-18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200" b="1" spc="-2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200" b="1" spc="-16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2200" b="1" spc="-2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2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7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200" b="1" spc="-225" dirty="0">
                <a:solidFill>
                  <a:srgbClr val="FFFFFF"/>
                </a:solidFill>
                <a:latin typeface="Arial"/>
                <a:cs typeface="Arial"/>
              </a:rPr>
              <a:t>унта</a:t>
            </a:r>
            <a:r>
              <a:rPr sz="2200" b="1" spc="-13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46119" y="1707260"/>
            <a:ext cx="7446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55190" algn="l"/>
                <a:tab pos="3239770" algn="l"/>
                <a:tab pos="5738495" algn="l"/>
              </a:tabLst>
            </a:pPr>
            <a:r>
              <a:rPr sz="1800" b="1" spc="-210" dirty="0">
                <a:solidFill>
                  <a:srgbClr val="353744"/>
                </a:solidFill>
                <a:latin typeface="Arial"/>
                <a:cs typeface="Arial"/>
              </a:rPr>
              <a:t>Защит</a:t>
            </a:r>
            <a:r>
              <a:rPr sz="1800" b="1" spc="-185" dirty="0">
                <a:solidFill>
                  <a:srgbClr val="353744"/>
                </a:solidFill>
                <a:latin typeface="Arial"/>
                <a:cs typeface="Arial"/>
              </a:rPr>
              <a:t>а</a:t>
            </a:r>
            <a:r>
              <a:rPr sz="1800" b="1" spc="-65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180" dirty="0">
                <a:solidFill>
                  <a:srgbClr val="353744"/>
                </a:solidFill>
                <a:latin typeface="Arial"/>
                <a:cs typeface="Arial"/>
              </a:rPr>
              <a:t>от</a:t>
            </a:r>
            <a:r>
              <a:rPr sz="1800" b="1" spc="-100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190" dirty="0">
                <a:solidFill>
                  <a:srgbClr val="353744"/>
                </a:solidFill>
                <a:latin typeface="Arial"/>
                <a:cs typeface="Arial"/>
              </a:rPr>
              <a:t>ве</a:t>
            </a:r>
            <a:r>
              <a:rPr sz="1800" b="1" spc="-170" dirty="0">
                <a:solidFill>
                  <a:srgbClr val="353744"/>
                </a:solidFill>
                <a:latin typeface="Arial"/>
                <a:cs typeface="Arial"/>
              </a:rPr>
              <a:t>т</a:t>
            </a:r>
            <a:r>
              <a:rPr sz="1800" b="1" spc="-200" dirty="0">
                <a:solidFill>
                  <a:srgbClr val="353744"/>
                </a:solidFill>
                <a:latin typeface="Arial"/>
                <a:cs typeface="Arial"/>
              </a:rPr>
              <a:t>ров</a:t>
            </a:r>
            <a:r>
              <a:rPr sz="1800" b="1" dirty="0">
                <a:solidFill>
                  <a:srgbClr val="353744"/>
                </a:solidFill>
                <a:latin typeface="Arial"/>
                <a:cs typeface="Arial"/>
              </a:rPr>
              <a:t>	</a:t>
            </a:r>
            <a:r>
              <a:rPr sz="1800" b="1" spc="-180" dirty="0">
                <a:solidFill>
                  <a:srgbClr val="353744"/>
                </a:solidFill>
                <a:latin typeface="Arial"/>
                <a:cs typeface="Arial"/>
              </a:rPr>
              <a:t>Гр</a:t>
            </a:r>
            <a:r>
              <a:rPr sz="1800" b="1" spc="-170" dirty="0">
                <a:solidFill>
                  <a:srgbClr val="353744"/>
                </a:solidFill>
                <a:latin typeface="Arial"/>
                <a:cs typeface="Arial"/>
              </a:rPr>
              <a:t>я</a:t>
            </a:r>
            <a:r>
              <a:rPr sz="1800" b="1" spc="-195" dirty="0">
                <a:solidFill>
                  <a:srgbClr val="353744"/>
                </a:solidFill>
                <a:latin typeface="Arial"/>
                <a:cs typeface="Arial"/>
              </a:rPr>
              <a:t>да</a:t>
            </a:r>
            <a:r>
              <a:rPr sz="1800" b="1" dirty="0">
                <a:solidFill>
                  <a:srgbClr val="353744"/>
                </a:solidFill>
                <a:latin typeface="Arial"/>
                <a:cs typeface="Arial"/>
              </a:rPr>
              <a:t>	</a:t>
            </a:r>
            <a:r>
              <a:rPr sz="1800" b="1" spc="-225" dirty="0">
                <a:solidFill>
                  <a:srgbClr val="353744"/>
                </a:solidFill>
                <a:latin typeface="Arial"/>
                <a:cs typeface="Arial"/>
              </a:rPr>
              <a:t>П</a:t>
            </a:r>
            <a:r>
              <a:rPr sz="1800" b="1" spc="-200" dirty="0">
                <a:solidFill>
                  <a:srgbClr val="353744"/>
                </a:solidFill>
                <a:latin typeface="Arial"/>
                <a:cs typeface="Arial"/>
              </a:rPr>
              <a:t>о</a:t>
            </a:r>
            <a:r>
              <a:rPr sz="1800" b="1" spc="-160" dirty="0">
                <a:solidFill>
                  <a:srgbClr val="353744"/>
                </a:solidFill>
                <a:latin typeface="Arial"/>
                <a:cs typeface="Arial"/>
              </a:rPr>
              <a:t>к</a:t>
            </a:r>
            <a:r>
              <a:rPr sz="1800" b="1" spc="-210" dirty="0">
                <a:solidFill>
                  <a:srgbClr val="353744"/>
                </a:solidFill>
                <a:latin typeface="Arial"/>
                <a:cs typeface="Arial"/>
              </a:rPr>
              <a:t>ры</a:t>
            </a:r>
            <a:r>
              <a:rPr sz="1800" b="1" spc="-195" dirty="0">
                <a:solidFill>
                  <a:srgbClr val="353744"/>
                </a:solidFill>
                <a:latin typeface="Arial"/>
                <a:cs typeface="Arial"/>
              </a:rPr>
              <a:t>в</a:t>
            </a:r>
            <a:r>
              <a:rPr sz="1800" b="1" spc="-204" dirty="0">
                <a:solidFill>
                  <a:srgbClr val="353744"/>
                </a:solidFill>
                <a:latin typeface="Arial"/>
                <a:cs typeface="Arial"/>
              </a:rPr>
              <a:t>ной</a:t>
            </a:r>
            <a:r>
              <a:rPr sz="1800" b="1" spc="-130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195" dirty="0">
                <a:solidFill>
                  <a:srgbClr val="353744"/>
                </a:solidFill>
                <a:latin typeface="Arial"/>
                <a:cs typeface="Arial"/>
              </a:rPr>
              <a:t>материал</a:t>
            </a:r>
            <a:r>
              <a:rPr sz="1800" b="1" dirty="0">
                <a:solidFill>
                  <a:srgbClr val="353744"/>
                </a:solidFill>
                <a:latin typeface="Arial"/>
                <a:cs typeface="Arial"/>
              </a:rPr>
              <a:t>	</a:t>
            </a:r>
            <a:r>
              <a:rPr sz="1800" b="1" spc="-200" dirty="0">
                <a:solidFill>
                  <a:srgbClr val="353744"/>
                </a:solidFill>
                <a:latin typeface="Arial"/>
                <a:cs typeface="Arial"/>
              </a:rPr>
              <a:t>К</a:t>
            </a:r>
            <a:r>
              <a:rPr sz="1800" b="1" spc="-190" dirty="0">
                <a:solidFill>
                  <a:srgbClr val="353744"/>
                </a:solidFill>
                <a:latin typeface="Arial"/>
                <a:cs typeface="Arial"/>
              </a:rPr>
              <a:t>а</a:t>
            </a:r>
            <a:r>
              <a:rPr sz="1800" b="1" spc="-204" dirty="0">
                <a:solidFill>
                  <a:srgbClr val="353744"/>
                </a:solidFill>
                <a:latin typeface="Arial"/>
                <a:cs typeface="Arial"/>
              </a:rPr>
              <a:t>п</a:t>
            </a:r>
            <a:r>
              <a:rPr sz="1800" b="1" spc="-195" dirty="0">
                <a:solidFill>
                  <a:srgbClr val="353744"/>
                </a:solidFill>
                <a:latin typeface="Arial"/>
                <a:cs typeface="Arial"/>
              </a:rPr>
              <a:t>е</a:t>
            </a:r>
            <a:r>
              <a:rPr sz="1800" b="1" spc="-210" dirty="0">
                <a:solidFill>
                  <a:srgbClr val="353744"/>
                </a:solidFill>
                <a:latin typeface="Arial"/>
                <a:cs typeface="Arial"/>
              </a:rPr>
              <a:t>льный</a:t>
            </a:r>
            <a:r>
              <a:rPr sz="1800" b="1" spc="-70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204" dirty="0">
                <a:solidFill>
                  <a:srgbClr val="353744"/>
                </a:solidFill>
                <a:latin typeface="Arial"/>
                <a:cs typeface="Arial"/>
              </a:rPr>
              <a:t>по</a:t>
            </a:r>
            <a:r>
              <a:rPr sz="1800" b="1" spc="-220" dirty="0">
                <a:solidFill>
                  <a:srgbClr val="353744"/>
                </a:solidFill>
                <a:latin typeface="Arial"/>
                <a:cs typeface="Arial"/>
              </a:rPr>
              <a:t>л</a:t>
            </a:r>
            <a:r>
              <a:rPr sz="1800" b="1" spc="-200" dirty="0">
                <a:solidFill>
                  <a:srgbClr val="353744"/>
                </a:solidFill>
                <a:latin typeface="Arial"/>
                <a:cs typeface="Arial"/>
              </a:rPr>
              <a:t>ив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52313" y="1768729"/>
            <a:ext cx="217170" cy="22834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170289" y="1758060"/>
            <a:ext cx="217170" cy="22834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596253" y="1768729"/>
            <a:ext cx="217170" cy="228346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3240023" y="2232660"/>
            <a:ext cx="8585200" cy="429895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406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Выращивание</a:t>
            </a:r>
            <a:r>
              <a:rPr sz="22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45" dirty="0">
                <a:solidFill>
                  <a:srgbClr val="FFFFFF"/>
                </a:solidFill>
                <a:latin typeface="Arial"/>
                <a:cs typeface="Arial"/>
              </a:rPr>
              <a:t>земляники</a:t>
            </a:r>
            <a:r>
              <a:rPr sz="22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45" dirty="0">
                <a:solidFill>
                  <a:srgbClr val="FFFFFF"/>
                </a:solidFill>
                <a:latin typeface="Arial"/>
                <a:cs typeface="Arial"/>
              </a:rPr>
              <a:t>садовой</a:t>
            </a:r>
            <a:r>
              <a:rPr sz="22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4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2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35" dirty="0">
                <a:solidFill>
                  <a:srgbClr val="FFFFFF"/>
                </a:solidFill>
                <a:latin typeface="Arial"/>
                <a:cs typeface="Arial"/>
              </a:rPr>
              <a:t>открытом</a:t>
            </a:r>
            <a:r>
              <a:rPr sz="22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04" dirty="0">
                <a:solidFill>
                  <a:srgbClr val="FFFFFF"/>
                </a:solidFill>
                <a:latin typeface="Arial"/>
                <a:cs typeface="Arial"/>
              </a:rPr>
              <a:t>грунте:</a:t>
            </a:r>
            <a:endParaRPr sz="2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65216" y="2796032"/>
            <a:ext cx="3853179" cy="3456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00"/>
              </a:spcBef>
            </a:pPr>
            <a:r>
              <a:rPr sz="1800" b="1" spc="-195" dirty="0">
                <a:solidFill>
                  <a:srgbClr val="353744"/>
                </a:solidFill>
                <a:latin typeface="Arial"/>
                <a:cs typeface="Arial"/>
              </a:rPr>
              <a:t>Подг</a:t>
            </a:r>
            <a:r>
              <a:rPr sz="1800" b="1" spc="-210" dirty="0">
                <a:solidFill>
                  <a:srgbClr val="353744"/>
                </a:solidFill>
                <a:latin typeface="Arial"/>
                <a:cs typeface="Arial"/>
              </a:rPr>
              <a:t>о</a:t>
            </a:r>
            <a:r>
              <a:rPr sz="1800" b="1" spc="-160" dirty="0">
                <a:solidFill>
                  <a:srgbClr val="353744"/>
                </a:solidFill>
                <a:latin typeface="Arial"/>
                <a:cs typeface="Arial"/>
              </a:rPr>
              <a:t>т</a:t>
            </a:r>
            <a:r>
              <a:rPr sz="1800" b="1" spc="-210" dirty="0">
                <a:solidFill>
                  <a:srgbClr val="353744"/>
                </a:solidFill>
                <a:latin typeface="Arial"/>
                <a:cs typeface="Arial"/>
              </a:rPr>
              <a:t>о</a:t>
            </a:r>
            <a:r>
              <a:rPr sz="1800" b="1" spc="-200" dirty="0">
                <a:solidFill>
                  <a:srgbClr val="353744"/>
                </a:solidFill>
                <a:latin typeface="Arial"/>
                <a:cs typeface="Arial"/>
              </a:rPr>
              <a:t>в</a:t>
            </a:r>
            <a:r>
              <a:rPr sz="1800" b="1" spc="-160" dirty="0">
                <a:solidFill>
                  <a:srgbClr val="353744"/>
                </a:solidFill>
                <a:latin typeface="Arial"/>
                <a:cs typeface="Arial"/>
              </a:rPr>
              <a:t>к</a:t>
            </a:r>
            <a:r>
              <a:rPr sz="1800" b="1" spc="-185" dirty="0">
                <a:solidFill>
                  <a:srgbClr val="353744"/>
                </a:solidFill>
                <a:latin typeface="Arial"/>
                <a:cs typeface="Arial"/>
              </a:rPr>
              <a:t>а</a:t>
            </a:r>
            <a:r>
              <a:rPr sz="1800" b="1" spc="-90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190" dirty="0">
                <a:solidFill>
                  <a:srgbClr val="353744"/>
                </a:solidFill>
                <a:latin typeface="Arial"/>
                <a:cs typeface="Arial"/>
              </a:rPr>
              <a:t>почв</a:t>
            </a:r>
            <a:r>
              <a:rPr sz="1800" b="1" spc="-265" dirty="0">
                <a:solidFill>
                  <a:srgbClr val="353744"/>
                </a:solidFill>
                <a:latin typeface="Arial"/>
                <a:cs typeface="Arial"/>
              </a:rPr>
              <a:t>ы</a:t>
            </a:r>
            <a:r>
              <a:rPr sz="1800" b="1" spc="-95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204" dirty="0">
                <a:solidFill>
                  <a:srgbClr val="353744"/>
                </a:solidFill>
                <a:latin typeface="Arial"/>
                <a:cs typeface="Arial"/>
              </a:rPr>
              <a:t>по</a:t>
            </a:r>
            <a:r>
              <a:rPr sz="1800" b="1" spc="-210" dirty="0">
                <a:solidFill>
                  <a:srgbClr val="353744"/>
                </a:solidFill>
                <a:latin typeface="Arial"/>
                <a:cs typeface="Arial"/>
              </a:rPr>
              <a:t>д</a:t>
            </a:r>
            <a:r>
              <a:rPr sz="1800" b="1" spc="-90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204" dirty="0">
                <a:solidFill>
                  <a:srgbClr val="353744"/>
                </a:solidFill>
                <a:latin typeface="Arial"/>
                <a:cs typeface="Arial"/>
              </a:rPr>
              <a:t>по</a:t>
            </a:r>
            <a:r>
              <a:rPr sz="1800" b="1" spc="-195" dirty="0">
                <a:solidFill>
                  <a:srgbClr val="353744"/>
                </a:solidFill>
                <a:latin typeface="Arial"/>
                <a:cs typeface="Arial"/>
              </a:rPr>
              <a:t>с</a:t>
            </a:r>
            <a:r>
              <a:rPr sz="1800" b="1" spc="-185" dirty="0">
                <a:solidFill>
                  <a:srgbClr val="353744"/>
                </a:solidFill>
                <a:latin typeface="Arial"/>
                <a:cs typeface="Arial"/>
              </a:rPr>
              <a:t>а</a:t>
            </a:r>
            <a:r>
              <a:rPr sz="1800" b="1" spc="-220" dirty="0">
                <a:solidFill>
                  <a:srgbClr val="353744"/>
                </a:solidFill>
                <a:latin typeface="Arial"/>
                <a:cs typeface="Arial"/>
              </a:rPr>
              <a:t>д</a:t>
            </a:r>
            <a:r>
              <a:rPr sz="1800" b="1" spc="-165" dirty="0">
                <a:solidFill>
                  <a:srgbClr val="353744"/>
                </a:solidFill>
                <a:latin typeface="Arial"/>
                <a:cs typeface="Arial"/>
              </a:rPr>
              <a:t>к</a:t>
            </a:r>
            <a:r>
              <a:rPr sz="1800" b="1" spc="-185" dirty="0">
                <a:solidFill>
                  <a:srgbClr val="353744"/>
                </a:solidFill>
                <a:latin typeface="Arial"/>
                <a:cs typeface="Arial"/>
              </a:rPr>
              <a:t>у</a:t>
            </a:r>
            <a:r>
              <a:rPr sz="1800" b="1" spc="-80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200" dirty="0">
                <a:solidFill>
                  <a:srgbClr val="353744"/>
                </a:solidFill>
                <a:latin typeface="Arial"/>
                <a:cs typeface="Arial"/>
              </a:rPr>
              <a:t>р</a:t>
            </a:r>
            <a:r>
              <a:rPr sz="1800" b="1" spc="-195" dirty="0">
                <a:solidFill>
                  <a:srgbClr val="353744"/>
                </a:solidFill>
                <a:latin typeface="Arial"/>
                <a:cs typeface="Arial"/>
              </a:rPr>
              <a:t>а</a:t>
            </a:r>
            <a:r>
              <a:rPr sz="1800" b="1" spc="-190" dirty="0">
                <a:solidFill>
                  <a:srgbClr val="353744"/>
                </a:solidFill>
                <a:latin typeface="Arial"/>
                <a:cs typeface="Arial"/>
              </a:rPr>
              <a:t>с</a:t>
            </a:r>
            <a:r>
              <a:rPr sz="1800" b="1" spc="-195" dirty="0">
                <a:solidFill>
                  <a:srgbClr val="353744"/>
                </a:solidFill>
                <a:latin typeface="Arial"/>
                <a:cs typeface="Arial"/>
              </a:rPr>
              <a:t>с</a:t>
            </a:r>
            <a:r>
              <a:rPr sz="1800" b="1" spc="-185" dirty="0">
                <a:solidFill>
                  <a:srgbClr val="353744"/>
                </a:solidFill>
                <a:latin typeface="Arial"/>
                <a:cs typeface="Arial"/>
              </a:rPr>
              <a:t>а</a:t>
            </a:r>
            <a:r>
              <a:rPr sz="1800" b="1" spc="-220" dirty="0">
                <a:solidFill>
                  <a:srgbClr val="353744"/>
                </a:solidFill>
                <a:latin typeface="Arial"/>
                <a:cs typeface="Arial"/>
              </a:rPr>
              <a:t>ды</a:t>
            </a:r>
            <a:endParaRPr sz="1800">
              <a:latin typeface="Arial"/>
              <a:cs typeface="Arial"/>
            </a:endParaRPr>
          </a:p>
          <a:p>
            <a:pPr marL="16510">
              <a:lnSpc>
                <a:spcPct val="100000"/>
              </a:lnSpc>
              <a:spcBef>
                <a:spcPts val="1585"/>
              </a:spcBef>
            </a:pPr>
            <a:r>
              <a:rPr sz="1800" b="1" spc="-280" dirty="0">
                <a:solidFill>
                  <a:srgbClr val="353744"/>
                </a:solidFill>
                <a:latin typeface="Arial"/>
                <a:cs typeface="Arial"/>
              </a:rPr>
              <a:t>М</a:t>
            </a:r>
            <a:r>
              <a:rPr sz="1800" b="1" spc="-190" dirty="0">
                <a:solidFill>
                  <a:srgbClr val="353744"/>
                </a:solidFill>
                <a:latin typeface="Arial"/>
                <a:cs typeface="Arial"/>
              </a:rPr>
              <a:t>у</a:t>
            </a:r>
            <a:r>
              <a:rPr sz="1800" b="1" spc="-220" dirty="0">
                <a:solidFill>
                  <a:srgbClr val="353744"/>
                </a:solidFill>
                <a:latin typeface="Arial"/>
                <a:cs typeface="Arial"/>
              </a:rPr>
              <a:t>л</a:t>
            </a:r>
            <a:r>
              <a:rPr sz="1800" b="1" spc="-200" dirty="0">
                <a:solidFill>
                  <a:srgbClr val="353744"/>
                </a:solidFill>
                <a:latin typeface="Arial"/>
                <a:cs typeface="Arial"/>
              </a:rPr>
              <a:t>ьчиров</a:t>
            </a:r>
            <a:r>
              <a:rPr sz="1800" b="1" spc="-190" dirty="0">
                <a:solidFill>
                  <a:srgbClr val="353744"/>
                </a:solidFill>
                <a:latin typeface="Arial"/>
                <a:cs typeface="Arial"/>
              </a:rPr>
              <a:t>а</a:t>
            </a:r>
            <a:r>
              <a:rPr sz="1800" b="1" spc="-210" dirty="0">
                <a:solidFill>
                  <a:srgbClr val="353744"/>
                </a:solidFill>
                <a:latin typeface="Arial"/>
                <a:cs typeface="Arial"/>
              </a:rPr>
              <a:t>н</a:t>
            </a:r>
            <a:r>
              <a:rPr sz="1800" b="1" spc="-190" dirty="0">
                <a:solidFill>
                  <a:srgbClr val="353744"/>
                </a:solidFill>
                <a:latin typeface="Arial"/>
                <a:cs typeface="Arial"/>
              </a:rPr>
              <a:t>ие</a:t>
            </a:r>
            <a:r>
              <a:rPr sz="1800" b="1" spc="-50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200" dirty="0">
                <a:solidFill>
                  <a:srgbClr val="353744"/>
                </a:solidFill>
                <a:latin typeface="Arial"/>
                <a:cs typeface="Arial"/>
              </a:rPr>
              <a:t>и</a:t>
            </a:r>
            <a:r>
              <a:rPr sz="1800" b="1" spc="-90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204" dirty="0">
                <a:solidFill>
                  <a:srgbClr val="353744"/>
                </a:solidFill>
                <a:latin typeface="Arial"/>
                <a:cs typeface="Arial"/>
              </a:rPr>
              <a:t>полив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210" dirty="0">
                <a:solidFill>
                  <a:srgbClr val="353744"/>
                </a:solidFill>
                <a:latin typeface="Arial"/>
                <a:cs typeface="Arial"/>
              </a:rPr>
              <a:t>Выса</a:t>
            </a:r>
            <a:r>
              <a:rPr sz="1800" b="1" spc="-229" dirty="0">
                <a:solidFill>
                  <a:srgbClr val="353744"/>
                </a:solidFill>
                <a:latin typeface="Arial"/>
                <a:cs typeface="Arial"/>
              </a:rPr>
              <a:t>ж</a:t>
            </a:r>
            <a:r>
              <a:rPr sz="1800" b="1" spc="-200" dirty="0">
                <a:solidFill>
                  <a:srgbClr val="353744"/>
                </a:solidFill>
                <a:latin typeface="Arial"/>
                <a:cs typeface="Arial"/>
              </a:rPr>
              <a:t>и</a:t>
            </a:r>
            <a:r>
              <a:rPr sz="1800" b="1" spc="-195" dirty="0">
                <a:solidFill>
                  <a:srgbClr val="353744"/>
                </a:solidFill>
                <a:latin typeface="Arial"/>
                <a:cs typeface="Arial"/>
              </a:rPr>
              <a:t>в</a:t>
            </a:r>
            <a:r>
              <a:rPr sz="1800" b="1" spc="-190" dirty="0">
                <a:solidFill>
                  <a:srgbClr val="353744"/>
                </a:solidFill>
                <a:latin typeface="Arial"/>
                <a:cs typeface="Arial"/>
              </a:rPr>
              <a:t>а</a:t>
            </a:r>
            <a:r>
              <a:rPr sz="1800" b="1" spc="-210" dirty="0">
                <a:solidFill>
                  <a:srgbClr val="353744"/>
                </a:solidFill>
                <a:latin typeface="Arial"/>
                <a:cs typeface="Arial"/>
              </a:rPr>
              <a:t>н</a:t>
            </a:r>
            <a:r>
              <a:rPr sz="1800" b="1" spc="-190" dirty="0">
                <a:solidFill>
                  <a:srgbClr val="353744"/>
                </a:solidFill>
                <a:latin typeface="Arial"/>
                <a:cs typeface="Arial"/>
              </a:rPr>
              <a:t>ие</a:t>
            </a:r>
            <a:r>
              <a:rPr sz="1800" b="1" spc="-60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200" dirty="0">
                <a:solidFill>
                  <a:srgbClr val="353744"/>
                </a:solidFill>
                <a:latin typeface="Arial"/>
                <a:cs typeface="Arial"/>
              </a:rPr>
              <a:t>р</a:t>
            </a:r>
            <a:r>
              <a:rPr sz="1800" b="1" spc="-195" dirty="0">
                <a:solidFill>
                  <a:srgbClr val="353744"/>
                </a:solidFill>
                <a:latin typeface="Arial"/>
                <a:cs typeface="Arial"/>
              </a:rPr>
              <a:t>а</a:t>
            </a:r>
            <a:r>
              <a:rPr sz="1800" b="1" spc="-190" dirty="0">
                <a:solidFill>
                  <a:srgbClr val="353744"/>
                </a:solidFill>
                <a:latin typeface="Arial"/>
                <a:cs typeface="Arial"/>
              </a:rPr>
              <a:t>с</a:t>
            </a:r>
            <a:r>
              <a:rPr sz="1800" b="1" spc="-195" dirty="0">
                <a:solidFill>
                  <a:srgbClr val="353744"/>
                </a:solidFill>
                <a:latin typeface="Arial"/>
                <a:cs typeface="Arial"/>
              </a:rPr>
              <a:t>с</a:t>
            </a:r>
            <a:r>
              <a:rPr sz="1800" b="1" spc="-185" dirty="0">
                <a:solidFill>
                  <a:srgbClr val="353744"/>
                </a:solidFill>
                <a:latin typeface="Arial"/>
                <a:cs typeface="Arial"/>
              </a:rPr>
              <a:t>а</a:t>
            </a:r>
            <a:r>
              <a:rPr sz="1800" b="1" spc="-220" dirty="0">
                <a:solidFill>
                  <a:srgbClr val="353744"/>
                </a:solidFill>
                <a:latin typeface="Arial"/>
                <a:cs typeface="Arial"/>
              </a:rPr>
              <a:t>ды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Arial"/>
              <a:cs typeface="Arial"/>
            </a:endParaRPr>
          </a:p>
          <a:p>
            <a:pPr marL="29845">
              <a:lnSpc>
                <a:spcPct val="100000"/>
              </a:lnSpc>
            </a:pPr>
            <a:r>
              <a:rPr sz="1800" b="1" spc="-215" dirty="0">
                <a:solidFill>
                  <a:srgbClr val="353744"/>
                </a:solidFill>
                <a:latin typeface="Arial"/>
                <a:cs typeface="Arial"/>
              </a:rPr>
              <a:t>У</a:t>
            </a:r>
            <a:r>
              <a:rPr sz="1800" b="1" spc="-190" dirty="0">
                <a:solidFill>
                  <a:srgbClr val="353744"/>
                </a:solidFill>
                <a:latin typeface="Arial"/>
                <a:cs typeface="Arial"/>
              </a:rPr>
              <a:t>х</a:t>
            </a:r>
            <a:r>
              <a:rPr sz="1800" b="1" spc="-200" dirty="0">
                <a:solidFill>
                  <a:srgbClr val="353744"/>
                </a:solidFill>
                <a:latin typeface="Arial"/>
                <a:cs typeface="Arial"/>
              </a:rPr>
              <a:t>од</a:t>
            </a:r>
            <a:r>
              <a:rPr sz="1800" b="1" spc="-90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165" dirty="0">
                <a:solidFill>
                  <a:srgbClr val="353744"/>
                </a:solidFill>
                <a:latin typeface="Arial"/>
                <a:cs typeface="Arial"/>
              </a:rPr>
              <a:t>з</a:t>
            </a:r>
            <a:r>
              <a:rPr sz="1800" b="1" spc="-180" dirty="0">
                <a:solidFill>
                  <a:srgbClr val="353744"/>
                </a:solidFill>
                <a:latin typeface="Arial"/>
                <a:cs typeface="Arial"/>
              </a:rPr>
              <a:t>а</a:t>
            </a:r>
            <a:r>
              <a:rPr sz="1800" b="1" spc="-80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200" dirty="0">
                <a:solidFill>
                  <a:srgbClr val="353744"/>
                </a:solidFill>
                <a:latin typeface="Arial"/>
                <a:cs typeface="Arial"/>
              </a:rPr>
              <a:t>п</a:t>
            </a:r>
            <a:r>
              <a:rPr sz="1800" b="1" spc="-195" dirty="0">
                <a:solidFill>
                  <a:srgbClr val="353744"/>
                </a:solidFill>
                <a:latin typeface="Arial"/>
                <a:cs typeface="Arial"/>
              </a:rPr>
              <a:t>оса</a:t>
            </a:r>
            <a:r>
              <a:rPr sz="1800" b="1" spc="-185" dirty="0">
                <a:solidFill>
                  <a:srgbClr val="353744"/>
                </a:solidFill>
                <a:latin typeface="Arial"/>
                <a:cs typeface="Arial"/>
              </a:rPr>
              <a:t>дка</a:t>
            </a:r>
            <a:r>
              <a:rPr sz="1800" b="1" spc="-250" dirty="0">
                <a:solidFill>
                  <a:srgbClr val="353744"/>
                </a:solidFill>
                <a:latin typeface="Arial"/>
                <a:cs typeface="Arial"/>
              </a:rPr>
              <a:t>м</a:t>
            </a:r>
            <a:r>
              <a:rPr sz="1800" b="1" spc="-200" dirty="0">
                <a:solidFill>
                  <a:srgbClr val="353744"/>
                </a:solidFill>
                <a:latin typeface="Arial"/>
                <a:cs typeface="Arial"/>
              </a:rPr>
              <a:t>и</a:t>
            </a:r>
            <a:endParaRPr sz="1800">
              <a:latin typeface="Arial"/>
              <a:cs typeface="Arial"/>
            </a:endParaRPr>
          </a:p>
          <a:p>
            <a:pPr marL="29845" marR="838835">
              <a:lnSpc>
                <a:spcPct val="166500"/>
              </a:lnSpc>
              <a:spcBef>
                <a:spcPts val="735"/>
              </a:spcBef>
            </a:pPr>
            <a:r>
              <a:rPr sz="1800" b="1" spc="-210" dirty="0">
                <a:solidFill>
                  <a:srgbClr val="353744"/>
                </a:solidFill>
                <a:latin typeface="Arial"/>
                <a:cs typeface="Arial"/>
              </a:rPr>
              <a:t>Сбор</a:t>
            </a:r>
            <a:r>
              <a:rPr sz="1800" b="1" spc="-90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195" dirty="0">
                <a:solidFill>
                  <a:srgbClr val="353744"/>
                </a:solidFill>
                <a:latin typeface="Arial"/>
                <a:cs typeface="Arial"/>
              </a:rPr>
              <a:t>у</a:t>
            </a:r>
            <a:r>
              <a:rPr sz="1800" b="1" spc="-200" dirty="0">
                <a:solidFill>
                  <a:srgbClr val="353744"/>
                </a:solidFill>
                <a:latin typeface="Arial"/>
                <a:cs typeface="Arial"/>
              </a:rPr>
              <a:t>ро</a:t>
            </a:r>
            <a:r>
              <a:rPr sz="1800" b="1" spc="-240" dirty="0">
                <a:solidFill>
                  <a:srgbClr val="353744"/>
                </a:solidFill>
                <a:latin typeface="Arial"/>
                <a:cs typeface="Arial"/>
              </a:rPr>
              <a:t>ж</a:t>
            </a:r>
            <a:r>
              <a:rPr sz="1800" b="1" spc="-190" dirty="0">
                <a:solidFill>
                  <a:srgbClr val="353744"/>
                </a:solidFill>
                <a:latin typeface="Arial"/>
                <a:cs typeface="Arial"/>
              </a:rPr>
              <a:t>ая</a:t>
            </a:r>
            <a:r>
              <a:rPr sz="1800" b="1" spc="-75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90" dirty="0">
                <a:solidFill>
                  <a:srgbClr val="353744"/>
                </a:solidFill>
                <a:latin typeface="Arial"/>
                <a:cs typeface="Arial"/>
              </a:rPr>
              <a:t>/</a:t>
            </a:r>
            <a:r>
              <a:rPr sz="1800" b="1" spc="-85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200" dirty="0">
                <a:solidFill>
                  <a:srgbClr val="353744"/>
                </a:solidFill>
                <a:latin typeface="Arial"/>
                <a:cs typeface="Arial"/>
              </a:rPr>
              <a:t>о</a:t>
            </a:r>
            <a:r>
              <a:rPr sz="1800" b="1" spc="-195" dirty="0">
                <a:solidFill>
                  <a:srgbClr val="353744"/>
                </a:solidFill>
                <a:latin typeface="Arial"/>
                <a:cs typeface="Arial"/>
              </a:rPr>
              <a:t>х</a:t>
            </a:r>
            <a:r>
              <a:rPr sz="1800" b="1" spc="-210" dirty="0">
                <a:solidFill>
                  <a:srgbClr val="353744"/>
                </a:solidFill>
                <a:latin typeface="Arial"/>
                <a:cs typeface="Arial"/>
              </a:rPr>
              <a:t>л</a:t>
            </a:r>
            <a:r>
              <a:rPr sz="1800" b="1" spc="-195" dirty="0">
                <a:solidFill>
                  <a:srgbClr val="353744"/>
                </a:solidFill>
                <a:latin typeface="Arial"/>
                <a:cs typeface="Arial"/>
              </a:rPr>
              <a:t>а</a:t>
            </a:r>
            <a:r>
              <a:rPr sz="1800" b="1" spc="-225" dirty="0">
                <a:solidFill>
                  <a:srgbClr val="353744"/>
                </a:solidFill>
                <a:latin typeface="Arial"/>
                <a:cs typeface="Arial"/>
              </a:rPr>
              <a:t>жд</a:t>
            </a:r>
            <a:r>
              <a:rPr sz="1800" b="1" spc="-195" dirty="0">
                <a:solidFill>
                  <a:srgbClr val="353744"/>
                </a:solidFill>
                <a:latin typeface="Arial"/>
                <a:cs typeface="Arial"/>
              </a:rPr>
              <a:t>е</a:t>
            </a:r>
            <a:r>
              <a:rPr sz="1800" b="1" spc="-204" dirty="0">
                <a:solidFill>
                  <a:srgbClr val="353744"/>
                </a:solidFill>
                <a:latin typeface="Arial"/>
                <a:cs typeface="Arial"/>
              </a:rPr>
              <a:t>ни</a:t>
            </a:r>
            <a:r>
              <a:rPr sz="1800" b="1" spc="-185" dirty="0">
                <a:solidFill>
                  <a:srgbClr val="353744"/>
                </a:solidFill>
                <a:latin typeface="Arial"/>
                <a:cs typeface="Arial"/>
              </a:rPr>
              <a:t>е</a:t>
            </a:r>
            <a:r>
              <a:rPr sz="1800" b="1" spc="-50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160" dirty="0">
                <a:solidFill>
                  <a:srgbClr val="353744"/>
                </a:solidFill>
                <a:latin typeface="Arial"/>
                <a:cs typeface="Arial"/>
              </a:rPr>
              <a:t>ягод  </a:t>
            </a:r>
            <a:r>
              <a:rPr sz="1800" b="1" spc="-195" dirty="0">
                <a:solidFill>
                  <a:srgbClr val="353744"/>
                </a:solidFill>
                <a:latin typeface="Arial"/>
                <a:cs typeface="Arial"/>
              </a:rPr>
              <a:t>Подг</a:t>
            </a:r>
            <a:r>
              <a:rPr sz="1800" b="1" spc="-210" dirty="0">
                <a:solidFill>
                  <a:srgbClr val="353744"/>
                </a:solidFill>
                <a:latin typeface="Arial"/>
                <a:cs typeface="Arial"/>
              </a:rPr>
              <a:t>о</a:t>
            </a:r>
            <a:r>
              <a:rPr sz="1800" b="1" spc="-160" dirty="0">
                <a:solidFill>
                  <a:srgbClr val="353744"/>
                </a:solidFill>
                <a:latin typeface="Arial"/>
                <a:cs typeface="Arial"/>
              </a:rPr>
              <a:t>т</a:t>
            </a:r>
            <a:r>
              <a:rPr sz="1800" b="1" spc="-210" dirty="0">
                <a:solidFill>
                  <a:srgbClr val="353744"/>
                </a:solidFill>
                <a:latin typeface="Arial"/>
                <a:cs typeface="Arial"/>
              </a:rPr>
              <a:t>о</a:t>
            </a:r>
            <a:r>
              <a:rPr sz="1800" b="1" spc="-200" dirty="0">
                <a:solidFill>
                  <a:srgbClr val="353744"/>
                </a:solidFill>
                <a:latin typeface="Arial"/>
                <a:cs typeface="Arial"/>
              </a:rPr>
              <a:t>в</a:t>
            </a:r>
            <a:r>
              <a:rPr sz="1800" b="1" spc="-160" dirty="0">
                <a:solidFill>
                  <a:srgbClr val="353744"/>
                </a:solidFill>
                <a:latin typeface="Arial"/>
                <a:cs typeface="Arial"/>
              </a:rPr>
              <a:t>к</a:t>
            </a:r>
            <a:r>
              <a:rPr sz="1800" b="1" spc="-185" dirty="0">
                <a:solidFill>
                  <a:srgbClr val="353744"/>
                </a:solidFill>
                <a:latin typeface="Arial"/>
                <a:cs typeface="Arial"/>
              </a:rPr>
              <a:t>а</a:t>
            </a:r>
            <a:r>
              <a:rPr sz="1800" b="1" spc="-90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200" dirty="0">
                <a:solidFill>
                  <a:srgbClr val="353744"/>
                </a:solidFill>
                <a:latin typeface="Arial"/>
                <a:cs typeface="Arial"/>
              </a:rPr>
              <a:t>пос</a:t>
            </a:r>
            <a:r>
              <a:rPr sz="1800" b="1" spc="-195" dirty="0">
                <a:solidFill>
                  <a:srgbClr val="353744"/>
                </a:solidFill>
                <a:latin typeface="Arial"/>
                <a:cs typeface="Arial"/>
              </a:rPr>
              <a:t>а</a:t>
            </a:r>
            <a:r>
              <a:rPr sz="1800" b="1" spc="-190" dirty="0">
                <a:solidFill>
                  <a:srgbClr val="353744"/>
                </a:solidFill>
                <a:latin typeface="Arial"/>
                <a:cs typeface="Arial"/>
              </a:rPr>
              <a:t>док</a:t>
            </a:r>
            <a:r>
              <a:rPr sz="1800" b="1" spc="-80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165" dirty="0">
                <a:solidFill>
                  <a:srgbClr val="353744"/>
                </a:solidFill>
                <a:latin typeface="Arial"/>
                <a:cs typeface="Arial"/>
              </a:rPr>
              <a:t>к</a:t>
            </a:r>
            <a:r>
              <a:rPr sz="1800" b="1" spc="-90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204" dirty="0">
                <a:solidFill>
                  <a:srgbClr val="353744"/>
                </a:solidFill>
                <a:latin typeface="Arial"/>
                <a:cs typeface="Arial"/>
              </a:rPr>
              <a:t>зимов</a:t>
            </a:r>
            <a:r>
              <a:rPr sz="1800" b="1" spc="-160" dirty="0">
                <a:solidFill>
                  <a:srgbClr val="353744"/>
                </a:solidFill>
                <a:latin typeface="Arial"/>
                <a:cs typeface="Arial"/>
              </a:rPr>
              <a:t>к</a:t>
            </a:r>
            <a:r>
              <a:rPr sz="1800" b="1" spc="-185" dirty="0">
                <a:solidFill>
                  <a:srgbClr val="353744"/>
                </a:solidFill>
                <a:latin typeface="Arial"/>
                <a:cs typeface="Arial"/>
              </a:rPr>
              <a:t>е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Arial"/>
              <a:cs typeface="Arial"/>
            </a:endParaRPr>
          </a:p>
          <a:p>
            <a:pPr marL="29845">
              <a:lnSpc>
                <a:spcPct val="100000"/>
              </a:lnSpc>
            </a:pPr>
            <a:r>
              <a:rPr sz="1800" b="1" spc="-210" dirty="0">
                <a:solidFill>
                  <a:srgbClr val="353744"/>
                </a:solidFill>
                <a:latin typeface="Arial"/>
                <a:cs typeface="Arial"/>
              </a:rPr>
              <a:t>У</a:t>
            </a:r>
            <a:r>
              <a:rPr sz="1800" b="1" spc="-195" dirty="0">
                <a:solidFill>
                  <a:srgbClr val="353744"/>
                </a:solidFill>
                <a:latin typeface="Arial"/>
                <a:cs typeface="Arial"/>
              </a:rPr>
              <a:t>че</a:t>
            </a:r>
            <a:r>
              <a:rPr sz="1800" b="1" spc="-160" dirty="0">
                <a:solidFill>
                  <a:srgbClr val="353744"/>
                </a:solidFill>
                <a:latin typeface="Arial"/>
                <a:cs typeface="Arial"/>
              </a:rPr>
              <a:t>т</a:t>
            </a:r>
            <a:r>
              <a:rPr sz="1800" b="1" spc="-75" dirty="0">
                <a:solidFill>
                  <a:srgbClr val="353744"/>
                </a:solidFill>
                <a:latin typeface="Arial"/>
                <a:cs typeface="Arial"/>
              </a:rPr>
              <a:t> </a:t>
            </a:r>
            <a:r>
              <a:rPr sz="1800" b="1" spc="-190" dirty="0">
                <a:solidFill>
                  <a:srgbClr val="353744"/>
                </a:solidFill>
                <a:latin typeface="Arial"/>
                <a:cs typeface="Arial"/>
              </a:rPr>
              <a:t>с</a:t>
            </a:r>
            <a:r>
              <a:rPr sz="1800" b="1" spc="-195" dirty="0">
                <a:solidFill>
                  <a:srgbClr val="353744"/>
                </a:solidFill>
                <a:latin typeface="Arial"/>
                <a:cs typeface="Arial"/>
              </a:rPr>
              <a:t>е</a:t>
            </a:r>
            <a:r>
              <a:rPr sz="1800" b="1" spc="-200" dirty="0">
                <a:solidFill>
                  <a:srgbClr val="353744"/>
                </a:solidFill>
                <a:latin typeface="Arial"/>
                <a:cs typeface="Arial"/>
              </a:rPr>
              <a:t>вооборо</a:t>
            </a:r>
            <a:r>
              <a:rPr sz="1800" b="1" spc="-170" dirty="0">
                <a:solidFill>
                  <a:srgbClr val="353744"/>
                </a:solidFill>
                <a:latin typeface="Arial"/>
                <a:cs typeface="Arial"/>
              </a:rPr>
              <a:t>т</a:t>
            </a:r>
            <a:r>
              <a:rPr sz="1800" b="1" spc="-185" dirty="0">
                <a:solidFill>
                  <a:srgbClr val="353744"/>
                </a:solidFill>
                <a:latin typeface="Arial"/>
                <a:cs typeface="Arial"/>
              </a:rPr>
              <a:t>а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389120" y="2859023"/>
            <a:ext cx="297179" cy="269748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369308" y="3352800"/>
            <a:ext cx="297179" cy="271272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369308" y="3887723"/>
            <a:ext cx="297179" cy="269748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367784" y="4416552"/>
            <a:ext cx="297179" cy="269748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367784" y="4927091"/>
            <a:ext cx="297179" cy="269748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358640" y="5462015"/>
            <a:ext cx="297179" cy="269747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367784" y="5989320"/>
            <a:ext cx="297179" cy="2697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91822" y="6559728"/>
            <a:ext cx="6731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0"/>
              </a:lnSpc>
            </a:pPr>
            <a:r>
              <a:rPr sz="95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9</a:t>
            </a:r>
            <a:endParaRPr sz="95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79023" y="211835"/>
            <a:ext cx="1577339" cy="43281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6350" y="133107"/>
            <a:ext cx="11991340" cy="808990"/>
            <a:chOff x="-6350" y="133107"/>
            <a:chExt cx="11991340" cy="8089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7772" y="133107"/>
              <a:ext cx="1459730" cy="5186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46175"/>
              <a:ext cx="11978640" cy="289560"/>
            </a:xfrm>
            <a:custGeom>
              <a:avLst/>
              <a:gdLst/>
              <a:ahLst/>
              <a:cxnLst/>
              <a:rect l="l" t="t" r="r" b="b"/>
              <a:pathLst>
                <a:path w="11978640" h="289559">
                  <a:moveTo>
                    <a:pt x="11978640" y="0"/>
                  </a:moveTo>
                  <a:lnTo>
                    <a:pt x="0" y="0"/>
                  </a:lnTo>
                  <a:lnTo>
                    <a:pt x="0" y="289560"/>
                  </a:lnTo>
                  <a:lnTo>
                    <a:pt x="11978640" y="289560"/>
                  </a:lnTo>
                  <a:lnTo>
                    <a:pt x="11978640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46175"/>
              <a:ext cx="11978640" cy="289560"/>
            </a:xfrm>
            <a:custGeom>
              <a:avLst/>
              <a:gdLst/>
              <a:ahLst/>
              <a:cxnLst/>
              <a:rect l="l" t="t" r="r" b="b"/>
              <a:pathLst>
                <a:path w="11978640" h="289559">
                  <a:moveTo>
                    <a:pt x="0" y="289560"/>
                  </a:moveTo>
                  <a:lnTo>
                    <a:pt x="11978640" y="289560"/>
                  </a:lnTo>
                  <a:lnTo>
                    <a:pt x="11978640" y="0"/>
                  </a:lnTo>
                  <a:lnTo>
                    <a:pt x="0" y="0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99233" y="150113"/>
            <a:ext cx="69386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4" dirty="0"/>
              <a:t>РАБ</a:t>
            </a:r>
            <a:r>
              <a:rPr sz="2000" spc="-275" dirty="0"/>
              <a:t>О</a:t>
            </a:r>
            <a:r>
              <a:rPr sz="2000" spc="-240" dirty="0"/>
              <a:t>ТА</a:t>
            </a:r>
            <a:r>
              <a:rPr sz="2000" spc="-120" dirty="0"/>
              <a:t> </a:t>
            </a:r>
            <a:r>
              <a:rPr sz="2000" spc="-260" dirty="0"/>
              <a:t>С</a:t>
            </a:r>
            <a:r>
              <a:rPr sz="2000" spc="-110" dirty="0"/>
              <a:t> </a:t>
            </a:r>
            <a:r>
              <a:rPr sz="2000" spc="-220" dirty="0"/>
              <a:t>Т</a:t>
            </a:r>
            <a:r>
              <a:rPr sz="2000" spc="-254" dirty="0"/>
              <a:t>ИП</a:t>
            </a:r>
            <a:r>
              <a:rPr sz="2000" spc="-270" dirty="0"/>
              <a:t>О</a:t>
            </a:r>
            <a:r>
              <a:rPr sz="2000" spc="-290" dirty="0"/>
              <a:t>ВЫ</a:t>
            </a:r>
            <a:r>
              <a:rPr sz="2000" spc="-300" dirty="0"/>
              <a:t>М</a:t>
            </a:r>
            <a:r>
              <a:rPr sz="2000" spc="-150" dirty="0"/>
              <a:t> </a:t>
            </a:r>
            <a:r>
              <a:rPr sz="2000" spc="-225" dirty="0"/>
              <a:t>ГОТ</a:t>
            </a:r>
            <a:r>
              <a:rPr sz="2000" spc="-260" dirty="0"/>
              <a:t>О</a:t>
            </a:r>
            <a:r>
              <a:rPr sz="2000" spc="-290" dirty="0"/>
              <a:t>ВЫ</a:t>
            </a:r>
            <a:r>
              <a:rPr sz="2000" spc="-300" dirty="0"/>
              <a:t>М</a:t>
            </a:r>
            <a:r>
              <a:rPr sz="2000" spc="-140" dirty="0"/>
              <a:t> </a:t>
            </a:r>
            <a:r>
              <a:rPr sz="2000" spc="-240" dirty="0"/>
              <a:t>Р</a:t>
            </a:r>
            <a:r>
              <a:rPr sz="2000" spc="-250" dirty="0"/>
              <a:t>Е</a:t>
            </a:r>
            <a:r>
              <a:rPr sz="2000" spc="-290" dirty="0"/>
              <a:t>ШЕН</a:t>
            </a:r>
            <a:r>
              <a:rPr sz="2000" spc="-254" dirty="0"/>
              <a:t>И</a:t>
            </a:r>
            <a:r>
              <a:rPr sz="2000" spc="-270" dirty="0"/>
              <a:t>ЕМ</a:t>
            </a:r>
            <a:r>
              <a:rPr sz="2000" spc="-85" dirty="0"/>
              <a:t> </a:t>
            </a:r>
            <a:r>
              <a:rPr sz="2000" spc="-200" dirty="0"/>
              <a:t>–</a:t>
            </a:r>
            <a:r>
              <a:rPr sz="2000" spc="-114" dirty="0"/>
              <a:t> </a:t>
            </a:r>
            <a:r>
              <a:rPr sz="2000" spc="-254" dirty="0"/>
              <a:t>ПРИМЕР</a:t>
            </a:r>
            <a:r>
              <a:rPr sz="2000" spc="-105" dirty="0"/>
              <a:t> </a:t>
            </a:r>
            <a:r>
              <a:rPr sz="2000" spc="-254" dirty="0"/>
              <a:t>РАСЧ</a:t>
            </a:r>
            <a:r>
              <a:rPr sz="2000" spc="-250" dirty="0"/>
              <a:t>Е</a:t>
            </a:r>
            <a:r>
              <a:rPr sz="2000" spc="-240" dirty="0"/>
              <a:t>ТА</a:t>
            </a:r>
            <a:endParaRPr sz="2000"/>
          </a:p>
        </p:txBody>
      </p:sp>
      <p:sp>
        <p:nvSpPr>
          <p:cNvPr id="9" name="object 9"/>
          <p:cNvSpPr txBox="1"/>
          <p:nvPr/>
        </p:nvSpPr>
        <p:spPr>
          <a:xfrm>
            <a:off x="1890522" y="617982"/>
            <a:ext cx="87433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725284" algn="l"/>
              </a:tabLst>
            </a:pPr>
            <a:r>
              <a:rPr sz="2000" b="1" spc="-235" dirty="0">
                <a:solidFill>
                  <a:srgbClr val="FFFFFF"/>
                </a:solidFill>
                <a:latin typeface="Arial"/>
                <a:cs typeface="Arial"/>
              </a:rPr>
              <a:t>Ввод</a:t>
            </a:r>
            <a:r>
              <a:rPr sz="20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15" dirty="0">
                <a:solidFill>
                  <a:srgbClr val="FFFFFF"/>
                </a:solidFill>
                <a:latin typeface="Arial"/>
                <a:cs typeface="Arial"/>
              </a:rPr>
              <a:t>исходных</a:t>
            </a:r>
            <a:r>
              <a:rPr sz="20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15" dirty="0">
                <a:solidFill>
                  <a:srgbClr val="FFFFFF"/>
                </a:solidFill>
                <a:latin typeface="Arial"/>
                <a:cs typeface="Arial"/>
              </a:rPr>
              <a:t>данн</a:t>
            </a:r>
            <a:r>
              <a:rPr sz="2000" b="1" spc="-220" dirty="0">
                <a:solidFill>
                  <a:srgbClr val="FFFFFF"/>
                </a:solidFill>
                <a:latin typeface="Arial"/>
                <a:cs typeface="Arial"/>
              </a:rPr>
              <a:t>ых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225" dirty="0">
                <a:solidFill>
                  <a:srgbClr val="FFFFFF"/>
                </a:solidFill>
                <a:latin typeface="Arial"/>
                <a:cs typeface="Arial"/>
              </a:rPr>
              <a:t>Полу</a:t>
            </a:r>
            <a:r>
              <a:rPr sz="2000" b="1" spc="-204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2000" b="1" spc="-220" dirty="0">
                <a:solidFill>
                  <a:srgbClr val="FFFFFF"/>
                </a:solidFill>
                <a:latin typeface="Arial"/>
                <a:cs typeface="Arial"/>
              </a:rPr>
              <a:t>ени</a:t>
            </a:r>
            <a:r>
              <a:rPr sz="2000" b="1" spc="-20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0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10" dirty="0">
                <a:solidFill>
                  <a:srgbClr val="FFFFFF"/>
                </a:solidFill>
                <a:latin typeface="Arial"/>
                <a:cs typeface="Arial"/>
              </a:rPr>
              <a:t>расч</a:t>
            </a:r>
            <a:r>
              <a:rPr sz="2000" b="1" spc="-200" dirty="0">
                <a:solidFill>
                  <a:srgbClr val="FFFFFF"/>
                </a:solidFill>
                <a:latin typeface="Arial"/>
                <a:cs typeface="Arial"/>
              </a:rPr>
              <a:t>ета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670803" y="3268979"/>
            <a:ext cx="437515" cy="467995"/>
            <a:chOff x="5670803" y="3268979"/>
            <a:chExt cx="437515" cy="467995"/>
          </a:xfrm>
        </p:grpSpPr>
        <p:sp>
          <p:nvSpPr>
            <p:cNvPr id="11" name="object 11"/>
            <p:cNvSpPr/>
            <p:nvPr/>
          </p:nvSpPr>
          <p:spPr>
            <a:xfrm>
              <a:off x="5676899" y="3275075"/>
              <a:ext cx="425450" cy="455930"/>
            </a:xfrm>
            <a:custGeom>
              <a:avLst/>
              <a:gdLst/>
              <a:ahLst/>
              <a:cxnLst/>
              <a:rect l="l" t="t" r="r" b="b"/>
              <a:pathLst>
                <a:path w="425450" h="455929">
                  <a:moveTo>
                    <a:pt x="212598" y="0"/>
                  </a:moveTo>
                  <a:lnTo>
                    <a:pt x="212598" y="113919"/>
                  </a:lnTo>
                  <a:lnTo>
                    <a:pt x="0" y="113919"/>
                  </a:lnTo>
                  <a:lnTo>
                    <a:pt x="0" y="341756"/>
                  </a:lnTo>
                  <a:lnTo>
                    <a:pt x="212598" y="341756"/>
                  </a:lnTo>
                  <a:lnTo>
                    <a:pt x="212598" y="455675"/>
                  </a:lnTo>
                  <a:lnTo>
                    <a:pt x="425196" y="227837"/>
                  </a:lnTo>
                  <a:lnTo>
                    <a:pt x="212598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76899" y="3275075"/>
              <a:ext cx="425450" cy="455930"/>
            </a:xfrm>
            <a:custGeom>
              <a:avLst/>
              <a:gdLst/>
              <a:ahLst/>
              <a:cxnLst/>
              <a:rect l="l" t="t" r="r" b="b"/>
              <a:pathLst>
                <a:path w="425450" h="455929">
                  <a:moveTo>
                    <a:pt x="0" y="113919"/>
                  </a:moveTo>
                  <a:lnTo>
                    <a:pt x="212598" y="113919"/>
                  </a:lnTo>
                  <a:lnTo>
                    <a:pt x="212598" y="0"/>
                  </a:lnTo>
                  <a:lnTo>
                    <a:pt x="425196" y="227837"/>
                  </a:lnTo>
                  <a:lnTo>
                    <a:pt x="212598" y="455675"/>
                  </a:lnTo>
                  <a:lnTo>
                    <a:pt x="212598" y="341756"/>
                  </a:lnTo>
                  <a:lnTo>
                    <a:pt x="0" y="341756"/>
                  </a:lnTo>
                  <a:lnTo>
                    <a:pt x="0" y="113919"/>
                  </a:lnTo>
                  <a:close/>
                </a:path>
              </a:pathLst>
            </a:custGeom>
            <a:ln w="12192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49257" y="67056"/>
            <a:ext cx="11988165" cy="6764020"/>
            <a:chOff x="149257" y="67056"/>
            <a:chExt cx="11988165" cy="6764020"/>
          </a:xfrm>
        </p:grpSpPr>
        <p:sp>
          <p:nvSpPr>
            <p:cNvPr id="14" name="object 14"/>
            <p:cNvSpPr/>
            <p:nvPr/>
          </p:nvSpPr>
          <p:spPr>
            <a:xfrm>
              <a:off x="10346436" y="131064"/>
              <a:ext cx="1790700" cy="530860"/>
            </a:xfrm>
            <a:custGeom>
              <a:avLst/>
              <a:gdLst/>
              <a:ahLst/>
              <a:cxnLst/>
              <a:rect l="l" t="t" r="r" b="b"/>
              <a:pathLst>
                <a:path w="1790700" h="530860">
                  <a:moveTo>
                    <a:pt x="1790700" y="0"/>
                  </a:moveTo>
                  <a:lnTo>
                    <a:pt x="0" y="0"/>
                  </a:lnTo>
                  <a:lnTo>
                    <a:pt x="0" y="530352"/>
                  </a:lnTo>
                  <a:lnTo>
                    <a:pt x="1790700" y="530352"/>
                  </a:lnTo>
                  <a:lnTo>
                    <a:pt x="1790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72115" y="67056"/>
              <a:ext cx="1906524" cy="6568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49250" y="989050"/>
              <a:ext cx="5422900" cy="2503805"/>
            </a:xfrm>
            <a:custGeom>
              <a:avLst/>
              <a:gdLst/>
              <a:ahLst/>
              <a:cxnLst/>
              <a:rect l="l" t="t" r="r" b="b"/>
              <a:pathLst>
                <a:path w="5422900" h="2503804">
                  <a:moveTo>
                    <a:pt x="2868155" y="1283550"/>
                  </a:moveTo>
                  <a:lnTo>
                    <a:pt x="2204847" y="1283550"/>
                  </a:lnTo>
                  <a:lnTo>
                    <a:pt x="2204847" y="1546580"/>
                  </a:lnTo>
                  <a:lnTo>
                    <a:pt x="2204847" y="1551089"/>
                  </a:lnTo>
                  <a:lnTo>
                    <a:pt x="2204847" y="2503551"/>
                  </a:lnTo>
                  <a:lnTo>
                    <a:pt x="2868155" y="2503551"/>
                  </a:lnTo>
                  <a:lnTo>
                    <a:pt x="2868155" y="1546580"/>
                  </a:lnTo>
                  <a:lnTo>
                    <a:pt x="2868155" y="1283550"/>
                  </a:lnTo>
                  <a:close/>
                </a:path>
                <a:path w="5422900" h="2503804">
                  <a:moveTo>
                    <a:pt x="5422506" y="0"/>
                  </a:moveTo>
                  <a:lnTo>
                    <a:pt x="0" y="0"/>
                  </a:lnTo>
                  <a:lnTo>
                    <a:pt x="0" y="154254"/>
                  </a:lnTo>
                  <a:lnTo>
                    <a:pt x="0" y="158788"/>
                  </a:lnTo>
                  <a:lnTo>
                    <a:pt x="0" y="276618"/>
                  </a:lnTo>
                  <a:lnTo>
                    <a:pt x="1550682" y="276618"/>
                  </a:lnTo>
                  <a:lnTo>
                    <a:pt x="1550682" y="158788"/>
                  </a:lnTo>
                  <a:lnTo>
                    <a:pt x="5422506" y="158788"/>
                  </a:lnTo>
                  <a:lnTo>
                    <a:pt x="5422506" y="0"/>
                  </a:lnTo>
                  <a:close/>
                </a:path>
                <a:path w="5422900" h="2503804">
                  <a:moveTo>
                    <a:pt x="5422557" y="621309"/>
                  </a:moveTo>
                  <a:lnTo>
                    <a:pt x="2863672" y="621309"/>
                  </a:lnTo>
                  <a:lnTo>
                    <a:pt x="2863672" y="816317"/>
                  </a:lnTo>
                  <a:lnTo>
                    <a:pt x="5422557" y="816317"/>
                  </a:lnTo>
                  <a:lnTo>
                    <a:pt x="5422557" y="621309"/>
                  </a:lnTo>
                  <a:close/>
                </a:path>
              </a:pathLst>
            </a:custGeom>
            <a:solidFill>
              <a:srgbClr val="8DB4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54103" y="4304371"/>
              <a:ext cx="663575" cy="104775"/>
            </a:xfrm>
            <a:custGeom>
              <a:avLst/>
              <a:gdLst/>
              <a:ahLst/>
              <a:cxnLst/>
              <a:rect l="l" t="t" r="r" b="b"/>
              <a:pathLst>
                <a:path w="663575" h="104775">
                  <a:moveTo>
                    <a:pt x="663304" y="0"/>
                  </a:moveTo>
                  <a:lnTo>
                    <a:pt x="0" y="0"/>
                  </a:lnTo>
                  <a:lnTo>
                    <a:pt x="0" y="104383"/>
                  </a:lnTo>
                  <a:lnTo>
                    <a:pt x="663304" y="104383"/>
                  </a:lnTo>
                  <a:lnTo>
                    <a:pt x="663304" y="0"/>
                  </a:lnTo>
                  <a:close/>
                </a:path>
              </a:pathLst>
            </a:custGeom>
            <a:solidFill>
              <a:srgbClr val="8DB4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19617" y="4320233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79">
                  <a:moveTo>
                    <a:pt x="0" y="0"/>
                  </a:moveTo>
                  <a:lnTo>
                    <a:pt x="8955" y="0"/>
                  </a:lnTo>
                </a:path>
                <a:path w="9525" h="5079">
                  <a:moveTo>
                    <a:pt x="0" y="4531"/>
                  </a:moveTo>
                  <a:lnTo>
                    <a:pt x="4477" y="4531"/>
                  </a:lnTo>
                </a:path>
              </a:pathLst>
            </a:custGeom>
            <a:ln w="450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17408" y="4327061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4477" y="0"/>
                  </a:moveTo>
                  <a:lnTo>
                    <a:pt x="0" y="0"/>
                  </a:lnTo>
                  <a:lnTo>
                    <a:pt x="0" y="4531"/>
                  </a:lnTo>
                  <a:lnTo>
                    <a:pt x="4477" y="4531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54097" y="3941533"/>
              <a:ext cx="663575" cy="848360"/>
            </a:xfrm>
            <a:custGeom>
              <a:avLst/>
              <a:gdLst/>
              <a:ahLst/>
              <a:cxnLst/>
              <a:rect l="l" t="t" r="r" b="b"/>
              <a:pathLst>
                <a:path w="663575" h="848360">
                  <a:moveTo>
                    <a:pt x="663308" y="462699"/>
                  </a:moveTo>
                  <a:lnTo>
                    <a:pt x="0" y="462699"/>
                  </a:lnTo>
                  <a:lnTo>
                    <a:pt x="0" y="848207"/>
                  </a:lnTo>
                  <a:lnTo>
                    <a:pt x="663308" y="848207"/>
                  </a:lnTo>
                  <a:lnTo>
                    <a:pt x="663308" y="462699"/>
                  </a:lnTo>
                  <a:close/>
                </a:path>
                <a:path w="663575" h="848360">
                  <a:moveTo>
                    <a:pt x="663308" y="0"/>
                  </a:moveTo>
                  <a:lnTo>
                    <a:pt x="0" y="0"/>
                  </a:lnTo>
                  <a:lnTo>
                    <a:pt x="0" y="172389"/>
                  </a:lnTo>
                  <a:lnTo>
                    <a:pt x="0" y="176885"/>
                  </a:lnTo>
                  <a:lnTo>
                    <a:pt x="0" y="267703"/>
                  </a:lnTo>
                  <a:lnTo>
                    <a:pt x="0" y="272237"/>
                  </a:lnTo>
                  <a:lnTo>
                    <a:pt x="0" y="367411"/>
                  </a:lnTo>
                  <a:lnTo>
                    <a:pt x="663308" y="367411"/>
                  </a:lnTo>
                  <a:lnTo>
                    <a:pt x="663308" y="272237"/>
                  </a:lnTo>
                  <a:lnTo>
                    <a:pt x="663308" y="267703"/>
                  </a:lnTo>
                  <a:lnTo>
                    <a:pt x="663308" y="176885"/>
                  </a:lnTo>
                  <a:lnTo>
                    <a:pt x="663308" y="172389"/>
                  </a:lnTo>
                  <a:lnTo>
                    <a:pt x="663308" y="0"/>
                  </a:lnTo>
                  <a:close/>
                </a:path>
              </a:pathLst>
            </a:custGeom>
            <a:solidFill>
              <a:srgbClr val="8DB4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25396" y="431116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030" y="0"/>
                  </a:lnTo>
                </a:path>
              </a:pathLst>
            </a:custGeom>
            <a:ln w="4531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23127" y="4308933"/>
              <a:ext cx="22860" cy="5080"/>
            </a:xfrm>
            <a:custGeom>
              <a:avLst/>
              <a:gdLst/>
              <a:ahLst/>
              <a:cxnLst/>
              <a:rect l="l" t="t" r="r" b="b"/>
              <a:pathLst>
                <a:path w="22860" h="5079">
                  <a:moveTo>
                    <a:pt x="22538" y="0"/>
                  </a:moveTo>
                  <a:lnTo>
                    <a:pt x="0" y="0"/>
                  </a:lnTo>
                  <a:lnTo>
                    <a:pt x="0" y="4531"/>
                  </a:lnTo>
                  <a:lnTo>
                    <a:pt x="22538" y="4531"/>
                  </a:lnTo>
                  <a:lnTo>
                    <a:pt x="22538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25396" y="4315701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52" y="0"/>
                  </a:lnTo>
                </a:path>
              </a:pathLst>
            </a:custGeom>
            <a:ln w="4531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23127" y="4313465"/>
              <a:ext cx="18415" cy="5080"/>
            </a:xfrm>
            <a:custGeom>
              <a:avLst/>
              <a:gdLst/>
              <a:ahLst/>
              <a:cxnLst/>
              <a:rect l="l" t="t" r="r" b="b"/>
              <a:pathLst>
                <a:path w="18414" h="5079">
                  <a:moveTo>
                    <a:pt x="18060" y="0"/>
                  </a:moveTo>
                  <a:lnTo>
                    <a:pt x="0" y="0"/>
                  </a:lnTo>
                  <a:lnTo>
                    <a:pt x="0" y="4531"/>
                  </a:lnTo>
                  <a:lnTo>
                    <a:pt x="18060" y="4531"/>
                  </a:lnTo>
                  <a:lnTo>
                    <a:pt x="1806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525396" y="4320233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074" y="0"/>
                  </a:lnTo>
                </a:path>
              </a:pathLst>
            </a:custGeom>
            <a:ln w="4531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523127" y="4317997"/>
              <a:ext cx="13970" cy="5080"/>
            </a:xfrm>
            <a:custGeom>
              <a:avLst/>
              <a:gdLst/>
              <a:ahLst/>
              <a:cxnLst/>
              <a:rect l="l" t="t" r="r" b="b"/>
              <a:pathLst>
                <a:path w="13970" h="5079">
                  <a:moveTo>
                    <a:pt x="13582" y="0"/>
                  </a:moveTo>
                  <a:lnTo>
                    <a:pt x="0" y="0"/>
                  </a:lnTo>
                  <a:lnTo>
                    <a:pt x="0" y="4531"/>
                  </a:lnTo>
                  <a:lnTo>
                    <a:pt x="13582" y="4531"/>
                  </a:lnTo>
                  <a:lnTo>
                    <a:pt x="1358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525396" y="4324765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597" y="0"/>
                  </a:lnTo>
                </a:path>
              </a:pathLst>
            </a:custGeom>
            <a:ln w="4531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23117" y="432253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9105" y="0"/>
                  </a:moveTo>
                  <a:lnTo>
                    <a:pt x="0" y="0"/>
                  </a:lnTo>
                  <a:lnTo>
                    <a:pt x="0" y="4533"/>
                  </a:lnTo>
                  <a:lnTo>
                    <a:pt x="0" y="9067"/>
                  </a:lnTo>
                  <a:lnTo>
                    <a:pt x="4635" y="9067"/>
                  </a:lnTo>
                  <a:lnTo>
                    <a:pt x="4635" y="4533"/>
                  </a:lnTo>
                  <a:lnTo>
                    <a:pt x="9105" y="4533"/>
                  </a:lnTo>
                  <a:lnTo>
                    <a:pt x="9105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31800" y="431116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7911" y="0"/>
                  </a:lnTo>
                </a:path>
              </a:pathLst>
            </a:custGeom>
            <a:ln w="4531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29531" y="4308933"/>
              <a:ext cx="22860" cy="5080"/>
            </a:xfrm>
            <a:custGeom>
              <a:avLst/>
              <a:gdLst/>
              <a:ahLst/>
              <a:cxnLst/>
              <a:rect l="l" t="t" r="r" b="b"/>
              <a:pathLst>
                <a:path w="22860" h="5079">
                  <a:moveTo>
                    <a:pt x="22388" y="0"/>
                  </a:moveTo>
                  <a:lnTo>
                    <a:pt x="0" y="0"/>
                  </a:lnTo>
                  <a:lnTo>
                    <a:pt x="0" y="4531"/>
                  </a:lnTo>
                  <a:lnTo>
                    <a:pt x="22388" y="4531"/>
                  </a:lnTo>
                  <a:lnTo>
                    <a:pt x="22388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031800" y="4315701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433" y="0"/>
                  </a:lnTo>
                </a:path>
              </a:pathLst>
            </a:custGeom>
            <a:ln w="4531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029531" y="4313465"/>
              <a:ext cx="18415" cy="5080"/>
            </a:xfrm>
            <a:custGeom>
              <a:avLst/>
              <a:gdLst/>
              <a:ahLst/>
              <a:cxnLst/>
              <a:rect l="l" t="t" r="r" b="b"/>
              <a:pathLst>
                <a:path w="18414" h="5079">
                  <a:moveTo>
                    <a:pt x="17911" y="0"/>
                  </a:moveTo>
                  <a:lnTo>
                    <a:pt x="0" y="0"/>
                  </a:lnTo>
                  <a:lnTo>
                    <a:pt x="0" y="4531"/>
                  </a:lnTo>
                  <a:lnTo>
                    <a:pt x="17911" y="4531"/>
                  </a:lnTo>
                  <a:lnTo>
                    <a:pt x="17911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031800" y="4320233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8955" y="0"/>
                  </a:lnTo>
                </a:path>
              </a:pathLst>
            </a:custGeom>
            <a:ln w="4531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29531" y="4317997"/>
              <a:ext cx="13970" cy="5080"/>
            </a:xfrm>
            <a:custGeom>
              <a:avLst/>
              <a:gdLst/>
              <a:ahLst/>
              <a:cxnLst/>
              <a:rect l="l" t="t" r="r" b="b"/>
              <a:pathLst>
                <a:path w="13970" h="5079">
                  <a:moveTo>
                    <a:pt x="13433" y="0"/>
                  </a:moveTo>
                  <a:lnTo>
                    <a:pt x="0" y="0"/>
                  </a:lnTo>
                  <a:lnTo>
                    <a:pt x="0" y="4531"/>
                  </a:lnTo>
                  <a:lnTo>
                    <a:pt x="13433" y="4531"/>
                  </a:lnTo>
                  <a:lnTo>
                    <a:pt x="13433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031800" y="4324765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477" y="0"/>
                  </a:lnTo>
                </a:path>
              </a:pathLst>
            </a:custGeom>
            <a:ln w="4531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029530" y="432253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8953" y="0"/>
                  </a:moveTo>
                  <a:lnTo>
                    <a:pt x="0" y="0"/>
                  </a:lnTo>
                  <a:lnTo>
                    <a:pt x="0" y="4533"/>
                  </a:lnTo>
                  <a:lnTo>
                    <a:pt x="0" y="9067"/>
                  </a:lnTo>
                  <a:lnTo>
                    <a:pt x="4470" y="9067"/>
                  </a:lnTo>
                  <a:lnTo>
                    <a:pt x="4470" y="4533"/>
                  </a:lnTo>
                  <a:lnTo>
                    <a:pt x="8953" y="4533"/>
                  </a:lnTo>
                  <a:lnTo>
                    <a:pt x="8953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012922" y="5556250"/>
              <a:ext cx="484505" cy="1102360"/>
            </a:xfrm>
            <a:custGeom>
              <a:avLst/>
              <a:gdLst/>
              <a:ahLst/>
              <a:cxnLst/>
              <a:rect l="l" t="t" r="r" b="b"/>
              <a:pathLst>
                <a:path w="484504" h="1102359">
                  <a:moveTo>
                    <a:pt x="484047" y="0"/>
                  </a:moveTo>
                  <a:lnTo>
                    <a:pt x="0" y="0"/>
                  </a:lnTo>
                  <a:lnTo>
                    <a:pt x="0" y="303784"/>
                  </a:lnTo>
                  <a:lnTo>
                    <a:pt x="0" y="308317"/>
                  </a:lnTo>
                  <a:lnTo>
                    <a:pt x="0" y="1101966"/>
                  </a:lnTo>
                  <a:lnTo>
                    <a:pt x="484047" y="1101966"/>
                  </a:lnTo>
                  <a:lnTo>
                    <a:pt x="484047" y="303784"/>
                  </a:lnTo>
                  <a:lnTo>
                    <a:pt x="484047" y="0"/>
                  </a:lnTo>
                  <a:close/>
                </a:path>
              </a:pathLst>
            </a:custGeom>
            <a:solidFill>
              <a:srgbClr val="94B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492528" y="6826034"/>
              <a:ext cx="524510" cy="5080"/>
            </a:xfrm>
            <a:custGeom>
              <a:avLst/>
              <a:gdLst/>
              <a:ahLst/>
              <a:cxnLst/>
              <a:rect l="l" t="t" r="r" b="b"/>
              <a:pathLst>
                <a:path w="524510" h="5079">
                  <a:moveTo>
                    <a:pt x="524344" y="0"/>
                  </a:moveTo>
                  <a:lnTo>
                    <a:pt x="0" y="0"/>
                  </a:lnTo>
                  <a:lnTo>
                    <a:pt x="0" y="4531"/>
                  </a:lnTo>
                  <a:lnTo>
                    <a:pt x="524344" y="4531"/>
                  </a:lnTo>
                  <a:lnTo>
                    <a:pt x="524344" y="0"/>
                  </a:lnTo>
                  <a:close/>
                </a:path>
              </a:pathLst>
            </a:custGeom>
            <a:solidFill>
              <a:srgbClr val="8DB4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47161" y="1039961"/>
            <a:ext cx="1149985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b="1" spc="10" dirty="0">
                <a:latin typeface="Times New Roman"/>
                <a:cs typeface="Times New Roman"/>
              </a:rPr>
              <a:t>Выберете</a:t>
            </a:r>
            <a:r>
              <a:rPr sz="550" b="1" spc="20" dirty="0">
                <a:latin typeface="Times New Roman"/>
                <a:cs typeface="Times New Roman"/>
              </a:rPr>
              <a:t> </a:t>
            </a:r>
            <a:r>
              <a:rPr sz="550" b="1" spc="-5" dirty="0">
                <a:latin typeface="Times New Roman"/>
                <a:cs typeface="Times New Roman"/>
              </a:rPr>
              <a:t>сорт </a:t>
            </a:r>
            <a:r>
              <a:rPr sz="550" b="1" spc="5" dirty="0">
                <a:latin typeface="Times New Roman"/>
                <a:cs typeface="Times New Roman"/>
              </a:rPr>
              <a:t>земляники</a:t>
            </a:r>
            <a:r>
              <a:rPr sz="550" b="1" spc="-10" dirty="0">
                <a:latin typeface="Times New Roman"/>
                <a:cs typeface="Times New Roman"/>
              </a:rPr>
              <a:t> </a:t>
            </a:r>
            <a:r>
              <a:rPr sz="550" b="1" spc="5" dirty="0">
                <a:latin typeface="Times New Roman"/>
                <a:cs typeface="Times New Roman"/>
              </a:rPr>
              <a:t>садовой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45513" y="1157788"/>
            <a:ext cx="935355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dirty="0">
                <a:latin typeface="Times New Roman"/>
                <a:cs typeface="Times New Roman"/>
              </a:rPr>
              <a:t>Азия</a:t>
            </a:r>
            <a:r>
              <a:rPr sz="550" spc="100" dirty="0">
                <a:latin typeface="Times New Roman"/>
                <a:cs typeface="Times New Roman"/>
              </a:rPr>
              <a:t> </a:t>
            </a:r>
            <a:r>
              <a:rPr sz="550" spc="-5" dirty="0">
                <a:latin typeface="Times New Roman"/>
                <a:cs typeface="Times New Roman"/>
              </a:rPr>
              <a:t>А+</a:t>
            </a:r>
            <a:r>
              <a:rPr sz="550" spc="-15" dirty="0">
                <a:latin typeface="Times New Roman"/>
                <a:cs typeface="Times New Roman"/>
              </a:rPr>
              <a:t> </a:t>
            </a:r>
            <a:r>
              <a:rPr sz="550" spc="5" dirty="0">
                <a:latin typeface="Times New Roman"/>
                <a:cs typeface="Times New Roman"/>
              </a:rPr>
              <a:t>(премиальная</a:t>
            </a:r>
            <a:r>
              <a:rPr sz="550" spc="-20" dirty="0">
                <a:latin typeface="Times New Roman"/>
                <a:cs typeface="Times New Roman"/>
              </a:rPr>
              <a:t> </a:t>
            </a:r>
            <a:r>
              <a:rPr sz="550" spc="-5" dirty="0">
                <a:latin typeface="Times New Roman"/>
                <a:cs typeface="Times New Roman"/>
              </a:rPr>
              <a:t>ягода)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45513" y="1697499"/>
            <a:ext cx="1090930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5" dirty="0">
                <a:latin typeface="Times New Roman"/>
                <a:cs typeface="Times New Roman"/>
              </a:rPr>
              <a:t>З</a:t>
            </a:r>
            <a:r>
              <a:rPr sz="550" dirty="0">
                <a:latin typeface="Times New Roman"/>
                <a:cs typeface="Times New Roman"/>
              </a:rPr>
              <a:t>еме</a:t>
            </a:r>
            <a:r>
              <a:rPr sz="550" spc="5" dirty="0">
                <a:latin typeface="Times New Roman"/>
                <a:cs typeface="Times New Roman"/>
              </a:rPr>
              <a:t>л</a:t>
            </a:r>
            <a:r>
              <a:rPr sz="550" spc="-10" dirty="0">
                <a:latin typeface="Times New Roman"/>
                <a:cs typeface="Times New Roman"/>
              </a:rPr>
              <a:t>ь</a:t>
            </a:r>
            <a:r>
              <a:rPr sz="550" spc="15" dirty="0">
                <a:latin typeface="Times New Roman"/>
                <a:cs typeface="Times New Roman"/>
              </a:rPr>
              <a:t>н</a:t>
            </a:r>
            <a:r>
              <a:rPr sz="550" spc="10" dirty="0">
                <a:latin typeface="Times New Roman"/>
                <a:cs typeface="Times New Roman"/>
              </a:rPr>
              <a:t>ы</a:t>
            </a:r>
            <a:r>
              <a:rPr sz="550" spc="5" dirty="0">
                <a:latin typeface="Times New Roman"/>
                <a:cs typeface="Times New Roman"/>
              </a:rPr>
              <a:t>й</a:t>
            </a:r>
            <a:r>
              <a:rPr sz="550" spc="15" dirty="0">
                <a:latin typeface="Times New Roman"/>
                <a:cs typeface="Times New Roman"/>
              </a:rPr>
              <a:t> </a:t>
            </a:r>
            <a:r>
              <a:rPr sz="550" spc="-35" dirty="0">
                <a:latin typeface="Times New Roman"/>
                <a:cs typeface="Times New Roman"/>
              </a:rPr>
              <a:t>у</a:t>
            </a:r>
            <a:r>
              <a:rPr sz="550" dirty="0">
                <a:latin typeface="Times New Roman"/>
                <a:cs typeface="Times New Roman"/>
              </a:rPr>
              <a:t>час</a:t>
            </a:r>
            <a:r>
              <a:rPr sz="550" spc="5" dirty="0">
                <a:latin typeface="Times New Roman"/>
                <a:cs typeface="Times New Roman"/>
              </a:rPr>
              <a:t>ток</a:t>
            </a:r>
            <a:r>
              <a:rPr sz="550" spc="-25" dirty="0">
                <a:latin typeface="Times New Roman"/>
                <a:cs typeface="Times New Roman"/>
              </a:rPr>
              <a:t> </a:t>
            </a:r>
            <a:r>
              <a:rPr sz="550" spc="15" dirty="0">
                <a:latin typeface="Times New Roman"/>
                <a:cs typeface="Times New Roman"/>
              </a:rPr>
              <a:t>п</a:t>
            </a:r>
            <a:r>
              <a:rPr sz="550" spc="5" dirty="0">
                <a:latin typeface="Times New Roman"/>
                <a:cs typeface="Times New Roman"/>
              </a:rPr>
              <a:t>од</a:t>
            </a:r>
            <a:r>
              <a:rPr sz="550" spc="-5" dirty="0">
                <a:latin typeface="Times New Roman"/>
                <a:cs typeface="Times New Roman"/>
              </a:rPr>
              <a:t> </a:t>
            </a:r>
            <a:r>
              <a:rPr sz="550" spc="15" dirty="0">
                <a:latin typeface="Times New Roman"/>
                <a:cs typeface="Times New Roman"/>
              </a:rPr>
              <a:t>п</a:t>
            </a:r>
            <a:r>
              <a:rPr sz="550" spc="5" dirty="0">
                <a:latin typeface="Times New Roman"/>
                <a:cs typeface="Times New Roman"/>
              </a:rPr>
              <a:t>о</a:t>
            </a:r>
            <a:r>
              <a:rPr sz="550" dirty="0">
                <a:latin typeface="Times New Roman"/>
                <a:cs typeface="Times New Roman"/>
              </a:rPr>
              <a:t>сад</a:t>
            </a:r>
            <a:r>
              <a:rPr sz="550" spc="-25" dirty="0">
                <a:latin typeface="Times New Roman"/>
                <a:cs typeface="Times New Roman"/>
              </a:rPr>
              <a:t>к</a:t>
            </a:r>
            <a:r>
              <a:rPr sz="550" spc="-35" dirty="0">
                <a:latin typeface="Times New Roman"/>
                <a:cs typeface="Times New Roman"/>
              </a:rPr>
              <a:t>у</a:t>
            </a:r>
            <a:r>
              <a:rPr sz="550" dirty="0">
                <a:latin typeface="Times New Roman"/>
                <a:cs typeface="Times New Roman"/>
              </a:rPr>
              <a:t>, </a:t>
            </a:r>
            <a:r>
              <a:rPr sz="550" spc="-15" dirty="0">
                <a:latin typeface="Times New Roman"/>
                <a:cs typeface="Times New Roman"/>
              </a:rPr>
              <a:t>г</a:t>
            </a:r>
            <a:r>
              <a:rPr sz="550" spc="5" dirty="0">
                <a:latin typeface="Times New Roman"/>
                <a:cs typeface="Times New Roman"/>
              </a:rPr>
              <a:t>а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45513" y="1815508"/>
            <a:ext cx="724535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-5" dirty="0">
                <a:latin typeface="Times New Roman"/>
                <a:cs typeface="Times New Roman"/>
              </a:rPr>
              <a:t>У</a:t>
            </a:r>
            <a:r>
              <a:rPr sz="550" spc="5" dirty="0">
                <a:latin typeface="Times New Roman"/>
                <a:cs typeface="Times New Roman"/>
              </a:rPr>
              <a:t>ро</a:t>
            </a:r>
            <a:r>
              <a:rPr sz="550" dirty="0">
                <a:latin typeface="Times New Roman"/>
                <a:cs typeface="Times New Roman"/>
              </a:rPr>
              <a:t>жа</a:t>
            </a:r>
            <a:r>
              <a:rPr sz="550" spc="15" dirty="0">
                <a:latin typeface="Times New Roman"/>
                <a:cs typeface="Times New Roman"/>
              </a:rPr>
              <a:t>йн</a:t>
            </a:r>
            <a:r>
              <a:rPr sz="550" spc="5" dirty="0">
                <a:latin typeface="Times New Roman"/>
                <a:cs typeface="Times New Roman"/>
              </a:rPr>
              <a:t>о</a:t>
            </a:r>
            <a:r>
              <a:rPr sz="550" dirty="0">
                <a:latin typeface="Times New Roman"/>
                <a:cs typeface="Times New Roman"/>
              </a:rPr>
              <a:t>с</a:t>
            </a:r>
            <a:r>
              <a:rPr sz="550" spc="5" dirty="0">
                <a:latin typeface="Times New Roman"/>
                <a:cs typeface="Times New Roman"/>
              </a:rPr>
              <a:t>ть</a:t>
            </a:r>
            <a:r>
              <a:rPr sz="550" spc="-10" dirty="0">
                <a:latin typeface="Times New Roman"/>
                <a:cs typeface="Times New Roman"/>
              </a:rPr>
              <a:t> </a:t>
            </a:r>
            <a:r>
              <a:rPr sz="550" spc="15" dirty="0">
                <a:latin typeface="Times New Roman"/>
                <a:cs typeface="Times New Roman"/>
              </a:rPr>
              <a:t>п</a:t>
            </a:r>
            <a:r>
              <a:rPr sz="550" spc="5" dirty="0">
                <a:latin typeface="Times New Roman"/>
                <a:cs typeface="Times New Roman"/>
              </a:rPr>
              <a:t>о</a:t>
            </a:r>
            <a:r>
              <a:rPr sz="550" dirty="0">
                <a:latin typeface="Times New Roman"/>
                <a:cs typeface="Times New Roman"/>
              </a:rPr>
              <a:t> </a:t>
            </a:r>
            <a:r>
              <a:rPr sz="550" spc="-15" dirty="0">
                <a:latin typeface="Times New Roman"/>
                <a:cs typeface="Times New Roman"/>
              </a:rPr>
              <a:t>г</a:t>
            </a:r>
            <a:r>
              <a:rPr sz="550" spc="5" dirty="0">
                <a:latin typeface="Times New Roman"/>
                <a:cs typeface="Times New Roman"/>
              </a:rPr>
              <a:t>о</a:t>
            </a:r>
            <a:r>
              <a:rPr sz="550" spc="-5" dirty="0">
                <a:latin typeface="Times New Roman"/>
                <a:cs typeface="Times New Roman"/>
              </a:rPr>
              <a:t>д</a:t>
            </a:r>
            <a:r>
              <a:rPr sz="550" dirty="0">
                <a:latin typeface="Times New Roman"/>
                <a:cs typeface="Times New Roman"/>
              </a:rPr>
              <a:t>а</a:t>
            </a:r>
            <a:r>
              <a:rPr sz="550" spc="5" dirty="0">
                <a:latin typeface="Times New Roman"/>
                <a:cs typeface="Times New Roman"/>
              </a:rPr>
              <a:t>м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45513" y="1933336"/>
            <a:ext cx="880744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5" dirty="0">
                <a:latin typeface="Times New Roman"/>
                <a:cs typeface="Times New Roman"/>
              </a:rPr>
              <a:t>Земельные</a:t>
            </a:r>
            <a:r>
              <a:rPr sz="550" spc="-20" dirty="0">
                <a:latin typeface="Times New Roman"/>
                <a:cs typeface="Times New Roman"/>
              </a:rPr>
              <a:t> </a:t>
            </a:r>
            <a:r>
              <a:rPr sz="550" spc="-10" dirty="0">
                <a:latin typeface="Times New Roman"/>
                <a:cs typeface="Times New Roman"/>
              </a:rPr>
              <a:t>участки</a:t>
            </a:r>
            <a:r>
              <a:rPr sz="550" dirty="0">
                <a:latin typeface="Times New Roman"/>
                <a:cs typeface="Times New Roman"/>
              </a:rPr>
              <a:t> </a:t>
            </a:r>
            <a:r>
              <a:rPr sz="550" spc="5" dirty="0">
                <a:latin typeface="Times New Roman"/>
                <a:cs typeface="Times New Roman"/>
              </a:rPr>
              <a:t>в</a:t>
            </a:r>
            <a:r>
              <a:rPr sz="550" spc="-5" dirty="0">
                <a:latin typeface="Times New Roman"/>
                <a:cs typeface="Times New Roman"/>
              </a:rPr>
              <a:t> </a:t>
            </a:r>
            <a:r>
              <a:rPr sz="550" spc="5" dirty="0">
                <a:latin typeface="Times New Roman"/>
                <a:cs typeface="Times New Roman"/>
              </a:rPr>
              <a:t>работе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327405" y="1933336"/>
            <a:ext cx="151130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5" dirty="0">
                <a:latin typeface="Times New Roman"/>
                <a:cs typeface="Times New Roman"/>
              </a:rPr>
              <a:t>0,50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45513" y="2051284"/>
            <a:ext cx="732790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5" dirty="0">
                <a:latin typeface="Times New Roman"/>
                <a:cs typeface="Times New Roman"/>
              </a:rPr>
              <a:t>Земельные</a:t>
            </a:r>
            <a:r>
              <a:rPr sz="550" spc="-25" dirty="0">
                <a:latin typeface="Times New Roman"/>
                <a:cs typeface="Times New Roman"/>
              </a:rPr>
              <a:t> </a:t>
            </a:r>
            <a:r>
              <a:rPr sz="550" spc="-10" dirty="0">
                <a:latin typeface="Times New Roman"/>
                <a:cs typeface="Times New Roman"/>
              </a:rPr>
              <a:t>участки</a:t>
            </a:r>
            <a:r>
              <a:rPr sz="550" dirty="0">
                <a:latin typeface="Times New Roman"/>
                <a:cs typeface="Times New Roman"/>
              </a:rPr>
              <a:t> </a:t>
            </a:r>
            <a:r>
              <a:rPr sz="550" spc="5" dirty="0">
                <a:latin typeface="Times New Roman"/>
                <a:cs typeface="Times New Roman"/>
              </a:rPr>
              <a:t>пар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498244" y="2051284"/>
            <a:ext cx="377825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b="1" spc="25" dirty="0">
                <a:latin typeface="Arial"/>
                <a:cs typeface="Arial"/>
              </a:rPr>
              <a:t>ВВ</a:t>
            </a:r>
            <a:r>
              <a:rPr sz="550" b="1" spc="15" dirty="0">
                <a:latin typeface="Arial"/>
                <a:cs typeface="Arial"/>
              </a:rPr>
              <a:t>Е</a:t>
            </a:r>
            <a:r>
              <a:rPr sz="550" b="1" spc="-5" dirty="0">
                <a:latin typeface="Arial"/>
                <a:cs typeface="Arial"/>
              </a:rPr>
              <a:t>Д</a:t>
            </a:r>
            <a:r>
              <a:rPr sz="550" b="1" spc="25" dirty="0">
                <a:latin typeface="Arial"/>
                <a:cs typeface="Arial"/>
              </a:rPr>
              <a:t>И</a:t>
            </a:r>
            <a:r>
              <a:rPr sz="550" b="1" spc="10" dirty="0">
                <a:latin typeface="Arial"/>
                <a:cs typeface="Arial"/>
              </a:rPr>
              <a:t>Т</a:t>
            </a:r>
            <a:r>
              <a:rPr sz="550" b="1" spc="5" dirty="0">
                <a:latin typeface="Arial"/>
                <a:cs typeface="Arial"/>
              </a:rPr>
              <a:t>Е</a:t>
            </a:r>
            <a:endParaRPr sz="5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434871" y="2051284"/>
            <a:ext cx="61594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5" dirty="0">
                <a:latin typeface="Times New Roman"/>
                <a:cs typeface="Times New Roman"/>
              </a:rPr>
              <a:t>0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847302" y="1666501"/>
            <a:ext cx="1724025" cy="49720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65"/>
              </a:spcBef>
              <a:tabLst>
                <a:tab pos="506095" algn="l"/>
                <a:tab pos="1012190" algn="l"/>
                <a:tab pos="1554480" algn="l"/>
              </a:tabLst>
            </a:pPr>
            <a:r>
              <a:rPr sz="550" spc="5" dirty="0">
                <a:latin typeface="Times New Roman"/>
                <a:cs typeface="Times New Roman"/>
              </a:rPr>
              <a:t>1	1	1	1</a:t>
            </a:r>
            <a:endParaRPr sz="550">
              <a:latin typeface="Times New Roman"/>
              <a:cs typeface="Times New Roman"/>
            </a:endParaRPr>
          </a:p>
          <a:p>
            <a:pPr marR="22860" algn="r">
              <a:lnSpc>
                <a:spcPct val="100000"/>
              </a:lnSpc>
              <a:spcBef>
                <a:spcPts val="270"/>
              </a:spcBef>
              <a:tabLst>
                <a:tab pos="506095" algn="l"/>
                <a:tab pos="1012190" algn="l"/>
                <a:tab pos="1554480" algn="l"/>
              </a:tabLst>
            </a:pPr>
            <a:r>
              <a:rPr sz="550" spc="5" dirty="0">
                <a:latin typeface="Times New Roman"/>
                <a:cs typeface="Times New Roman"/>
              </a:rPr>
              <a:t>0,60	0,70	0,00	0,00</a:t>
            </a:r>
            <a:endParaRPr sz="550">
              <a:latin typeface="Times New Roman"/>
              <a:cs typeface="Times New Roman"/>
            </a:endParaRPr>
          </a:p>
          <a:p>
            <a:pPr marR="22860" algn="r">
              <a:lnSpc>
                <a:spcPct val="100000"/>
              </a:lnSpc>
              <a:spcBef>
                <a:spcPts val="265"/>
              </a:spcBef>
              <a:tabLst>
                <a:tab pos="506095" algn="l"/>
                <a:tab pos="1012190" algn="l"/>
                <a:tab pos="1554480" algn="l"/>
              </a:tabLst>
            </a:pPr>
            <a:r>
              <a:rPr sz="550" spc="5" dirty="0">
                <a:latin typeface="Times New Roman"/>
                <a:cs typeface="Times New Roman"/>
              </a:rPr>
              <a:t>1,50	2,50	3,00	3,00</a:t>
            </a:r>
            <a:endParaRPr sz="5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270"/>
              </a:spcBef>
              <a:tabLst>
                <a:tab pos="506095" algn="l"/>
                <a:tab pos="958850" algn="l"/>
                <a:tab pos="1501140" algn="l"/>
              </a:tabLst>
            </a:pPr>
            <a:r>
              <a:rPr sz="550" spc="5" dirty="0">
                <a:latin typeface="Times New Roman"/>
                <a:cs typeface="Times New Roman"/>
              </a:rPr>
              <a:t>0	0	0,5	1,5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45513" y="2432261"/>
            <a:ext cx="732155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b="1" spc="5" dirty="0">
                <a:latin typeface="Times New Roman"/>
                <a:cs typeface="Times New Roman"/>
              </a:rPr>
              <a:t>Наименование</a:t>
            </a:r>
            <a:r>
              <a:rPr sz="550" b="1" spc="-10" dirty="0">
                <a:latin typeface="Times New Roman"/>
                <a:cs typeface="Times New Roman"/>
              </a:rPr>
              <a:t> </a:t>
            </a:r>
            <a:r>
              <a:rPr sz="550" b="1" spc="-5" dirty="0">
                <a:latin typeface="Times New Roman"/>
                <a:cs typeface="Times New Roman"/>
              </a:rPr>
              <a:t>затрат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709622" y="2255398"/>
            <a:ext cx="632460" cy="1981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8905" marR="5080" indent="-116839">
              <a:lnSpc>
                <a:spcPct val="112999"/>
              </a:lnSpc>
              <a:spcBef>
                <a:spcPts val="90"/>
              </a:spcBef>
            </a:pPr>
            <a:r>
              <a:rPr sz="500" b="1" spc="30" dirty="0">
                <a:latin typeface="Times New Roman"/>
                <a:cs typeface="Times New Roman"/>
              </a:rPr>
              <a:t>О</a:t>
            </a:r>
            <a:r>
              <a:rPr sz="500" b="1" dirty="0">
                <a:latin typeface="Times New Roman"/>
                <a:cs typeface="Times New Roman"/>
              </a:rPr>
              <a:t>р</a:t>
            </a:r>
            <a:r>
              <a:rPr sz="500" b="1" spc="25" dirty="0">
                <a:latin typeface="Times New Roman"/>
                <a:cs typeface="Times New Roman"/>
              </a:rPr>
              <a:t>и</a:t>
            </a:r>
            <a:r>
              <a:rPr sz="500" b="1" spc="55" dirty="0">
                <a:latin typeface="Times New Roman"/>
                <a:cs typeface="Times New Roman"/>
              </a:rPr>
              <a:t>е</a:t>
            </a:r>
            <a:r>
              <a:rPr sz="500" b="1" spc="25" dirty="0">
                <a:latin typeface="Times New Roman"/>
                <a:cs typeface="Times New Roman"/>
              </a:rPr>
              <a:t>н</a:t>
            </a:r>
            <a:r>
              <a:rPr sz="500" b="1" spc="30" dirty="0">
                <a:latin typeface="Times New Roman"/>
                <a:cs typeface="Times New Roman"/>
              </a:rPr>
              <a:t>т</a:t>
            </a:r>
            <a:r>
              <a:rPr sz="500" b="1" spc="25" dirty="0">
                <a:latin typeface="Times New Roman"/>
                <a:cs typeface="Times New Roman"/>
              </a:rPr>
              <a:t>и</a:t>
            </a:r>
            <a:r>
              <a:rPr sz="500" b="1" dirty="0">
                <a:latin typeface="Times New Roman"/>
                <a:cs typeface="Times New Roman"/>
              </a:rPr>
              <a:t>р</a:t>
            </a:r>
            <a:r>
              <a:rPr sz="500" b="1" spc="25" dirty="0">
                <a:latin typeface="Times New Roman"/>
                <a:cs typeface="Times New Roman"/>
              </a:rPr>
              <a:t>о</a:t>
            </a:r>
            <a:r>
              <a:rPr sz="500" b="1" spc="10" dirty="0">
                <a:latin typeface="Times New Roman"/>
                <a:cs typeface="Times New Roman"/>
              </a:rPr>
              <a:t>в</a:t>
            </a:r>
            <a:r>
              <a:rPr sz="500" b="1" spc="25" dirty="0">
                <a:latin typeface="Times New Roman"/>
                <a:cs typeface="Times New Roman"/>
              </a:rPr>
              <a:t>о</a:t>
            </a:r>
            <a:r>
              <a:rPr sz="500" b="1" spc="-5" dirty="0">
                <a:latin typeface="Times New Roman"/>
                <a:cs typeface="Times New Roman"/>
              </a:rPr>
              <a:t>ч</a:t>
            </a:r>
            <a:r>
              <a:rPr sz="500" b="1" spc="5" dirty="0">
                <a:latin typeface="Times New Roman"/>
                <a:cs typeface="Times New Roman"/>
              </a:rPr>
              <a:t>-</a:t>
            </a:r>
            <a:r>
              <a:rPr sz="500" b="1" spc="25" dirty="0">
                <a:latin typeface="Times New Roman"/>
                <a:cs typeface="Times New Roman"/>
              </a:rPr>
              <a:t>ны</a:t>
            </a:r>
            <a:r>
              <a:rPr sz="500" b="1" spc="5" dirty="0">
                <a:latin typeface="Times New Roman"/>
                <a:cs typeface="Times New Roman"/>
              </a:rPr>
              <a:t>е  </a:t>
            </a:r>
            <a:r>
              <a:rPr sz="500" b="1" spc="15" dirty="0">
                <a:latin typeface="Times New Roman"/>
                <a:cs typeface="Times New Roman"/>
              </a:rPr>
              <a:t>значения,</a:t>
            </a:r>
            <a:r>
              <a:rPr sz="500" b="1" spc="5" dirty="0">
                <a:latin typeface="Times New Roman"/>
                <a:cs typeface="Times New Roman"/>
              </a:rPr>
              <a:t> </a:t>
            </a:r>
            <a:r>
              <a:rPr sz="500" b="1" spc="10" dirty="0">
                <a:latin typeface="Times New Roman"/>
                <a:cs typeface="Times New Roman"/>
              </a:rPr>
              <a:t>за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457944" y="2255398"/>
            <a:ext cx="448945" cy="1981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8260" marR="5080" indent="-36195">
              <a:lnSpc>
                <a:spcPct val="112999"/>
              </a:lnSpc>
              <a:spcBef>
                <a:spcPts val="90"/>
              </a:spcBef>
            </a:pPr>
            <a:r>
              <a:rPr sz="500" b="1" spc="55" dirty="0">
                <a:latin typeface="Times New Roman"/>
                <a:cs typeface="Times New Roman"/>
              </a:rPr>
              <a:t>Ф</a:t>
            </a:r>
            <a:r>
              <a:rPr sz="500" b="1" spc="-10" dirty="0">
                <a:latin typeface="Times New Roman"/>
                <a:cs typeface="Times New Roman"/>
              </a:rPr>
              <a:t>а</a:t>
            </a:r>
            <a:r>
              <a:rPr sz="500" b="1" spc="25" dirty="0">
                <a:latin typeface="Times New Roman"/>
                <a:cs typeface="Times New Roman"/>
              </a:rPr>
              <a:t>к</a:t>
            </a:r>
            <a:r>
              <a:rPr sz="500" b="1" spc="30" dirty="0">
                <a:latin typeface="Times New Roman"/>
                <a:cs typeface="Times New Roman"/>
              </a:rPr>
              <a:t>т</a:t>
            </a:r>
            <a:r>
              <a:rPr sz="500" b="1" spc="25" dirty="0">
                <a:latin typeface="Times New Roman"/>
                <a:cs typeface="Times New Roman"/>
              </a:rPr>
              <a:t>и</a:t>
            </a:r>
            <a:r>
              <a:rPr sz="500" b="1" spc="-5" dirty="0">
                <a:latin typeface="Times New Roman"/>
                <a:cs typeface="Times New Roman"/>
              </a:rPr>
              <a:t>ч</a:t>
            </a:r>
            <a:r>
              <a:rPr sz="500" b="1" spc="55" dirty="0">
                <a:latin typeface="Times New Roman"/>
                <a:cs typeface="Times New Roman"/>
              </a:rPr>
              <a:t>е</a:t>
            </a:r>
            <a:r>
              <a:rPr sz="500" b="1" spc="25" dirty="0">
                <a:latin typeface="Times New Roman"/>
                <a:cs typeface="Times New Roman"/>
              </a:rPr>
              <a:t>ски</a:t>
            </a:r>
            <a:r>
              <a:rPr sz="500" b="1" spc="5" dirty="0">
                <a:latin typeface="Times New Roman"/>
                <a:cs typeface="Times New Roman"/>
              </a:rPr>
              <a:t>е  </a:t>
            </a:r>
            <a:r>
              <a:rPr sz="500" b="1" spc="15" dirty="0">
                <a:latin typeface="Times New Roman"/>
                <a:cs typeface="Times New Roman"/>
              </a:rPr>
              <a:t>значения</a:t>
            </a:r>
            <a:r>
              <a:rPr sz="500" b="1" spc="-15" dirty="0">
                <a:latin typeface="Times New Roman"/>
                <a:cs typeface="Times New Roman"/>
              </a:rPr>
              <a:t> </a:t>
            </a:r>
            <a:r>
              <a:rPr sz="500" b="1" spc="10" dirty="0">
                <a:latin typeface="Times New Roman"/>
                <a:cs typeface="Times New Roman"/>
              </a:rPr>
              <a:t>за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705144" y="2432261"/>
            <a:ext cx="130365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5" dirty="0">
                <a:latin typeface="Times New Roman"/>
                <a:cs typeface="Times New Roman"/>
              </a:rPr>
              <a:t>единицу</a:t>
            </a:r>
            <a:r>
              <a:rPr sz="500" b="1" dirty="0">
                <a:latin typeface="Times New Roman"/>
                <a:cs typeface="Times New Roman"/>
              </a:rPr>
              <a:t> </a:t>
            </a:r>
            <a:r>
              <a:rPr sz="500" b="1" spc="10" dirty="0">
                <a:latin typeface="Times New Roman"/>
                <a:cs typeface="Times New Roman"/>
              </a:rPr>
              <a:t>или</a:t>
            </a:r>
            <a:r>
              <a:rPr sz="500" b="1" spc="30" dirty="0">
                <a:latin typeface="Times New Roman"/>
                <a:cs typeface="Times New Roman"/>
              </a:rPr>
              <a:t> </a:t>
            </a:r>
            <a:r>
              <a:rPr sz="500" b="1" spc="5" dirty="0">
                <a:latin typeface="Times New Roman"/>
                <a:cs typeface="Times New Roman"/>
              </a:rPr>
              <a:t>руб./га </a:t>
            </a:r>
            <a:r>
              <a:rPr sz="500" b="1" spc="65" dirty="0">
                <a:latin typeface="Times New Roman"/>
                <a:cs typeface="Times New Roman"/>
              </a:rPr>
              <a:t> </a:t>
            </a:r>
            <a:r>
              <a:rPr sz="500" b="1" spc="25" dirty="0">
                <a:latin typeface="Times New Roman"/>
                <a:cs typeface="Times New Roman"/>
              </a:rPr>
              <a:t>единицу</a:t>
            </a:r>
            <a:r>
              <a:rPr sz="500" b="1" spc="5" dirty="0">
                <a:latin typeface="Times New Roman"/>
                <a:cs typeface="Times New Roman"/>
              </a:rPr>
              <a:t> </a:t>
            </a:r>
            <a:r>
              <a:rPr sz="500" b="1" spc="10" dirty="0">
                <a:latin typeface="Times New Roman"/>
                <a:cs typeface="Times New Roman"/>
              </a:rPr>
              <a:t>или</a:t>
            </a:r>
            <a:r>
              <a:rPr sz="500" b="1" spc="30" dirty="0">
                <a:latin typeface="Times New Roman"/>
                <a:cs typeface="Times New Roman"/>
              </a:rPr>
              <a:t> </a:t>
            </a:r>
            <a:r>
              <a:rPr sz="500" b="1" spc="5" dirty="0">
                <a:latin typeface="Times New Roman"/>
                <a:cs typeface="Times New Roman"/>
              </a:rPr>
              <a:t>руб./га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103338" y="2328693"/>
            <a:ext cx="296545" cy="216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0485" marR="5080" indent="-58419">
              <a:lnSpc>
                <a:spcPct val="113700"/>
              </a:lnSpc>
              <a:spcBef>
                <a:spcPts val="95"/>
              </a:spcBef>
            </a:pPr>
            <a:r>
              <a:rPr sz="550" b="1" spc="-15" dirty="0">
                <a:latin typeface="Times New Roman"/>
                <a:cs typeface="Times New Roman"/>
              </a:rPr>
              <a:t>З</a:t>
            </a:r>
            <a:r>
              <a:rPr sz="550" b="1" spc="5" dirty="0">
                <a:latin typeface="Times New Roman"/>
                <a:cs typeface="Times New Roman"/>
              </a:rPr>
              <a:t>ат</a:t>
            </a:r>
            <a:r>
              <a:rPr sz="550" b="1" spc="-30" dirty="0">
                <a:latin typeface="Times New Roman"/>
                <a:cs typeface="Times New Roman"/>
              </a:rPr>
              <a:t>р</a:t>
            </a:r>
            <a:r>
              <a:rPr sz="550" b="1" spc="5" dirty="0">
                <a:latin typeface="Times New Roman"/>
                <a:cs typeface="Times New Roman"/>
              </a:rPr>
              <a:t>аты  1</a:t>
            </a:r>
            <a:r>
              <a:rPr sz="550" b="1" spc="-25" dirty="0">
                <a:latin typeface="Times New Roman"/>
                <a:cs typeface="Times New Roman"/>
              </a:rPr>
              <a:t> </a:t>
            </a:r>
            <a:r>
              <a:rPr sz="550" b="1" dirty="0">
                <a:latin typeface="Times New Roman"/>
                <a:cs typeface="Times New Roman"/>
              </a:rPr>
              <a:t>год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605145" y="2328693"/>
            <a:ext cx="296545" cy="216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0485" marR="5080" indent="-58419">
              <a:lnSpc>
                <a:spcPct val="113700"/>
              </a:lnSpc>
              <a:spcBef>
                <a:spcPts val="95"/>
              </a:spcBef>
            </a:pPr>
            <a:r>
              <a:rPr sz="550" b="1" spc="-15" dirty="0">
                <a:latin typeface="Times New Roman"/>
                <a:cs typeface="Times New Roman"/>
              </a:rPr>
              <a:t>З</a:t>
            </a:r>
            <a:r>
              <a:rPr sz="550" b="1" spc="5" dirty="0">
                <a:latin typeface="Times New Roman"/>
                <a:cs typeface="Times New Roman"/>
              </a:rPr>
              <a:t>ат</a:t>
            </a:r>
            <a:r>
              <a:rPr sz="550" b="1" spc="-30" dirty="0">
                <a:latin typeface="Times New Roman"/>
                <a:cs typeface="Times New Roman"/>
              </a:rPr>
              <a:t>р</a:t>
            </a:r>
            <a:r>
              <a:rPr sz="550" b="1" spc="5" dirty="0">
                <a:latin typeface="Times New Roman"/>
                <a:cs typeface="Times New Roman"/>
              </a:rPr>
              <a:t>аты  2</a:t>
            </a:r>
            <a:r>
              <a:rPr sz="550" b="1" spc="-25" dirty="0">
                <a:latin typeface="Times New Roman"/>
                <a:cs typeface="Times New Roman"/>
              </a:rPr>
              <a:t> </a:t>
            </a:r>
            <a:r>
              <a:rPr sz="550" b="1" dirty="0">
                <a:latin typeface="Times New Roman"/>
                <a:cs typeface="Times New Roman"/>
              </a:rPr>
              <a:t>год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116087" y="2328693"/>
            <a:ext cx="296545" cy="216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0485" marR="5080" indent="-58419">
              <a:lnSpc>
                <a:spcPct val="113700"/>
              </a:lnSpc>
              <a:spcBef>
                <a:spcPts val="95"/>
              </a:spcBef>
            </a:pPr>
            <a:r>
              <a:rPr sz="550" b="1" spc="-15" dirty="0">
                <a:latin typeface="Times New Roman"/>
                <a:cs typeface="Times New Roman"/>
              </a:rPr>
              <a:t>З</a:t>
            </a:r>
            <a:r>
              <a:rPr sz="550" b="1" spc="5" dirty="0">
                <a:latin typeface="Times New Roman"/>
                <a:cs typeface="Times New Roman"/>
              </a:rPr>
              <a:t>ат</a:t>
            </a:r>
            <a:r>
              <a:rPr sz="550" b="1" spc="-30" dirty="0">
                <a:latin typeface="Times New Roman"/>
                <a:cs typeface="Times New Roman"/>
              </a:rPr>
              <a:t>р</a:t>
            </a:r>
            <a:r>
              <a:rPr sz="550" b="1" spc="5" dirty="0">
                <a:latin typeface="Times New Roman"/>
                <a:cs typeface="Times New Roman"/>
              </a:rPr>
              <a:t>аты  3</a:t>
            </a:r>
            <a:r>
              <a:rPr sz="550" b="1" spc="-25" dirty="0">
                <a:latin typeface="Times New Roman"/>
                <a:cs typeface="Times New Roman"/>
              </a:rPr>
              <a:t> </a:t>
            </a:r>
            <a:r>
              <a:rPr sz="550" b="1" dirty="0">
                <a:latin typeface="Times New Roman"/>
                <a:cs typeface="Times New Roman"/>
              </a:rPr>
              <a:t>год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622550" y="2328693"/>
            <a:ext cx="296545" cy="216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0485" marR="5080" indent="-58419">
              <a:lnSpc>
                <a:spcPct val="113700"/>
              </a:lnSpc>
              <a:spcBef>
                <a:spcPts val="95"/>
              </a:spcBef>
            </a:pPr>
            <a:r>
              <a:rPr sz="550" b="1" spc="-15" dirty="0">
                <a:latin typeface="Times New Roman"/>
                <a:cs typeface="Times New Roman"/>
              </a:rPr>
              <a:t>З</a:t>
            </a:r>
            <a:r>
              <a:rPr sz="550" b="1" spc="5" dirty="0">
                <a:latin typeface="Times New Roman"/>
                <a:cs typeface="Times New Roman"/>
              </a:rPr>
              <a:t>ат</a:t>
            </a:r>
            <a:r>
              <a:rPr sz="550" b="1" spc="-30" dirty="0">
                <a:latin typeface="Times New Roman"/>
                <a:cs typeface="Times New Roman"/>
              </a:rPr>
              <a:t>р</a:t>
            </a:r>
            <a:r>
              <a:rPr sz="550" b="1" spc="5" dirty="0">
                <a:latin typeface="Times New Roman"/>
                <a:cs typeface="Times New Roman"/>
              </a:rPr>
              <a:t>аты  4</a:t>
            </a:r>
            <a:r>
              <a:rPr sz="550" b="1" spc="-25" dirty="0">
                <a:latin typeface="Times New Roman"/>
                <a:cs typeface="Times New Roman"/>
              </a:rPr>
              <a:t> </a:t>
            </a:r>
            <a:r>
              <a:rPr sz="550" b="1" dirty="0">
                <a:latin typeface="Times New Roman"/>
                <a:cs typeface="Times New Roman"/>
              </a:rPr>
              <a:t>год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146866" y="2328693"/>
            <a:ext cx="296545" cy="216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0485" marR="5080" indent="-58419">
              <a:lnSpc>
                <a:spcPct val="113700"/>
              </a:lnSpc>
              <a:spcBef>
                <a:spcPts val="95"/>
              </a:spcBef>
            </a:pPr>
            <a:r>
              <a:rPr sz="550" b="1" spc="-15" dirty="0">
                <a:latin typeface="Times New Roman"/>
                <a:cs typeface="Times New Roman"/>
              </a:rPr>
              <a:t>З</a:t>
            </a:r>
            <a:r>
              <a:rPr sz="550" b="1" spc="5" dirty="0">
                <a:latin typeface="Times New Roman"/>
                <a:cs typeface="Times New Roman"/>
              </a:rPr>
              <a:t>ат</a:t>
            </a:r>
            <a:r>
              <a:rPr sz="550" b="1" spc="-30" dirty="0">
                <a:latin typeface="Times New Roman"/>
                <a:cs typeface="Times New Roman"/>
              </a:rPr>
              <a:t>р</a:t>
            </a:r>
            <a:r>
              <a:rPr sz="550" b="1" spc="5" dirty="0">
                <a:latin typeface="Times New Roman"/>
                <a:cs typeface="Times New Roman"/>
              </a:rPr>
              <a:t>аты  5</a:t>
            </a:r>
            <a:r>
              <a:rPr sz="550" b="1" spc="-25" dirty="0">
                <a:latin typeface="Times New Roman"/>
                <a:cs typeface="Times New Roman"/>
              </a:rPr>
              <a:t> </a:t>
            </a:r>
            <a:r>
              <a:rPr sz="550" b="1" dirty="0">
                <a:latin typeface="Times New Roman"/>
                <a:cs typeface="Times New Roman"/>
              </a:rPr>
              <a:t>год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45513" y="3194212"/>
            <a:ext cx="209550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20" dirty="0">
                <a:latin typeface="Times New Roman"/>
                <a:cs typeface="Times New Roman"/>
              </a:rPr>
              <a:t>Ф</a:t>
            </a:r>
            <a:r>
              <a:rPr sz="550" spc="5" dirty="0">
                <a:latin typeface="Times New Roman"/>
                <a:cs typeface="Times New Roman"/>
              </a:rPr>
              <a:t>р</a:t>
            </a:r>
            <a:r>
              <a:rPr sz="550" dirty="0">
                <a:latin typeface="Times New Roman"/>
                <a:cs typeface="Times New Roman"/>
              </a:rPr>
              <a:t>е</a:t>
            </a:r>
            <a:r>
              <a:rPr sz="550" spc="-10" dirty="0">
                <a:latin typeface="Times New Roman"/>
                <a:cs typeface="Times New Roman"/>
              </a:rPr>
              <a:t>з</a:t>
            </a:r>
            <a:r>
              <a:rPr sz="550" spc="5" dirty="0">
                <a:latin typeface="Times New Roman"/>
                <a:cs typeface="Times New Roman"/>
              </a:rPr>
              <a:t>а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009930" y="3194212"/>
            <a:ext cx="347980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5" dirty="0">
                <a:latin typeface="Times New Roman"/>
                <a:cs typeface="Times New Roman"/>
              </a:rPr>
              <a:t>120 000,00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668578" y="3194212"/>
            <a:ext cx="347980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5" dirty="0">
                <a:latin typeface="Times New Roman"/>
                <a:cs typeface="Times New Roman"/>
              </a:rPr>
              <a:t>120 000,00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148115" y="3194212"/>
            <a:ext cx="97155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5" dirty="0">
                <a:latin typeface="Times New Roman"/>
                <a:cs typeface="Times New Roman"/>
              </a:rPr>
              <a:t>12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371617" y="3194212"/>
            <a:ext cx="151130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5" dirty="0">
                <a:latin typeface="Times New Roman"/>
                <a:cs typeface="Times New Roman"/>
              </a:rPr>
              <a:t>0,00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878021" y="3194212"/>
            <a:ext cx="151130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5" dirty="0">
                <a:latin typeface="Times New Roman"/>
                <a:cs typeface="Times New Roman"/>
              </a:rPr>
              <a:t>0,00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420307" y="3194212"/>
            <a:ext cx="151130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5" dirty="0">
                <a:latin typeface="Times New Roman"/>
                <a:cs typeface="Times New Roman"/>
              </a:rPr>
              <a:t>0,00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148115" y="3289381"/>
            <a:ext cx="97155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5" dirty="0">
                <a:latin typeface="Times New Roman"/>
                <a:cs typeface="Times New Roman"/>
              </a:rPr>
              <a:t>15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232460" y="2833832"/>
            <a:ext cx="770890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0"/>
              </a:lnSpc>
              <a:tabLst>
                <a:tab pos="645160" algn="l"/>
              </a:tabLst>
            </a:pPr>
            <a:r>
              <a:rPr sz="550" spc="5" dirty="0">
                <a:latin typeface="Times New Roman"/>
                <a:cs typeface="Times New Roman"/>
              </a:rPr>
              <a:t>0 000,00	0,00</a:t>
            </a: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tabLst>
                <a:tab pos="645160" algn="l"/>
              </a:tabLst>
            </a:pPr>
            <a:r>
              <a:rPr sz="550" spc="5" dirty="0">
                <a:latin typeface="Times New Roman"/>
                <a:cs typeface="Times New Roman"/>
              </a:rPr>
              <a:t>0 000,00	0,00</a:t>
            </a: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tabLst>
                <a:tab pos="645160" algn="l"/>
              </a:tabLst>
            </a:pPr>
            <a:r>
              <a:rPr sz="550" spc="5" dirty="0">
                <a:latin typeface="Times New Roman"/>
                <a:cs typeface="Times New Roman"/>
              </a:rPr>
              <a:t>0 000,00	0,00</a:t>
            </a: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tabLst>
                <a:tab pos="645160" algn="l"/>
              </a:tabLst>
            </a:pPr>
            <a:r>
              <a:rPr sz="550" spc="5" dirty="0">
                <a:latin typeface="Times New Roman"/>
                <a:cs typeface="Times New Roman"/>
              </a:rPr>
              <a:t>0 000,00	0,00</a:t>
            </a: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tabLst>
                <a:tab pos="645160" algn="l"/>
              </a:tabLst>
            </a:pPr>
            <a:r>
              <a:rPr sz="550" spc="5" dirty="0">
                <a:latin typeface="Times New Roman"/>
                <a:cs typeface="Times New Roman"/>
              </a:rPr>
              <a:t>0 000,00	0,00</a:t>
            </a: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tabLst>
                <a:tab pos="645160" algn="l"/>
              </a:tabLst>
            </a:pPr>
            <a:r>
              <a:rPr sz="550" spc="5" dirty="0">
                <a:latin typeface="Times New Roman"/>
                <a:cs typeface="Times New Roman"/>
              </a:rPr>
              <a:t>0 000,00	0,00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371617" y="3289381"/>
            <a:ext cx="151130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5" dirty="0">
                <a:latin typeface="Times New Roman"/>
                <a:cs typeface="Times New Roman"/>
              </a:rPr>
              <a:t>0,00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45513" y="3281043"/>
            <a:ext cx="179070" cy="21653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550" spc="-5" dirty="0">
                <a:latin typeface="Times New Roman"/>
                <a:cs typeface="Times New Roman"/>
              </a:rPr>
              <a:t>Б</a:t>
            </a:r>
            <a:r>
              <a:rPr sz="550" spc="10" dirty="0">
                <a:latin typeface="Times New Roman"/>
                <a:cs typeface="Times New Roman"/>
              </a:rPr>
              <a:t>ДМ</a:t>
            </a:r>
            <a:endParaRPr sz="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-10" dirty="0">
                <a:latin typeface="Times New Roman"/>
                <a:cs typeface="Times New Roman"/>
              </a:rPr>
              <a:t>Плуг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009930" y="3281043"/>
            <a:ext cx="347980" cy="21653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550" spc="5" dirty="0">
                <a:latin typeface="Times New Roman"/>
                <a:cs typeface="Times New Roman"/>
              </a:rPr>
              <a:t>150 000,00</a:t>
            </a:r>
            <a:endParaRPr sz="550">
              <a:latin typeface="Times New Roman"/>
              <a:cs typeface="Times New Roman"/>
            </a:endParaRPr>
          </a:p>
          <a:p>
            <a:pPr marL="48260">
              <a:lnSpc>
                <a:spcPct val="100000"/>
              </a:lnSpc>
              <a:spcBef>
                <a:spcPts val="90"/>
              </a:spcBef>
            </a:pPr>
            <a:r>
              <a:rPr sz="550" spc="5" dirty="0">
                <a:latin typeface="Times New Roman"/>
                <a:cs typeface="Times New Roman"/>
              </a:rPr>
              <a:t>30 000,00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668578" y="3281043"/>
            <a:ext cx="347980" cy="21653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550" spc="5" dirty="0">
                <a:latin typeface="Times New Roman"/>
                <a:cs typeface="Times New Roman"/>
              </a:rPr>
              <a:t>150 000,00</a:t>
            </a:r>
            <a:endParaRPr sz="550">
              <a:latin typeface="Times New Roman"/>
              <a:cs typeface="Times New Roman"/>
            </a:endParaRPr>
          </a:p>
          <a:p>
            <a:pPr marL="48260">
              <a:lnSpc>
                <a:spcPct val="100000"/>
              </a:lnSpc>
              <a:spcBef>
                <a:spcPts val="90"/>
              </a:spcBef>
            </a:pPr>
            <a:r>
              <a:rPr sz="550" spc="5" dirty="0">
                <a:latin typeface="Times New Roman"/>
                <a:cs typeface="Times New Roman"/>
              </a:rPr>
              <a:t>50 000,00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183938" y="3384731"/>
            <a:ext cx="312420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5" dirty="0">
                <a:latin typeface="Times New Roman"/>
                <a:cs typeface="Times New Roman"/>
              </a:rPr>
              <a:t>50 000,00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865153" y="3384731"/>
            <a:ext cx="151130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5" dirty="0">
                <a:latin typeface="Times New Roman"/>
                <a:cs typeface="Times New Roman"/>
              </a:rPr>
              <a:t>0,00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371617" y="3384731"/>
            <a:ext cx="151130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5" dirty="0">
                <a:latin typeface="Times New Roman"/>
                <a:cs typeface="Times New Roman"/>
              </a:rPr>
              <a:t>0,00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878021" y="3281043"/>
            <a:ext cx="151130" cy="21653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550" spc="5" dirty="0">
                <a:latin typeface="Times New Roman"/>
                <a:cs typeface="Times New Roman"/>
              </a:rPr>
              <a:t>0,00</a:t>
            </a:r>
            <a:endParaRPr sz="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5" dirty="0">
                <a:latin typeface="Times New Roman"/>
                <a:cs typeface="Times New Roman"/>
              </a:rPr>
              <a:t>0,00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420307" y="3281043"/>
            <a:ext cx="151130" cy="21653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550" spc="5" dirty="0">
                <a:latin typeface="Times New Roman"/>
                <a:cs typeface="Times New Roman"/>
              </a:rPr>
              <a:t>0,00</a:t>
            </a:r>
            <a:endParaRPr sz="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5" dirty="0">
                <a:latin typeface="Times New Roman"/>
                <a:cs typeface="Times New Roman"/>
              </a:rPr>
              <a:t>0,00</a:t>
            </a:r>
            <a:endParaRPr sz="550">
              <a:latin typeface="Times New Roman"/>
              <a:cs typeface="Times New Roman"/>
            </a:endParaRPr>
          </a:p>
        </p:txBody>
      </p:sp>
      <p:graphicFrame>
        <p:nvGraphicFramePr>
          <p:cNvPr id="76" name="object 76"/>
          <p:cNvGraphicFramePr>
            <a:graphicFrameLocks noGrp="1"/>
          </p:cNvGraphicFramePr>
          <p:nvPr/>
        </p:nvGraphicFramePr>
        <p:xfrm>
          <a:off x="144779" y="4031142"/>
          <a:ext cx="5429885" cy="90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4110"/>
                <a:gridCol w="1252855"/>
                <a:gridCol w="569594"/>
                <a:gridCol w="500380"/>
                <a:gridCol w="513714"/>
                <a:gridCol w="506729"/>
                <a:gridCol w="524510"/>
                <a:gridCol w="430529"/>
              </a:tblGrid>
              <a:tr h="85022">
                <a:tc>
                  <a:txBody>
                    <a:bodyPr/>
                    <a:lstStyle/>
                    <a:p>
                      <a:pPr marL="13335">
                        <a:lnSpc>
                          <a:spcPts val="570"/>
                        </a:lnSpc>
                      </a:pPr>
                      <a:r>
                        <a:rPr sz="550" spc="-5" dirty="0">
                          <a:latin typeface="Times New Roman"/>
                          <a:cs typeface="Times New Roman"/>
                        </a:rPr>
                        <a:t>руб.</a:t>
                      </a:r>
                      <a:r>
                        <a:rPr sz="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1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5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-5" dirty="0">
                          <a:latin typeface="Times New Roman"/>
                          <a:cs typeface="Times New Roman"/>
                        </a:rPr>
                        <a:t>га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9780">
                        <a:lnSpc>
                          <a:spcPts val="570"/>
                        </a:lnSpc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20 000,00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ts val="570"/>
                        </a:lnSpc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25 000,00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570"/>
                        </a:lnSpc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12 500,00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ts val="570"/>
                        </a:lnSpc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25 000,00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ts val="570"/>
                        </a:lnSpc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25 000,00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ts val="570"/>
                        </a:lnSpc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25 000,00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ts val="570"/>
                        </a:lnSpc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25 000,00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7" name="object 77"/>
          <p:cNvSpPr txBox="1"/>
          <p:nvPr/>
        </p:nvSpPr>
        <p:spPr>
          <a:xfrm>
            <a:off x="3703835" y="4105897"/>
            <a:ext cx="312420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5" dirty="0">
                <a:latin typeface="Times New Roman"/>
                <a:cs typeface="Times New Roman"/>
              </a:rPr>
              <a:t>33 600,00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210298" y="4105897"/>
            <a:ext cx="312420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5" dirty="0">
                <a:latin typeface="Times New Roman"/>
                <a:cs typeface="Times New Roman"/>
              </a:rPr>
              <a:t>33 600,00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716703" y="4105897"/>
            <a:ext cx="312420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5" dirty="0">
                <a:latin typeface="Times New Roman"/>
                <a:cs typeface="Times New Roman"/>
              </a:rPr>
              <a:t>33 600,00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258929" y="4105897"/>
            <a:ext cx="312420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5" dirty="0">
                <a:latin typeface="Times New Roman"/>
                <a:cs typeface="Times New Roman"/>
              </a:rPr>
              <a:t>33 600,00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425171" y="4188255"/>
            <a:ext cx="97155" cy="22542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550" spc="5" dirty="0">
                <a:latin typeface="Times New Roman"/>
                <a:cs typeface="Times New Roman"/>
              </a:rPr>
              <a:t>00</a:t>
            </a:r>
            <a:endParaRPr sz="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5" dirty="0">
                <a:latin typeface="Times New Roman"/>
                <a:cs typeface="Times New Roman"/>
              </a:rPr>
              <a:t>00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680761" y="4188255"/>
            <a:ext cx="347980" cy="22542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220"/>
              </a:spcBef>
            </a:pPr>
            <a:r>
              <a:rPr sz="550" spc="5" dirty="0">
                <a:latin typeface="Times New Roman"/>
                <a:cs typeface="Times New Roman"/>
              </a:rPr>
              <a:t>10 000,00</a:t>
            </a:r>
            <a:endParaRPr sz="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5" dirty="0">
                <a:latin typeface="Times New Roman"/>
                <a:cs typeface="Times New Roman"/>
              </a:rPr>
              <a:t>540 000,00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222987" y="4188255"/>
            <a:ext cx="347980" cy="22542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220"/>
              </a:spcBef>
            </a:pPr>
            <a:r>
              <a:rPr sz="550" spc="5" dirty="0">
                <a:latin typeface="Times New Roman"/>
                <a:cs typeface="Times New Roman"/>
              </a:rPr>
              <a:t>10 000,00</a:t>
            </a:r>
            <a:endParaRPr sz="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5" dirty="0">
                <a:latin typeface="Times New Roman"/>
                <a:cs typeface="Times New Roman"/>
              </a:rPr>
              <a:t>540 000,00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425231" y="4396055"/>
            <a:ext cx="97155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5" dirty="0">
                <a:latin typeface="Times New Roman"/>
                <a:cs typeface="Times New Roman"/>
              </a:rPr>
              <a:t>00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716703" y="4396055"/>
            <a:ext cx="312420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5" dirty="0">
                <a:latin typeface="Times New Roman"/>
                <a:cs typeface="Times New Roman"/>
              </a:rPr>
              <a:t>18 000,00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258929" y="4396055"/>
            <a:ext cx="312420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5" dirty="0">
                <a:latin typeface="Times New Roman"/>
                <a:cs typeface="Times New Roman"/>
              </a:rPr>
              <a:t>18 000,00</a:t>
            </a:r>
            <a:endParaRPr sz="550">
              <a:latin typeface="Times New Roman"/>
              <a:cs typeface="Times New Roman"/>
            </a:endParaRPr>
          </a:p>
        </p:txBody>
      </p:sp>
      <p:graphicFrame>
        <p:nvGraphicFramePr>
          <p:cNvPr id="87" name="object 87"/>
          <p:cNvGraphicFramePr>
            <a:graphicFrameLocks noGrp="1"/>
          </p:cNvGraphicFramePr>
          <p:nvPr/>
        </p:nvGraphicFramePr>
        <p:xfrm>
          <a:off x="144779" y="4126492"/>
          <a:ext cx="3357879" cy="4705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4810"/>
                <a:gridCol w="713105"/>
                <a:gridCol w="647065"/>
                <a:gridCol w="340995"/>
              </a:tblGrid>
              <a:tr h="84992">
                <a:tc>
                  <a:txBody>
                    <a:bodyPr/>
                    <a:lstStyle/>
                    <a:p>
                      <a:pPr marL="13335">
                        <a:lnSpc>
                          <a:spcPts val="570"/>
                        </a:lnSpc>
                      </a:pPr>
                      <a:r>
                        <a:rPr sz="550" spc="-5" dirty="0">
                          <a:latin typeface="Times New Roman"/>
                          <a:cs typeface="Times New Roman"/>
                        </a:rPr>
                        <a:t>Посадка</a:t>
                      </a:r>
                      <a:r>
                        <a:rPr sz="5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5" dirty="0">
                          <a:latin typeface="Times New Roman"/>
                          <a:cs typeface="Times New Roman"/>
                        </a:rPr>
                        <a:t>саженцев </a:t>
                      </a:r>
                      <a:r>
                        <a:rPr sz="550" spc="-5" dirty="0">
                          <a:latin typeface="Times New Roman"/>
                          <a:cs typeface="Times New Roman"/>
                        </a:rPr>
                        <a:t>руб.</a:t>
                      </a:r>
                      <a:r>
                        <a:rPr sz="5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-5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5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-10" dirty="0">
                          <a:latin typeface="Times New Roman"/>
                          <a:cs typeface="Times New Roman"/>
                        </a:rPr>
                        <a:t>шт.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0020" algn="r">
                        <a:lnSpc>
                          <a:spcPts val="570"/>
                        </a:lnSpc>
                      </a:pPr>
                      <a:r>
                        <a:rPr sz="550" spc="5" dirty="0">
                          <a:latin typeface="Times New Roman"/>
                          <a:cs typeface="Times New Roman"/>
                        </a:rPr>
                        <a:t>0,6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685">
                        <a:lnSpc>
                          <a:spcPts val="570"/>
                        </a:lnSpc>
                      </a:pPr>
                      <a:r>
                        <a:rPr sz="550" spc="5" dirty="0">
                          <a:latin typeface="Times New Roman"/>
                          <a:cs typeface="Times New Roman"/>
                        </a:rPr>
                        <a:t>0,7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570"/>
                        </a:lnSpc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16 800,00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95168">
                <a:tc>
                  <a:txBody>
                    <a:bodyPr/>
                    <a:lstStyle/>
                    <a:p>
                      <a:pPr marL="13335">
                        <a:lnSpc>
                          <a:spcPts val="610"/>
                        </a:lnSpc>
                        <a:spcBef>
                          <a:spcPts val="35"/>
                        </a:spcBef>
                      </a:pPr>
                      <a:r>
                        <a:rPr sz="550" spc="-5" dirty="0">
                          <a:latin typeface="Times New Roman"/>
                          <a:cs typeface="Times New Roman"/>
                        </a:rPr>
                        <a:t>Мульча</a:t>
                      </a:r>
                      <a:r>
                        <a:rPr sz="5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dirty="0">
                          <a:latin typeface="Times New Roman"/>
                          <a:cs typeface="Times New Roman"/>
                        </a:rPr>
                        <a:t>проходов </a:t>
                      </a:r>
                      <a:r>
                        <a:rPr sz="550" spc="-5" dirty="0">
                          <a:latin typeface="Times New Roman"/>
                          <a:cs typeface="Times New Roman"/>
                        </a:rPr>
                        <a:t>руб.</a:t>
                      </a:r>
                      <a:r>
                        <a:rPr sz="5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1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5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-5" dirty="0">
                          <a:latin typeface="Times New Roman"/>
                          <a:cs typeface="Times New Roman"/>
                        </a:rPr>
                        <a:t>га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0020" algn="r">
                        <a:lnSpc>
                          <a:spcPts val="610"/>
                        </a:lnSpc>
                        <a:spcBef>
                          <a:spcPts val="35"/>
                        </a:spcBef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10 000,00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ts val="610"/>
                        </a:lnSpc>
                        <a:spcBef>
                          <a:spcPts val="35"/>
                        </a:spcBef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10 000,00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R w="38100">
                      <a:solidFill>
                        <a:srgbClr val="C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C00000"/>
                      </a:solidFill>
                      <a:prstDash val="solid"/>
                    </a:lnL>
                  </a:tcPr>
                </a:tc>
              </a:tr>
              <a:tr h="99851">
                <a:tc>
                  <a:txBody>
                    <a:bodyPr/>
                    <a:lstStyle/>
                    <a:p>
                      <a:pPr marL="13335">
                        <a:lnSpc>
                          <a:spcPts val="610"/>
                        </a:lnSpc>
                        <a:spcBef>
                          <a:spcPts val="75"/>
                        </a:spcBef>
                      </a:pPr>
                      <a:r>
                        <a:rPr sz="550" spc="5" dirty="0">
                          <a:latin typeface="Times New Roman"/>
                          <a:cs typeface="Times New Roman"/>
                        </a:rPr>
                        <a:t>Удобрения</a:t>
                      </a:r>
                      <a:r>
                        <a:rPr sz="5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10" dirty="0">
                          <a:latin typeface="Times New Roman"/>
                          <a:cs typeface="Times New Roman"/>
                        </a:rPr>
                        <a:t>почвы,</a:t>
                      </a:r>
                      <a:r>
                        <a:rPr sz="5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5" dirty="0">
                          <a:latin typeface="Times New Roman"/>
                          <a:cs typeface="Times New Roman"/>
                        </a:rPr>
                        <a:t>средства</a:t>
                      </a:r>
                      <a:r>
                        <a:rPr sz="5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-5" dirty="0">
                          <a:latin typeface="Times New Roman"/>
                          <a:cs typeface="Times New Roman"/>
                        </a:rPr>
                        <a:t>защиты, руб.</a:t>
                      </a:r>
                      <a:r>
                        <a:rPr sz="5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1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5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-5" dirty="0">
                          <a:latin typeface="Times New Roman"/>
                          <a:cs typeface="Times New Roman"/>
                        </a:rPr>
                        <a:t>га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0020" algn="r">
                        <a:lnSpc>
                          <a:spcPts val="610"/>
                        </a:lnSpc>
                        <a:spcBef>
                          <a:spcPts val="75"/>
                        </a:spcBef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150 000,00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ts val="610"/>
                        </a:lnSpc>
                        <a:spcBef>
                          <a:spcPts val="75"/>
                        </a:spcBef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180 000,00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R w="38100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C00000"/>
                      </a:solidFill>
                      <a:prstDash val="solid"/>
                    </a:lnL>
                  </a:tcPr>
                </a:tc>
              </a:tr>
              <a:tr h="95168">
                <a:tc>
                  <a:txBody>
                    <a:bodyPr/>
                    <a:lstStyle/>
                    <a:p>
                      <a:pPr marL="13335">
                        <a:lnSpc>
                          <a:spcPts val="610"/>
                        </a:lnSpc>
                        <a:spcBef>
                          <a:spcPts val="35"/>
                        </a:spcBef>
                      </a:pPr>
                      <a:r>
                        <a:rPr sz="550" spc="5" dirty="0">
                          <a:latin typeface="Times New Roman"/>
                          <a:cs typeface="Times New Roman"/>
                        </a:rPr>
                        <a:t>Гербециды,</a:t>
                      </a:r>
                      <a:r>
                        <a:rPr sz="5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-5" dirty="0">
                          <a:latin typeface="Times New Roman"/>
                          <a:cs typeface="Times New Roman"/>
                        </a:rPr>
                        <a:t>руб.</a:t>
                      </a:r>
                      <a:r>
                        <a:rPr sz="5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1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-5" dirty="0">
                          <a:latin typeface="Times New Roman"/>
                          <a:cs typeface="Times New Roman"/>
                        </a:rPr>
                        <a:t>га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0020" algn="r">
                        <a:lnSpc>
                          <a:spcPts val="610"/>
                        </a:lnSpc>
                        <a:spcBef>
                          <a:spcPts val="35"/>
                        </a:spcBef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5 000,00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9395">
                        <a:lnSpc>
                          <a:spcPts val="610"/>
                        </a:lnSpc>
                        <a:spcBef>
                          <a:spcPts val="35"/>
                        </a:spcBef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6 000,00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R w="381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C00000"/>
                      </a:solidFill>
                      <a:prstDash val="solid"/>
                    </a:lnL>
                  </a:tcPr>
                </a:tc>
              </a:tr>
              <a:tr h="95319">
                <a:tc>
                  <a:txBody>
                    <a:bodyPr/>
                    <a:lstStyle/>
                    <a:p>
                      <a:pPr marL="13335">
                        <a:lnSpc>
                          <a:spcPts val="610"/>
                        </a:lnSpc>
                        <a:spcBef>
                          <a:spcPts val="35"/>
                        </a:spcBef>
                      </a:pPr>
                      <a:r>
                        <a:rPr sz="550" spc="5" dirty="0">
                          <a:latin typeface="Times New Roman"/>
                          <a:cs typeface="Times New Roman"/>
                        </a:rPr>
                        <a:t>Сбор</a:t>
                      </a:r>
                      <a:r>
                        <a:rPr sz="5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-5" dirty="0">
                          <a:latin typeface="Times New Roman"/>
                          <a:cs typeface="Times New Roman"/>
                        </a:rPr>
                        <a:t>урожая,</a:t>
                      </a:r>
                      <a:r>
                        <a:rPr sz="5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-5" dirty="0">
                          <a:latin typeface="Times New Roman"/>
                          <a:cs typeface="Times New Roman"/>
                        </a:rPr>
                        <a:t>руб.</a:t>
                      </a:r>
                      <a:r>
                        <a:rPr sz="5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1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5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550" spc="-10" dirty="0">
                          <a:latin typeface="Times New Roman"/>
                          <a:cs typeface="Times New Roman"/>
                        </a:rPr>
                        <a:t> кг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60020" algn="r">
                        <a:lnSpc>
                          <a:spcPts val="610"/>
                        </a:lnSpc>
                        <a:spcBef>
                          <a:spcPts val="35"/>
                        </a:spcBef>
                      </a:pPr>
                      <a:r>
                        <a:rPr sz="550" spc="5" dirty="0">
                          <a:latin typeface="Times New Roman"/>
                          <a:cs typeface="Times New Roman"/>
                        </a:rPr>
                        <a:t>15,00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28930">
                        <a:lnSpc>
                          <a:spcPts val="610"/>
                        </a:lnSpc>
                        <a:spcBef>
                          <a:spcPts val="35"/>
                        </a:spcBef>
                        <a:tabLst>
                          <a:tab pos="647065" algn="l"/>
                        </a:tabLst>
                      </a:pPr>
                      <a:r>
                        <a:rPr sz="550" spc="5" dirty="0">
                          <a:latin typeface="Times New Roman"/>
                          <a:cs typeface="Times New Roman"/>
                        </a:rPr>
                        <a:t>15,00 	</a:t>
                      </a:r>
                      <a:r>
                        <a:rPr sz="5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5" dirty="0">
                          <a:latin typeface="Times New Roman"/>
                          <a:cs typeface="Times New Roman"/>
                        </a:rPr>
                        <a:t>1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R w="381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C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sp>
        <p:nvSpPr>
          <p:cNvPr id="88" name="object 88"/>
          <p:cNvSpPr txBox="1"/>
          <p:nvPr/>
        </p:nvSpPr>
        <p:spPr>
          <a:xfrm>
            <a:off x="3196638" y="4221660"/>
            <a:ext cx="1241425" cy="370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">
              <a:lnSpc>
                <a:spcPts val="620"/>
              </a:lnSpc>
              <a:tabLst>
                <a:tab pos="519430" algn="l"/>
                <a:tab pos="1026160" algn="l"/>
              </a:tabLst>
            </a:pPr>
            <a:r>
              <a:rPr sz="550" spc="5" dirty="0">
                <a:latin typeface="Times New Roman"/>
                <a:cs typeface="Times New Roman"/>
              </a:rPr>
              <a:t>5 000,00	10 000,00	10 000,</a:t>
            </a: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5"/>
              </a:spcBef>
              <a:tabLst>
                <a:tab pos="483870" algn="l"/>
                <a:tab pos="989965" algn="l"/>
              </a:tabLst>
            </a:pPr>
            <a:r>
              <a:rPr sz="550" spc="5" dirty="0">
                <a:latin typeface="Times New Roman"/>
                <a:cs typeface="Times New Roman"/>
              </a:rPr>
              <a:t>90 000,00	270 000,00	450 000,</a:t>
            </a:r>
            <a:endParaRPr sz="550">
              <a:latin typeface="Times New Roman"/>
              <a:cs typeface="Times New Roman"/>
            </a:endParaRPr>
          </a:p>
          <a:p>
            <a:pPr marL="35560">
              <a:lnSpc>
                <a:spcPct val="100000"/>
              </a:lnSpc>
              <a:spcBef>
                <a:spcPts val="90"/>
              </a:spcBef>
              <a:tabLst>
                <a:tab pos="555625" algn="l"/>
                <a:tab pos="1026160" algn="l"/>
              </a:tabLst>
            </a:pPr>
            <a:r>
              <a:rPr sz="550" spc="5" dirty="0">
                <a:latin typeface="Times New Roman"/>
                <a:cs typeface="Times New Roman"/>
              </a:rPr>
              <a:t>3 000,00	9 000,00	15 000,</a:t>
            </a: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tabLst>
                <a:tab pos="483870" algn="l"/>
                <a:tab pos="989965" algn="l"/>
              </a:tabLst>
            </a:pPr>
            <a:r>
              <a:rPr sz="550" spc="5" dirty="0">
                <a:latin typeface="Times New Roman"/>
                <a:cs typeface="Times New Roman"/>
              </a:rPr>
              <a:t>22 400,00	360 000,00	792 000,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425171" y="4491223"/>
            <a:ext cx="603885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13995" algn="l"/>
              </a:tabLst>
            </a:pPr>
            <a:r>
              <a:rPr sz="550" spc="5" dirty="0">
                <a:latin typeface="Times New Roman"/>
                <a:cs typeface="Times New Roman"/>
              </a:rPr>
              <a:t>00	1</a:t>
            </a:r>
            <a:r>
              <a:rPr sz="550" spc="-30" dirty="0">
                <a:latin typeface="Times New Roman"/>
                <a:cs typeface="Times New Roman"/>
              </a:rPr>
              <a:t> </a:t>
            </a:r>
            <a:r>
              <a:rPr sz="550" spc="5" dirty="0">
                <a:latin typeface="Times New Roman"/>
                <a:cs typeface="Times New Roman"/>
              </a:rPr>
              <a:t>080</a:t>
            </a:r>
            <a:r>
              <a:rPr sz="550" spc="-30" dirty="0">
                <a:latin typeface="Times New Roman"/>
                <a:cs typeface="Times New Roman"/>
              </a:rPr>
              <a:t> </a:t>
            </a:r>
            <a:r>
              <a:rPr sz="550" spc="5" dirty="0">
                <a:latin typeface="Times New Roman"/>
                <a:cs typeface="Times New Roman"/>
              </a:rPr>
              <a:t>000,00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169254" y="4491223"/>
            <a:ext cx="401955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5" dirty="0">
                <a:latin typeface="Times New Roman"/>
                <a:cs typeface="Times New Roman"/>
              </a:rPr>
              <a:t>1</a:t>
            </a:r>
            <a:r>
              <a:rPr sz="550" spc="-30" dirty="0">
                <a:latin typeface="Times New Roman"/>
                <a:cs typeface="Times New Roman"/>
              </a:rPr>
              <a:t> </a:t>
            </a:r>
            <a:r>
              <a:rPr sz="550" spc="5" dirty="0">
                <a:latin typeface="Times New Roman"/>
                <a:cs typeface="Times New Roman"/>
              </a:rPr>
              <a:t>152</a:t>
            </a:r>
            <a:r>
              <a:rPr sz="550" spc="-30" dirty="0">
                <a:latin typeface="Times New Roman"/>
                <a:cs typeface="Times New Roman"/>
              </a:rPr>
              <a:t> </a:t>
            </a:r>
            <a:r>
              <a:rPr sz="550" spc="5" dirty="0">
                <a:latin typeface="Times New Roman"/>
                <a:cs typeface="Times New Roman"/>
              </a:rPr>
              <a:t>000,00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45513" y="4586573"/>
            <a:ext cx="869315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dirty="0">
                <a:latin typeface="Times New Roman"/>
                <a:cs typeface="Times New Roman"/>
              </a:rPr>
              <a:t>Упаковка</a:t>
            </a:r>
            <a:r>
              <a:rPr sz="550" spc="-15" dirty="0">
                <a:latin typeface="Times New Roman"/>
                <a:cs typeface="Times New Roman"/>
              </a:rPr>
              <a:t> </a:t>
            </a:r>
            <a:r>
              <a:rPr sz="550" spc="-5" dirty="0">
                <a:latin typeface="Times New Roman"/>
                <a:cs typeface="Times New Roman"/>
              </a:rPr>
              <a:t>ягоды,</a:t>
            </a:r>
            <a:r>
              <a:rPr sz="550" spc="-10" dirty="0">
                <a:latin typeface="Times New Roman"/>
                <a:cs typeface="Times New Roman"/>
              </a:rPr>
              <a:t> руб </a:t>
            </a:r>
            <a:r>
              <a:rPr sz="550" spc="10" dirty="0">
                <a:latin typeface="Times New Roman"/>
                <a:cs typeface="Times New Roman"/>
              </a:rPr>
              <a:t>на</a:t>
            </a:r>
            <a:r>
              <a:rPr sz="550" spc="-15" dirty="0">
                <a:latin typeface="Times New Roman"/>
                <a:cs typeface="Times New Roman"/>
              </a:rPr>
              <a:t> </a:t>
            </a:r>
            <a:r>
              <a:rPr sz="550" spc="5" dirty="0">
                <a:latin typeface="Times New Roman"/>
                <a:cs typeface="Times New Roman"/>
              </a:rPr>
              <a:t>1</a:t>
            </a:r>
            <a:r>
              <a:rPr sz="550" spc="-5" dirty="0">
                <a:latin typeface="Times New Roman"/>
                <a:cs typeface="Times New Roman"/>
              </a:rPr>
              <a:t> </a:t>
            </a:r>
            <a:r>
              <a:rPr sz="550" spc="-10" dirty="0">
                <a:latin typeface="Times New Roman"/>
                <a:cs typeface="Times New Roman"/>
              </a:rPr>
              <a:t>кг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171129" y="4586573"/>
            <a:ext cx="186690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5" dirty="0">
                <a:latin typeface="Times New Roman"/>
                <a:cs typeface="Times New Roman"/>
              </a:rPr>
              <a:t>10,00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829956" y="4586573"/>
            <a:ext cx="186690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5" dirty="0">
                <a:latin typeface="Times New Roman"/>
                <a:cs typeface="Times New Roman"/>
              </a:rPr>
              <a:t>10,00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183938" y="4586573"/>
            <a:ext cx="312420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5" dirty="0">
                <a:latin typeface="Times New Roman"/>
                <a:cs typeface="Times New Roman"/>
              </a:rPr>
              <a:t>40 800,00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3668013" y="4586573"/>
            <a:ext cx="347980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5" dirty="0">
                <a:latin typeface="Times New Roman"/>
                <a:cs typeface="Times New Roman"/>
              </a:rPr>
              <a:t>240 000,00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4174417" y="4586573"/>
            <a:ext cx="347980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5" dirty="0">
                <a:latin typeface="Times New Roman"/>
                <a:cs typeface="Times New Roman"/>
              </a:rPr>
              <a:t>528 000,00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680761" y="4586573"/>
            <a:ext cx="347980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5" dirty="0">
                <a:latin typeface="Times New Roman"/>
                <a:cs typeface="Times New Roman"/>
              </a:rPr>
              <a:t>720 000,00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222987" y="4586573"/>
            <a:ext cx="347980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5" dirty="0">
                <a:latin typeface="Times New Roman"/>
                <a:cs typeface="Times New Roman"/>
              </a:rPr>
              <a:t>768 000,00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45513" y="4681742"/>
            <a:ext cx="920750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5" dirty="0">
                <a:latin typeface="Times New Roman"/>
                <a:cs typeface="Times New Roman"/>
              </a:rPr>
              <a:t>Транспортные</a:t>
            </a:r>
            <a:r>
              <a:rPr sz="550" spc="-15" dirty="0">
                <a:latin typeface="Times New Roman"/>
                <a:cs typeface="Times New Roman"/>
              </a:rPr>
              <a:t> </a:t>
            </a:r>
            <a:r>
              <a:rPr sz="550" spc="-5" dirty="0">
                <a:latin typeface="Times New Roman"/>
                <a:cs typeface="Times New Roman"/>
              </a:rPr>
              <a:t>расходы, </a:t>
            </a:r>
            <a:r>
              <a:rPr sz="550" spc="10" dirty="0">
                <a:latin typeface="Times New Roman"/>
                <a:cs typeface="Times New Roman"/>
              </a:rPr>
              <a:t>на</a:t>
            </a:r>
            <a:r>
              <a:rPr sz="550" spc="-15" dirty="0">
                <a:latin typeface="Times New Roman"/>
                <a:cs typeface="Times New Roman"/>
              </a:rPr>
              <a:t> </a:t>
            </a:r>
            <a:r>
              <a:rPr sz="550" spc="-5" dirty="0">
                <a:latin typeface="Times New Roman"/>
                <a:cs typeface="Times New Roman"/>
              </a:rPr>
              <a:t>га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045692" y="4681742"/>
            <a:ext cx="312420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5" dirty="0">
                <a:latin typeface="Times New Roman"/>
                <a:cs typeface="Times New Roman"/>
              </a:rPr>
              <a:t>15 000,00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704400" y="4681742"/>
            <a:ext cx="312420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5" dirty="0">
                <a:latin typeface="Times New Roman"/>
                <a:cs typeface="Times New Roman"/>
              </a:rPr>
              <a:t>15 000,00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3219760" y="4681742"/>
            <a:ext cx="276225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5" dirty="0">
                <a:latin typeface="Times New Roman"/>
                <a:cs typeface="Times New Roman"/>
              </a:rPr>
              <a:t>7 500,00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703835" y="4681742"/>
            <a:ext cx="312420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5" dirty="0">
                <a:latin typeface="Times New Roman"/>
                <a:cs typeface="Times New Roman"/>
              </a:rPr>
              <a:t>22 500,00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210298" y="4681742"/>
            <a:ext cx="312420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5" dirty="0">
                <a:latin typeface="Times New Roman"/>
                <a:cs typeface="Times New Roman"/>
              </a:rPr>
              <a:t>37 500,00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716703" y="4681742"/>
            <a:ext cx="312420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5" dirty="0">
                <a:latin typeface="Times New Roman"/>
                <a:cs typeface="Times New Roman"/>
              </a:rPr>
              <a:t>52 500,00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258929" y="4681742"/>
            <a:ext cx="312420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5" dirty="0">
                <a:latin typeface="Times New Roman"/>
                <a:cs typeface="Times New Roman"/>
              </a:rPr>
              <a:t>67 500,00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45513" y="4777031"/>
            <a:ext cx="817880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-5" dirty="0">
                <a:latin typeface="Times New Roman"/>
                <a:cs typeface="Times New Roman"/>
              </a:rPr>
              <a:t>З/п</a:t>
            </a:r>
            <a:r>
              <a:rPr sz="550" dirty="0">
                <a:latin typeface="Times New Roman"/>
                <a:cs typeface="Times New Roman"/>
              </a:rPr>
              <a:t> </a:t>
            </a:r>
            <a:r>
              <a:rPr sz="550" spc="5" dirty="0">
                <a:latin typeface="Times New Roman"/>
                <a:cs typeface="Times New Roman"/>
              </a:rPr>
              <a:t>с</a:t>
            </a:r>
            <a:r>
              <a:rPr sz="550" spc="-10" dirty="0">
                <a:latin typeface="Times New Roman"/>
                <a:cs typeface="Times New Roman"/>
              </a:rPr>
              <a:t> </a:t>
            </a:r>
            <a:r>
              <a:rPr sz="550" spc="5" dirty="0">
                <a:latin typeface="Times New Roman"/>
                <a:cs typeface="Times New Roman"/>
              </a:rPr>
              <a:t>начислениями,</a:t>
            </a:r>
            <a:r>
              <a:rPr sz="550" spc="-10" dirty="0">
                <a:latin typeface="Times New Roman"/>
                <a:cs typeface="Times New Roman"/>
              </a:rPr>
              <a:t> </a:t>
            </a:r>
            <a:r>
              <a:rPr sz="550" spc="5" dirty="0">
                <a:latin typeface="Times New Roman"/>
                <a:cs typeface="Times New Roman"/>
              </a:rPr>
              <a:t>в </a:t>
            </a:r>
            <a:r>
              <a:rPr sz="550" dirty="0">
                <a:latin typeface="Times New Roman"/>
                <a:cs typeface="Times New Roman"/>
              </a:rPr>
              <a:t>год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956018" y="4777031"/>
            <a:ext cx="401955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5" dirty="0">
                <a:latin typeface="Times New Roman"/>
                <a:cs typeface="Times New Roman"/>
              </a:rPr>
              <a:t>2</a:t>
            </a:r>
            <a:r>
              <a:rPr sz="550" spc="-30" dirty="0">
                <a:latin typeface="Times New Roman"/>
                <a:cs typeface="Times New Roman"/>
              </a:rPr>
              <a:t> </a:t>
            </a:r>
            <a:r>
              <a:rPr sz="550" spc="5" dirty="0">
                <a:latin typeface="Times New Roman"/>
                <a:cs typeface="Times New Roman"/>
              </a:rPr>
              <a:t>000</a:t>
            </a:r>
            <a:r>
              <a:rPr sz="550" spc="-30" dirty="0">
                <a:latin typeface="Times New Roman"/>
                <a:cs typeface="Times New Roman"/>
              </a:rPr>
              <a:t> </a:t>
            </a:r>
            <a:r>
              <a:rPr sz="550" spc="5" dirty="0">
                <a:latin typeface="Times New Roman"/>
                <a:cs typeface="Times New Roman"/>
              </a:rPr>
              <a:t>000,00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2614845" y="4777031"/>
            <a:ext cx="401955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5" dirty="0">
                <a:latin typeface="Times New Roman"/>
                <a:cs typeface="Times New Roman"/>
              </a:rPr>
              <a:t>3</a:t>
            </a:r>
            <a:r>
              <a:rPr sz="550" spc="-30" dirty="0">
                <a:latin typeface="Times New Roman"/>
                <a:cs typeface="Times New Roman"/>
              </a:rPr>
              <a:t> </a:t>
            </a:r>
            <a:r>
              <a:rPr sz="550" spc="5" dirty="0">
                <a:latin typeface="Times New Roman"/>
                <a:cs typeface="Times New Roman"/>
              </a:rPr>
              <a:t>124</a:t>
            </a:r>
            <a:r>
              <a:rPr sz="550" spc="-30" dirty="0">
                <a:latin typeface="Times New Roman"/>
                <a:cs typeface="Times New Roman"/>
              </a:rPr>
              <a:t> </a:t>
            </a:r>
            <a:r>
              <a:rPr sz="550" spc="5" dirty="0">
                <a:latin typeface="Times New Roman"/>
                <a:cs typeface="Times New Roman"/>
              </a:rPr>
              <a:t>800,00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3094383" y="4777031"/>
            <a:ext cx="401955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5" dirty="0">
                <a:latin typeface="Times New Roman"/>
                <a:cs typeface="Times New Roman"/>
              </a:rPr>
              <a:t>3</a:t>
            </a:r>
            <a:r>
              <a:rPr sz="550" spc="-30" dirty="0">
                <a:latin typeface="Times New Roman"/>
                <a:cs typeface="Times New Roman"/>
              </a:rPr>
              <a:t> </a:t>
            </a:r>
            <a:r>
              <a:rPr sz="550" spc="5" dirty="0">
                <a:latin typeface="Times New Roman"/>
                <a:cs typeface="Times New Roman"/>
              </a:rPr>
              <a:t>124</a:t>
            </a:r>
            <a:r>
              <a:rPr sz="550" spc="-30" dirty="0">
                <a:latin typeface="Times New Roman"/>
                <a:cs typeface="Times New Roman"/>
              </a:rPr>
              <a:t> </a:t>
            </a:r>
            <a:r>
              <a:rPr sz="550" spc="5" dirty="0">
                <a:latin typeface="Times New Roman"/>
                <a:cs typeface="Times New Roman"/>
              </a:rPr>
              <a:t>800,00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3614160" y="4777031"/>
            <a:ext cx="401955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5" dirty="0">
                <a:latin typeface="Times New Roman"/>
                <a:cs typeface="Times New Roman"/>
              </a:rPr>
              <a:t>3</a:t>
            </a:r>
            <a:r>
              <a:rPr sz="550" spc="-30" dirty="0">
                <a:latin typeface="Times New Roman"/>
                <a:cs typeface="Times New Roman"/>
              </a:rPr>
              <a:t> </a:t>
            </a:r>
            <a:r>
              <a:rPr sz="550" spc="5" dirty="0">
                <a:latin typeface="Times New Roman"/>
                <a:cs typeface="Times New Roman"/>
              </a:rPr>
              <a:t>124</a:t>
            </a:r>
            <a:r>
              <a:rPr sz="550" spc="-30" dirty="0">
                <a:latin typeface="Times New Roman"/>
                <a:cs typeface="Times New Roman"/>
              </a:rPr>
              <a:t> </a:t>
            </a:r>
            <a:r>
              <a:rPr sz="550" spc="5" dirty="0">
                <a:latin typeface="Times New Roman"/>
                <a:cs typeface="Times New Roman"/>
              </a:rPr>
              <a:t>800,00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4120564" y="4777031"/>
            <a:ext cx="401955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5" dirty="0">
                <a:latin typeface="Times New Roman"/>
                <a:cs typeface="Times New Roman"/>
              </a:rPr>
              <a:t>3</a:t>
            </a:r>
            <a:r>
              <a:rPr sz="550" spc="-30" dirty="0">
                <a:latin typeface="Times New Roman"/>
                <a:cs typeface="Times New Roman"/>
              </a:rPr>
              <a:t> </a:t>
            </a:r>
            <a:r>
              <a:rPr sz="550" spc="5" dirty="0">
                <a:latin typeface="Times New Roman"/>
                <a:cs typeface="Times New Roman"/>
              </a:rPr>
              <a:t>124</a:t>
            </a:r>
            <a:r>
              <a:rPr sz="550" spc="-30" dirty="0">
                <a:latin typeface="Times New Roman"/>
                <a:cs typeface="Times New Roman"/>
              </a:rPr>
              <a:t> </a:t>
            </a:r>
            <a:r>
              <a:rPr sz="550" spc="5" dirty="0">
                <a:latin typeface="Times New Roman"/>
                <a:cs typeface="Times New Roman"/>
              </a:rPr>
              <a:t>800,00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4627028" y="4777031"/>
            <a:ext cx="401955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5" dirty="0">
                <a:latin typeface="Times New Roman"/>
                <a:cs typeface="Times New Roman"/>
              </a:rPr>
              <a:t>3</a:t>
            </a:r>
            <a:r>
              <a:rPr sz="550" spc="-30" dirty="0">
                <a:latin typeface="Times New Roman"/>
                <a:cs typeface="Times New Roman"/>
              </a:rPr>
              <a:t> </a:t>
            </a:r>
            <a:r>
              <a:rPr sz="550" spc="5" dirty="0">
                <a:latin typeface="Times New Roman"/>
                <a:cs typeface="Times New Roman"/>
              </a:rPr>
              <a:t>124</a:t>
            </a:r>
            <a:r>
              <a:rPr sz="550" spc="-30" dirty="0">
                <a:latin typeface="Times New Roman"/>
                <a:cs typeface="Times New Roman"/>
              </a:rPr>
              <a:t> </a:t>
            </a:r>
            <a:r>
              <a:rPr sz="550" spc="5" dirty="0">
                <a:latin typeface="Times New Roman"/>
                <a:cs typeface="Times New Roman"/>
              </a:rPr>
              <a:t>800,00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5169254" y="4777031"/>
            <a:ext cx="401955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5" dirty="0">
                <a:latin typeface="Times New Roman"/>
                <a:cs typeface="Times New Roman"/>
              </a:rPr>
              <a:t>3</a:t>
            </a:r>
            <a:r>
              <a:rPr sz="550" spc="-30" dirty="0">
                <a:latin typeface="Times New Roman"/>
                <a:cs typeface="Times New Roman"/>
              </a:rPr>
              <a:t> </a:t>
            </a:r>
            <a:r>
              <a:rPr sz="550" spc="5" dirty="0">
                <a:latin typeface="Times New Roman"/>
                <a:cs typeface="Times New Roman"/>
              </a:rPr>
              <a:t>124</a:t>
            </a:r>
            <a:r>
              <a:rPr sz="550" spc="-30" dirty="0">
                <a:latin typeface="Times New Roman"/>
                <a:cs typeface="Times New Roman"/>
              </a:rPr>
              <a:t> </a:t>
            </a:r>
            <a:r>
              <a:rPr sz="550" spc="5" dirty="0">
                <a:latin typeface="Times New Roman"/>
                <a:cs typeface="Times New Roman"/>
              </a:rPr>
              <a:t>800,00</a:t>
            </a:r>
            <a:endParaRPr sz="550">
              <a:latin typeface="Times New Roman"/>
              <a:cs typeface="Times New Roman"/>
            </a:endParaRPr>
          </a:p>
        </p:txBody>
      </p:sp>
      <p:graphicFrame>
        <p:nvGraphicFramePr>
          <p:cNvPr id="115" name="object 115"/>
          <p:cNvGraphicFramePr>
            <a:graphicFrameLocks noGrp="1"/>
          </p:cNvGraphicFramePr>
          <p:nvPr/>
        </p:nvGraphicFramePr>
        <p:xfrm>
          <a:off x="144779" y="4891597"/>
          <a:ext cx="5429885" cy="91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5105"/>
                <a:gridCol w="893444"/>
                <a:gridCol w="569594"/>
                <a:gridCol w="500380"/>
                <a:gridCol w="513714"/>
                <a:gridCol w="506729"/>
                <a:gridCol w="524510"/>
                <a:gridCol w="448310"/>
              </a:tblGrid>
              <a:tr h="86371">
                <a:tc>
                  <a:txBody>
                    <a:bodyPr/>
                    <a:lstStyle/>
                    <a:p>
                      <a:pPr marL="13335">
                        <a:lnSpc>
                          <a:spcPts val="580"/>
                        </a:lnSpc>
                      </a:pPr>
                      <a:r>
                        <a:rPr sz="550" spc="5" dirty="0">
                          <a:latin typeface="Times New Roman"/>
                          <a:cs typeface="Times New Roman"/>
                        </a:rPr>
                        <a:t>Непредвиденные</a:t>
                      </a:r>
                      <a:r>
                        <a:rPr sz="5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-10" dirty="0">
                          <a:latin typeface="Times New Roman"/>
                          <a:cs typeface="Times New Roman"/>
                        </a:rPr>
                        <a:t>текущие </a:t>
                      </a:r>
                      <a:r>
                        <a:rPr sz="550" spc="-5" dirty="0">
                          <a:latin typeface="Times New Roman"/>
                          <a:cs typeface="Times New Roman"/>
                        </a:rPr>
                        <a:t>расходы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2590">
                        <a:lnSpc>
                          <a:spcPts val="580"/>
                        </a:lnSpc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100 000,00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ts val="580"/>
                        </a:lnSpc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100 000,00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580"/>
                        </a:lnSpc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100 000,00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580"/>
                        </a:lnSpc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100 000,00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580"/>
                        </a:lnSpc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100 000,00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580"/>
                        </a:lnSpc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100 000,00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ts val="580"/>
                        </a:lnSpc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100 000,00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6" name="object 116"/>
          <p:cNvSpPr txBox="1"/>
          <p:nvPr/>
        </p:nvSpPr>
        <p:spPr>
          <a:xfrm>
            <a:off x="2552156" y="5457289"/>
            <a:ext cx="267970" cy="965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" b="1" spc="5" dirty="0">
                <a:latin typeface="Arial"/>
                <a:cs typeface="Arial"/>
              </a:rPr>
              <a:t>затраты</a:t>
            </a:r>
            <a:endParaRPr sz="45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2587719" y="5661342"/>
            <a:ext cx="412115" cy="965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" dirty="0">
                <a:latin typeface="Microsoft Sans Serif"/>
                <a:cs typeface="Microsoft Sans Serif"/>
              </a:rPr>
              <a:t>3</a:t>
            </a:r>
            <a:r>
              <a:rPr sz="450" spc="-5" dirty="0">
                <a:latin typeface="Microsoft Sans Serif"/>
                <a:cs typeface="Microsoft Sans Serif"/>
              </a:rPr>
              <a:t> 666 000,00 </a:t>
            </a:r>
            <a:r>
              <a:rPr sz="450" dirty="0">
                <a:latin typeface="Microsoft Sans Serif"/>
                <a:cs typeface="Microsoft Sans Serif"/>
              </a:rPr>
              <a:t>₽</a:t>
            </a:r>
            <a:endParaRPr sz="450">
              <a:latin typeface="Microsoft Sans Serif"/>
              <a:cs typeface="Microsoft Sans Serif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3125786" y="5661342"/>
            <a:ext cx="252095" cy="965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" spc="-5" dirty="0">
                <a:latin typeface="Microsoft Sans Serif"/>
                <a:cs typeface="Microsoft Sans Serif"/>
              </a:rPr>
              <a:t>100,00%</a:t>
            </a:r>
            <a:endParaRPr sz="450">
              <a:latin typeface="Microsoft Sans Serif"/>
              <a:cs typeface="Microsoft Sans Serif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3667861" y="5661342"/>
            <a:ext cx="331470" cy="965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" dirty="0">
                <a:latin typeface="Microsoft Sans Serif"/>
                <a:cs typeface="Microsoft Sans Serif"/>
              </a:rPr>
              <a:t>3</a:t>
            </a:r>
            <a:r>
              <a:rPr sz="450" spc="-10" dirty="0">
                <a:latin typeface="Microsoft Sans Serif"/>
                <a:cs typeface="Microsoft Sans Serif"/>
              </a:rPr>
              <a:t> </a:t>
            </a:r>
            <a:r>
              <a:rPr sz="450" spc="-5" dirty="0">
                <a:latin typeface="Microsoft Sans Serif"/>
                <a:cs typeface="Microsoft Sans Serif"/>
              </a:rPr>
              <a:t>000</a:t>
            </a:r>
            <a:r>
              <a:rPr sz="450" spc="-10" dirty="0">
                <a:latin typeface="Microsoft Sans Serif"/>
                <a:cs typeface="Microsoft Sans Serif"/>
              </a:rPr>
              <a:t> </a:t>
            </a:r>
            <a:r>
              <a:rPr sz="450" spc="-5" dirty="0">
                <a:latin typeface="Microsoft Sans Serif"/>
                <a:cs typeface="Microsoft Sans Serif"/>
              </a:rPr>
              <a:t>000</a:t>
            </a:r>
            <a:r>
              <a:rPr sz="450" spc="-10" dirty="0">
                <a:latin typeface="Microsoft Sans Serif"/>
                <a:cs typeface="Microsoft Sans Serif"/>
              </a:rPr>
              <a:t> </a:t>
            </a:r>
            <a:r>
              <a:rPr sz="450" dirty="0">
                <a:latin typeface="Microsoft Sans Serif"/>
                <a:cs typeface="Microsoft Sans Serif"/>
              </a:rPr>
              <a:t>₽</a:t>
            </a:r>
            <a:endParaRPr sz="450">
              <a:latin typeface="Microsoft Sans Serif"/>
              <a:cs typeface="Microsoft Sans Serif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2856429" y="5978873"/>
            <a:ext cx="129539" cy="965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" dirty="0">
                <a:latin typeface="Microsoft Sans Serif"/>
                <a:cs typeface="Microsoft Sans Serif"/>
              </a:rPr>
              <a:t>-</a:t>
            </a:r>
            <a:r>
              <a:rPr sz="450" spc="215" dirty="0">
                <a:latin typeface="Microsoft Sans Serif"/>
                <a:cs typeface="Microsoft Sans Serif"/>
              </a:rPr>
              <a:t> </a:t>
            </a:r>
            <a:r>
              <a:rPr sz="450" dirty="0">
                <a:latin typeface="Microsoft Sans Serif"/>
                <a:cs typeface="Microsoft Sans Serif"/>
              </a:rPr>
              <a:t>₽</a:t>
            </a:r>
            <a:endParaRPr sz="450">
              <a:latin typeface="Microsoft Sans Serif"/>
              <a:cs typeface="Microsoft Sans Serif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3143638" y="5978873"/>
            <a:ext cx="220345" cy="965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" spc="-5" dirty="0">
                <a:latin typeface="Microsoft Sans Serif"/>
                <a:cs typeface="Microsoft Sans Serif"/>
              </a:rPr>
              <a:t>50,00%</a:t>
            </a:r>
            <a:endParaRPr sz="450">
              <a:latin typeface="Microsoft Sans Serif"/>
              <a:cs typeface="Microsoft Sans Serif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3878351" y="5978873"/>
            <a:ext cx="129539" cy="965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" dirty="0">
                <a:latin typeface="Microsoft Sans Serif"/>
                <a:cs typeface="Microsoft Sans Serif"/>
              </a:rPr>
              <a:t>-</a:t>
            </a:r>
            <a:r>
              <a:rPr sz="450" spc="215" dirty="0">
                <a:latin typeface="Microsoft Sans Serif"/>
                <a:cs typeface="Microsoft Sans Serif"/>
              </a:rPr>
              <a:t> </a:t>
            </a:r>
            <a:r>
              <a:rPr sz="450" dirty="0">
                <a:latin typeface="Microsoft Sans Serif"/>
                <a:cs typeface="Microsoft Sans Serif"/>
              </a:rPr>
              <a:t>₽</a:t>
            </a:r>
            <a:endParaRPr sz="450">
              <a:latin typeface="Microsoft Sans Serif"/>
              <a:cs typeface="Microsoft Sans Serif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2587719" y="6228281"/>
            <a:ext cx="412115" cy="965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" dirty="0">
                <a:latin typeface="Microsoft Sans Serif"/>
                <a:cs typeface="Microsoft Sans Serif"/>
              </a:rPr>
              <a:t>3</a:t>
            </a:r>
            <a:r>
              <a:rPr sz="450" spc="-5" dirty="0">
                <a:latin typeface="Microsoft Sans Serif"/>
                <a:cs typeface="Microsoft Sans Serif"/>
              </a:rPr>
              <a:t> 530 300,00 </a:t>
            </a:r>
            <a:r>
              <a:rPr sz="450" dirty="0">
                <a:latin typeface="Microsoft Sans Serif"/>
                <a:cs typeface="Microsoft Sans Serif"/>
              </a:rPr>
              <a:t>₽</a:t>
            </a:r>
            <a:endParaRPr sz="450">
              <a:latin typeface="Microsoft Sans Serif"/>
              <a:cs typeface="Microsoft Sans Serif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3125786" y="6228281"/>
            <a:ext cx="252095" cy="965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" spc="-5" dirty="0">
                <a:latin typeface="Microsoft Sans Serif"/>
                <a:cs typeface="Microsoft Sans Serif"/>
              </a:rPr>
              <a:t>100,00%</a:t>
            </a:r>
            <a:endParaRPr sz="450">
              <a:latin typeface="Microsoft Sans Serif"/>
              <a:cs typeface="Microsoft Sans Serif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3667861" y="6228281"/>
            <a:ext cx="331470" cy="965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" dirty="0">
                <a:latin typeface="Microsoft Sans Serif"/>
                <a:cs typeface="Microsoft Sans Serif"/>
              </a:rPr>
              <a:t>3</a:t>
            </a:r>
            <a:r>
              <a:rPr sz="450" spc="-10" dirty="0">
                <a:latin typeface="Microsoft Sans Serif"/>
                <a:cs typeface="Microsoft Sans Serif"/>
              </a:rPr>
              <a:t> </a:t>
            </a:r>
            <a:r>
              <a:rPr sz="450" spc="-5" dirty="0">
                <a:latin typeface="Microsoft Sans Serif"/>
                <a:cs typeface="Microsoft Sans Serif"/>
              </a:rPr>
              <a:t>530</a:t>
            </a:r>
            <a:r>
              <a:rPr sz="450" spc="-10" dirty="0">
                <a:latin typeface="Microsoft Sans Serif"/>
                <a:cs typeface="Microsoft Sans Serif"/>
              </a:rPr>
              <a:t> </a:t>
            </a:r>
            <a:r>
              <a:rPr sz="450" spc="-5" dirty="0">
                <a:latin typeface="Microsoft Sans Serif"/>
                <a:cs typeface="Microsoft Sans Serif"/>
              </a:rPr>
              <a:t>300</a:t>
            </a:r>
            <a:r>
              <a:rPr sz="450" spc="-10" dirty="0">
                <a:latin typeface="Microsoft Sans Serif"/>
                <a:cs typeface="Microsoft Sans Serif"/>
              </a:rPr>
              <a:t> </a:t>
            </a:r>
            <a:r>
              <a:rPr sz="450" dirty="0">
                <a:latin typeface="Microsoft Sans Serif"/>
                <a:cs typeface="Microsoft Sans Serif"/>
              </a:rPr>
              <a:t>₽</a:t>
            </a:r>
            <a:endParaRPr sz="450">
              <a:latin typeface="Microsoft Sans Serif"/>
              <a:cs typeface="Microsoft Sans Serif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2623547" y="6455174"/>
            <a:ext cx="362585" cy="965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" spc="-5" dirty="0">
                <a:latin typeface="Microsoft Sans Serif"/>
                <a:cs typeface="Microsoft Sans Serif"/>
              </a:rPr>
              <a:t>366</a:t>
            </a:r>
            <a:r>
              <a:rPr sz="450" spc="-15" dirty="0">
                <a:latin typeface="Microsoft Sans Serif"/>
                <a:cs typeface="Microsoft Sans Serif"/>
              </a:rPr>
              <a:t> </a:t>
            </a:r>
            <a:r>
              <a:rPr sz="450" spc="-5" dirty="0">
                <a:latin typeface="Microsoft Sans Serif"/>
                <a:cs typeface="Microsoft Sans Serif"/>
              </a:rPr>
              <a:t>000,00</a:t>
            </a:r>
            <a:r>
              <a:rPr sz="450" spc="-10" dirty="0">
                <a:latin typeface="Microsoft Sans Serif"/>
                <a:cs typeface="Microsoft Sans Serif"/>
              </a:rPr>
              <a:t> </a:t>
            </a:r>
            <a:r>
              <a:rPr sz="450" dirty="0">
                <a:latin typeface="Microsoft Sans Serif"/>
                <a:cs typeface="Microsoft Sans Serif"/>
              </a:rPr>
              <a:t>₽</a:t>
            </a:r>
            <a:endParaRPr sz="450">
              <a:latin typeface="Microsoft Sans Serif"/>
              <a:cs typeface="Microsoft Sans Serif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3125786" y="6455174"/>
            <a:ext cx="252095" cy="965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" spc="-5" dirty="0">
                <a:latin typeface="Microsoft Sans Serif"/>
                <a:cs typeface="Microsoft Sans Serif"/>
              </a:rPr>
              <a:t>100,00%</a:t>
            </a:r>
            <a:endParaRPr sz="450">
              <a:latin typeface="Microsoft Sans Serif"/>
              <a:cs typeface="Microsoft Sans Serif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3721603" y="6455174"/>
            <a:ext cx="281940" cy="965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" spc="-5" dirty="0">
                <a:latin typeface="Microsoft Sans Serif"/>
                <a:cs typeface="Microsoft Sans Serif"/>
              </a:rPr>
              <a:t>366</a:t>
            </a:r>
            <a:r>
              <a:rPr sz="450" spc="-20" dirty="0">
                <a:latin typeface="Microsoft Sans Serif"/>
                <a:cs typeface="Microsoft Sans Serif"/>
              </a:rPr>
              <a:t> </a:t>
            </a:r>
            <a:r>
              <a:rPr sz="450" spc="-5" dirty="0">
                <a:latin typeface="Microsoft Sans Serif"/>
                <a:cs typeface="Microsoft Sans Serif"/>
              </a:rPr>
              <a:t>000</a:t>
            </a:r>
            <a:r>
              <a:rPr sz="450" spc="-15" dirty="0">
                <a:latin typeface="Microsoft Sans Serif"/>
                <a:cs typeface="Microsoft Sans Serif"/>
              </a:rPr>
              <a:t> </a:t>
            </a:r>
            <a:r>
              <a:rPr sz="450" dirty="0">
                <a:latin typeface="Microsoft Sans Serif"/>
                <a:cs typeface="Microsoft Sans Serif"/>
              </a:rPr>
              <a:t>₽</a:t>
            </a:r>
            <a:endParaRPr sz="450">
              <a:latin typeface="Microsoft Sans Serif"/>
              <a:cs typeface="Microsoft Sans Serif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3721603" y="6690981"/>
            <a:ext cx="281940" cy="965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" spc="-5" dirty="0">
                <a:latin typeface="Microsoft Sans Serif"/>
                <a:cs typeface="Microsoft Sans Serif"/>
              </a:rPr>
              <a:t>300</a:t>
            </a:r>
            <a:r>
              <a:rPr sz="450" spc="-20" dirty="0">
                <a:latin typeface="Microsoft Sans Serif"/>
                <a:cs typeface="Microsoft Sans Serif"/>
              </a:rPr>
              <a:t> </a:t>
            </a:r>
            <a:r>
              <a:rPr sz="450" spc="-5" dirty="0">
                <a:latin typeface="Microsoft Sans Serif"/>
                <a:cs typeface="Microsoft Sans Serif"/>
              </a:rPr>
              <a:t>000</a:t>
            </a:r>
            <a:r>
              <a:rPr sz="450" spc="-15" dirty="0">
                <a:latin typeface="Microsoft Sans Serif"/>
                <a:cs typeface="Microsoft Sans Serif"/>
              </a:rPr>
              <a:t> </a:t>
            </a:r>
            <a:r>
              <a:rPr sz="450" dirty="0">
                <a:latin typeface="Microsoft Sans Serif"/>
                <a:cs typeface="Microsoft Sans Serif"/>
              </a:rPr>
              <a:t>₽</a:t>
            </a:r>
            <a:endParaRPr sz="450">
              <a:latin typeface="Microsoft Sans Serif"/>
              <a:cs typeface="Microsoft Sans Serif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1758877" y="936272"/>
            <a:ext cx="3799840" cy="68326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R="24130" algn="r">
              <a:lnSpc>
                <a:spcPct val="100000"/>
              </a:lnSpc>
              <a:spcBef>
                <a:spcPts val="185"/>
              </a:spcBef>
              <a:tabLst>
                <a:tab pos="3293745" algn="l"/>
              </a:tabLst>
            </a:pPr>
            <a:r>
              <a:rPr sz="550" b="1" spc="-5" dirty="0">
                <a:latin typeface="Times New Roman"/>
                <a:cs typeface="Times New Roman"/>
              </a:rPr>
              <a:t>Норма</a:t>
            </a:r>
            <a:r>
              <a:rPr sz="550" b="1" spc="10" dirty="0">
                <a:latin typeface="Times New Roman"/>
                <a:cs typeface="Times New Roman"/>
              </a:rPr>
              <a:t> </a:t>
            </a:r>
            <a:r>
              <a:rPr sz="550" b="1" spc="5" dirty="0">
                <a:latin typeface="Times New Roman"/>
                <a:cs typeface="Times New Roman"/>
              </a:rPr>
              <a:t>высадки	</a:t>
            </a:r>
            <a:r>
              <a:rPr sz="550" b="1" dirty="0">
                <a:latin typeface="Times New Roman"/>
                <a:cs typeface="Times New Roman"/>
              </a:rPr>
              <a:t>Средняя</a:t>
            </a:r>
            <a:r>
              <a:rPr sz="550" b="1" spc="-25" dirty="0">
                <a:latin typeface="Times New Roman"/>
                <a:cs typeface="Times New Roman"/>
              </a:rPr>
              <a:t> </a:t>
            </a:r>
            <a:r>
              <a:rPr sz="550" b="1" spc="5" dirty="0">
                <a:latin typeface="Times New Roman"/>
                <a:cs typeface="Times New Roman"/>
              </a:rPr>
              <a:t>Цена</a:t>
            </a:r>
            <a:endParaRPr sz="550">
              <a:latin typeface="Times New Roman"/>
              <a:cs typeface="Times New Roman"/>
            </a:endParaRPr>
          </a:p>
          <a:p>
            <a:pPr marR="67310" algn="r">
              <a:lnSpc>
                <a:spcPct val="100000"/>
              </a:lnSpc>
              <a:spcBef>
                <a:spcPts val="90"/>
              </a:spcBef>
              <a:tabLst>
                <a:tab pos="680720" algn="l"/>
                <a:tab pos="1240790" algn="l"/>
                <a:tab pos="1743075" algn="l"/>
                <a:tab pos="2253615" algn="l"/>
                <a:tab pos="2760345" algn="l"/>
                <a:tab pos="3176905" algn="l"/>
              </a:tabLst>
            </a:pPr>
            <a:r>
              <a:rPr sz="550" b="1" spc="5" dirty="0">
                <a:latin typeface="Times New Roman"/>
                <a:cs typeface="Times New Roman"/>
              </a:rPr>
              <a:t>ед/1га	</a:t>
            </a:r>
            <a:r>
              <a:rPr sz="550" b="1" dirty="0">
                <a:latin typeface="Times New Roman"/>
                <a:cs typeface="Times New Roman"/>
              </a:rPr>
              <a:t>1год	</a:t>
            </a:r>
            <a:r>
              <a:rPr sz="550" b="1" spc="5" dirty="0">
                <a:latin typeface="Times New Roman"/>
                <a:cs typeface="Times New Roman"/>
              </a:rPr>
              <a:t>2</a:t>
            </a:r>
            <a:r>
              <a:rPr sz="550" b="1" dirty="0">
                <a:latin typeface="Times New Roman"/>
                <a:cs typeface="Times New Roman"/>
              </a:rPr>
              <a:t> год	</a:t>
            </a:r>
            <a:r>
              <a:rPr sz="550" b="1" spc="5" dirty="0">
                <a:latin typeface="Times New Roman"/>
                <a:cs typeface="Times New Roman"/>
              </a:rPr>
              <a:t>3 </a:t>
            </a:r>
            <a:r>
              <a:rPr sz="550" b="1" dirty="0">
                <a:latin typeface="Times New Roman"/>
                <a:cs typeface="Times New Roman"/>
              </a:rPr>
              <a:t>год	</a:t>
            </a:r>
            <a:r>
              <a:rPr sz="550" b="1" spc="5" dirty="0">
                <a:latin typeface="Times New Roman"/>
                <a:cs typeface="Times New Roman"/>
              </a:rPr>
              <a:t>4 </a:t>
            </a:r>
            <a:r>
              <a:rPr sz="550" b="1" dirty="0">
                <a:latin typeface="Times New Roman"/>
                <a:cs typeface="Times New Roman"/>
              </a:rPr>
              <a:t>год	</a:t>
            </a:r>
            <a:r>
              <a:rPr sz="550" b="1" spc="5" dirty="0">
                <a:latin typeface="Times New Roman"/>
                <a:cs typeface="Times New Roman"/>
              </a:rPr>
              <a:t>5 </a:t>
            </a:r>
            <a:r>
              <a:rPr sz="550" b="1" dirty="0">
                <a:latin typeface="Times New Roman"/>
                <a:cs typeface="Times New Roman"/>
              </a:rPr>
              <a:t>год	реализации</a:t>
            </a:r>
            <a:endParaRPr sz="550">
              <a:latin typeface="Times New Roman"/>
              <a:cs typeface="Times New Roman"/>
            </a:endParaRPr>
          </a:p>
          <a:p>
            <a:pPr marL="178435">
              <a:lnSpc>
                <a:spcPct val="100000"/>
              </a:lnSpc>
              <a:spcBef>
                <a:spcPts val="225"/>
              </a:spcBef>
              <a:tabLst>
                <a:tab pos="868044" algn="l"/>
                <a:tab pos="1437640" algn="l"/>
                <a:tab pos="1939289" algn="l"/>
                <a:tab pos="2450465" algn="l"/>
                <a:tab pos="2956560" algn="l"/>
                <a:tab pos="3561079" algn="l"/>
              </a:tabLst>
            </a:pPr>
            <a:r>
              <a:rPr sz="450" spc="-10" dirty="0">
                <a:latin typeface="Microsoft Sans Serif"/>
                <a:cs typeface="Microsoft Sans Serif"/>
              </a:rPr>
              <a:t>4</a:t>
            </a:r>
            <a:r>
              <a:rPr sz="450" dirty="0">
                <a:latin typeface="Microsoft Sans Serif"/>
                <a:cs typeface="Microsoft Sans Serif"/>
              </a:rPr>
              <a:t>8</a:t>
            </a:r>
            <a:r>
              <a:rPr sz="450" spc="10" dirty="0">
                <a:latin typeface="Microsoft Sans Serif"/>
                <a:cs typeface="Microsoft Sans Serif"/>
              </a:rPr>
              <a:t> </a:t>
            </a:r>
            <a:r>
              <a:rPr sz="450" spc="-10" dirty="0">
                <a:latin typeface="Microsoft Sans Serif"/>
                <a:cs typeface="Microsoft Sans Serif"/>
              </a:rPr>
              <a:t>00</a:t>
            </a:r>
            <a:r>
              <a:rPr sz="450" dirty="0">
                <a:latin typeface="Microsoft Sans Serif"/>
                <a:cs typeface="Microsoft Sans Serif"/>
              </a:rPr>
              <a:t>0	</a:t>
            </a:r>
            <a:r>
              <a:rPr sz="450" spc="-10" dirty="0">
                <a:latin typeface="Microsoft Sans Serif"/>
                <a:cs typeface="Microsoft Sans Serif"/>
              </a:rPr>
              <a:t>0</a:t>
            </a:r>
            <a:r>
              <a:rPr sz="450" spc="10" dirty="0">
                <a:latin typeface="Microsoft Sans Serif"/>
                <a:cs typeface="Microsoft Sans Serif"/>
              </a:rPr>
              <a:t>,</a:t>
            </a:r>
            <a:r>
              <a:rPr sz="450" spc="-10" dirty="0">
                <a:latin typeface="Microsoft Sans Serif"/>
                <a:cs typeface="Microsoft Sans Serif"/>
              </a:rPr>
              <a:t>2</a:t>
            </a:r>
            <a:r>
              <a:rPr sz="450" dirty="0">
                <a:latin typeface="Microsoft Sans Serif"/>
                <a:cs typeface="Microsoft Sans Serif"/>
              </a:rPr>
              <a:t>0	</a:t>
            </a:r>
            <a:r>
              <a:rPr sz="450" spc="-10" dirty="0">
                <a:latin typeface="Microsoft Sans Serif"/>
                <a:cs typeface="Microsoft Sans Serif"/>
              </a:rPr>
              <a:t>0</a:t>
            </a:r>
            <a:r>
              <a:rPr sz="450" spc="10" dirty="0">
                <a:latin typeface="Microsoft Sans Serif"/>
                <a:cs typeface="Microsoft Sans Serif"/>
              </a:rPr>
              <a:t>,</a:t>
            </a:r>
            <a:r>
              <a:rPr sz="450" spc="-10" dirty="0">
                <a:latin typeface="Microsoft Sans Serif"/>
                <a:cs typeface="Microsoft Sans Serif"/>
              </a:rPr>
              <a:t>6</a:t>
            </a:r>
            <a:r>
              <a:rPr sz="450" dirty="0">
                <a:latin typeface="Microsoft Sans Serif"/>
                <a:cs typeface="Microsoft Sans Serif"/>
              </a:rPr>
              <a:t>0	</a:t>
            </a:r>
            <a:r>
              <a:rPr sz="450" spc="-10" dirty="0">
                <a:latin typeface="Microsoft Sans Serif"/>
                <a:cs typeface="Microsoft Sans Serif"/>
              </a:rPr>
              <a:t>0</a:t>
            </a:r>
            <a:r>
              <a:rPr sz="450" spc="10" dirty="0">
                <a:latin typeface="Microsoft Sans Serif"/>
                <a:cs typeface="Microsoft Sans Serif"/>
              </a:rPr>
              <a:t>,</a:t>
            </a:r>
            <a:r>
              <a:rPr sz="450" spc="-10" dirty="0">
                <a:latin typeface="Microsoft Sans Serif"/>
                <a:cs typeface="Microsoft Sans Serif"/>
              </a:rPr>
              <a:t>7</a:t>
            </a:r>
            <a:r>
              <a:rPr sz="450" dirty="0">
                <a:latin typeface="Microsoft Sans Serif"/>
                <a:cs typeface="Microsoft Sans Serif"/>
              </a:rPr>
              <a:t>0	</a:t>
            </a:r>
            <a:r>
              <a:rPr sz="450" spc="-10" dirty="0">
                <a:latin typeface="Microsoft Sans Serif"/>
                <a:cs typeface="Microsoft Sans Serif"/>
              </a:rPr>
              <a:t>0</a:t>
            </a:r>
            <a:r>
              <a:rPr sz="450" spc="10" dirty="0">
                <a:latin typeface="Microsoft Sans Serif"/>
                <a:cs typeface="Microsoft Sans Serif"/>
              </a:rPr>
              <a:t>,</a:t>
            </a:r>
            <a:r>
              <a:rPr sz="450" spc="-10" dirty="0">
                <a:latin typeface="Microsoft Sans Serif"/>
                <a:cs typeface="Microsoft Sans Serif"/>
              </a:rPr>
              <a:t>0</a:t>
            </a:r>
            <a:r>
              <a:rPr sz="450" dirty="0">
                <a:latin typeface="Microsoft Sans Serif"/>
                <a:cs typeface="Microsoft Sans Serif"/>
              </a:rPr>
              <a:t>0	</a:t>
            </a:r>
            <a:r>
              <a:rPr sz="450" spc="-10" dirty="0">
                <a:latin typeface="Microsoft Sans Serif"/>
                <a:cs typeface="Microsoft Sans Serif"/>
              </a:rPr>
              <a:t>0</a:t>
            </a:r>
            <a:r>
              <a:rPr sz="450" spc="10" dirty="0">
                <a:latin typeface="Microsoft Sans Serif"/>
                <a:cs typeface="Microsoft Sans Serif"/>
              </a:rPr>
              <a:t>,</a:t>
            </a:r>
            <a:r>
              <a:rPr sz="450" spc="-10" dirty="0">
                <a:latin typeface="Microsoft Sans Serif"/>
                <a:cs typeface="Microsoft Sans Serif"/>
              </a:rPr>
              <a:t>0</a:t>
            </a:r>
            <a:r>
              <a:rPr sz="450" dirty="0">
                <a:latin typeface="Microsoft Sans Serif"/>
                <a:cs typeface="Microsoft Sans Serif"/>
              </a:rPr>
              <a:t>0	</a:t>
            </a:r>
            <a:r>
              <a:rPr sz="450" spc="-10" dirty="0">
                <a:latin typeface="Microsoft Sans Serif"/>
                <a:cs typeface="Microsoft Sans Serif"/>
              </a:rPr>
              <a:t>250</a:t>
            </a:r>
            <a:r>
              <a:rPr sz="450" spc="10" dirty="0">
                <a:latin typeface="Microsoft Sans Serif"/>
                <a:cs typeface="Microsoft Sans Serif"/>
              </a:rPr>
              <a:t>,</a:t>
            </a:r>
            <a:r>
              <a:rPr sz="450" spc="-10" dirty="0">
                <a:latin typeface="Microsoft Sans Serif"/>
                <a:cs typeface="Microsoft Sans Serif"/>
              </a:rPr>
              <a:t>0</a:t>
            </a:r>
            <a:r>
              <a:rPr sz="450" dirty="0">
                <a:latin typeface="Microsoft Sans Serif"/>
                <a:cs typeface="Microsoft Sans Serif"/>
              </a:rPr>
              <a:t>0</a:t>
            </a:r>
            <a:r>
              <a:rPr sz="450" spc="10" dirty="0">
                <a:latin typeface="Microsoft Sans Serif"/>
                <a:cs typeface="Microsoft Sans Serif"/>
              </a:rPr>
              <a:t> </a:t>
            </a:r>
            <a:r>
              <a:rPr sz="450" dirty="0">
                <a:latin typeface="Microsoft Sans Serif"/>
                <a:cs typeface="Microsoft Sans Serif"/>
              </a:rPr>
              <a:t>₽</a:t>
            </a:r>
            <a:endParaRPr sz="4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0">
              <a:latin typeface="Microsoft Sans Serif"/>
              <a:cs typeface="Microsoft Sans Serif"/>
            </a:endParaRPr>
          </a:p>
          <a:p>
            <a:pPr marL="2185670">
              <a:lnSpc>
                <a:spcPct val="100000"/>
              </a:lnSpc>
            </a:pPr>
            <a:r>
              <a:rPr sz="550" b="1" spc="25" dirty="0">
                <a:latin typeface="Arial"/>
                <a:cs typeface="Arial"/>
              </a:rPr>
              <a:t>ВВ</a:t>
            </a:r>
            <a:r>
              <a:rPr sz="550" b="1" spc="15" dirty="0">
                <a:latin typeface="Arial"/>
                <a:cs typeface="Arial"/>
              </a:rPr>
              <a:t>Е</a:t>
            </a:r>
            <a:r>
              <a:rPr sz="550" b="1" spc="-5" dirty="0">
                <a:latin typeface="Arial"/>
                <a:cs typeface="Arial"/>
              </a:rPr>
              <a:t>Д</a:t>
            </a:r>
            <a:r>
              <a:rPr sz="550" b="1" spc="25" dirty="0">
                <a:latin typeface="Arial"/>
                <a:cs typeface="Arial"/>
              </a:rPr>
              <a:t>И</a:t>
            </a:r>
            <a:r>
              <a:rPr sz="550" b="1" spc="10" dirty="0">
                <a:latin typeface="Arial"/>
                <a:cs typeface="Arial"/>
              </a:rPr>
              <a:t>Т</a:t>
            </a:r>
            <a:r>
              <a:rPr sz="550" b="1" spc="5" dirty="0">
                <a:latin typeface="Arial"/>
                <a:cs typeface="Arial"/>
              </a:rPr>
              <a:t>Е</a:t>
            </a:r>
            <a:r>
              <a:rPr sz="550" b="1" spc="-5" dirty="0">
                <a:latin typeface="Arial"/>
                <a:cs typeface="Arial"/>
              </a:rPr>
              <a:t> Д</a:t>
            </a:r>
            <a:r>
              <a:rPr sz="550" b="1" spc="-10" dirty="0">
                <a:latin typeface="Arial"/>
                <a:cs typeface="Arial"/>
              </a:rPr>
              <a:t>А</a:t>
            </a:r>
            <a:r>
              <a:rPr sz="550" b="1" spc="25" dirty="0">
                <a:latin typeface="Arial"/>
                <a:cs typeface="Arial"/>
              </a:rPr>
              <a:t>НН</a:t>
            </a:r>
            <a:r>
              <a:rPr sz="550" b="1" spc="-15" dirty="0">
                <a:latin typeface="Arial"/>
                <a:cs typeface="Arial"/>
              </a:rPr>
              <a:t>Ы</a:t>
            </a:r>
            <a:r>
              <a:rPr sz="550" b="1" spc="5" dirty="0">
                <a:latin typeface="Arial"/>
                <a:cs typeface="Arial"/>
              </a:rPr>
              <a:t>Е</a:t>
            </a:r>
            <a:endParaRPr sz="5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>
              <a:latin typeface="Arial"/>
              <a:cs typeface="Arial"/>
            </a:endParaRPr>
          </a:p>
          <a:p>
            <a:pPr marL="1267460">
              <a:lnSpc>
                <a:spcPct val="100000"/>
              </a:lnSpc>
              <a:spcBef>
                <a:spcPts val="400"/>
              </a:spcBef>
              <a:tabLst>
                <a:tab pos="1746885" algn="l"/>
                <a:tab pos="2266315" algn="l"/>
                <a:tab pos="2773045" algn="l"/>
                <a:tab pos="3279140" algn="l"/>
              </a:tabLst>
            </a:pPr>
            <a:r>
              <a:rPr sz="550" spc="5" dirty="0">
                <a:latin typeface="Times New Roman"/>
                <a:cs typeface="Times New Roman"/>
              </a:rPr>
              <a:t>1</a:t>
            </a:r>
            <a:r>
              <a:rPr sz="550" spc="-15" dirty="0">
                <a:latin typeface="Times New Roman"/>
                <a:cs typeface="Times New Roman"/>
              </a:rPr>
              <a:t>г</a:t>
            </a:r>
            <a:r>
              <a:rPr sz="550" spc="5" dirty="0">
                <a:latin typeface="Times New Roman"/>
                <a:cs typeface="Times New Roman"/>
              </a:rPr>
              <a:t>од</a:t>
            </a:r>
            <a:r>
              <a:rPr sz="550" dirty="0">
                <a:latin typeface="Times New Roman"/>
                <a:cs typeface="Times New Roman"/>
              </a:rPr>
              <a:t>	</a:t>
            </a:r>
            <a:r>
              <a:rPr sz="550" spc="5" dirty="0">
                <a:latin typeface="Times New Roman"/>
                <a:cs typeface="Times New Roman"/>
              </a:rPr>
              <a:t>2</a:t>
            </a:r>
            <a:r>
              <a:rPr sz="550" dirty="0">
                <a:latin typeface="Times New Roman"/>
                <a:cs typeface="Times New Roman"/>
              </a:rPr>
              <a:t> </a:t>
            </a:r>
            <a:r>
              <a:rPr sz="550" spc="-15" dirty="0">
                <a:latin typeface="Times New Roman"/>
                <a:cs typeface="Times New Roman"/>
              </a:rPr>
              <a:t>г</a:t>
            </a:r>
            <a:r>
              <a:rPr sz="550" spc="5" dirty="0">
                <a:latin typeface="Times New Roman"/>
                <a:cs typeface="Times New Roman"/>
              </a:rPr>
              <a:t>од</a:t>
            </a:r>
            <a:r>
              <a:rPr sz="550" dirty="0">
                <a:latin typeface="Times New Roman"/>
                <a:cs typeface="Times New Roman"/>
              </a:rPr>
              <a:t>	</a:t>
            </a:r>
            <a:r>
              <a:rPr sz="550" spc="5" dirty="0">
                <a:latin typeface="Times New Roman"/>
                <a:cs typeface="Times New Roman"/>
              </a:rPr>
              <a:t>3</a:t>
            </a:r>
            <a:r>
              <a:rPr sz="550" dirty="0">
                <a:latin typeface="Times New Roman"/>
                <a:cs typeface="Times New Roman"/>
              </a:rPr>
              <a:t> </a:t>
            </a:r>
            <a:r>
              <a:rPr sz="550" spc="-15" dirty="0">
                <a:latin typeface="Times New Roman"/>
                <a:cs typeface="Times New Roman"/>
              </a:rPr>
              <a:t>г</a:t>
            </a:r>
            <a:r>
              <a:rPr sz="550" spc="5" dirty="0">
                <a:latin typeface="Times New Roman"/>
                <a:cs typeface="Times New Roman"/>
              </a:rPr>
              <a:t>од</a:t>
            </a:r>
            <a:r>
              <a:rPr sz="550" dirty="0">
                <a:latin typeface="Times New Roman"/>
                <a:cs typeface="Times New Roman"/>
              </a:rPr>
              <a:t>	</a:t>
            </a:r>
            <a:r>
              <a:rPr sz="550" spc="5" dirty="0">
                <a:latin typeface="Times New Roman"/>
                <a:cs typeface="Times New Roman"/>
              </a:rPr>
              <a:t>4</a:t>
            </a:r>
            <a:r>
              <a:rPr sz="550" dirty="0">
                <a:latin typeface="Times New Roman"/>
                <a:cs typeface="Times New Roman"/>
              </a:rPr>
              <a:t> </a:t>
            </a:r>
            <a:r>
              <a:rPr sz="550" spc="-15" dirty="0">
                <a:latin typeface="Times New Roman"/>
                <a:cs typeface="Times New Roman"/>
              </a:rPr>
              <a:t>г</a:t>
            </a:r>
            <a:r>
              <a:rPr sz="550" spc="5" dirty="0">
                <a:latin typeface="Times New Roman"/>
                <a:cs typeface="Times New Roman"/>
              </a:rPr>
              <a:t>од</a:t>
            </a:r>
            <a:r>
              <a:rPr sz="550" dirty="0">
                <a:latin typeface="Times New Roman"/>
                <a:cs typeface="Times New Roman"/>
              </a:rPr>
              <a:t>	</a:t>
            </a:r>
            <a:r>
              <a:rPr sz="550" spc="5" dirty="0">
                <a:latin typeface="Times New Roman"/>
                <a:cs typeface="Times New Roman"/>
              </a:rPr>
              <a:t>5</a:t>
            </a:r>
            <a:r>
              <a:rPr sz="550" dirty="0">
                <a:latin typeface="Times New Roman"/>
                <a:cs typeface="Times New Roman"/>
              </a:rPr>
              <a:t> </a:t>
            </a:r>
            <a:r>
              <a:rPr sz="550" spc="-15" dirty="0">
                <a:latin typeface="Times New Roman"/>
                <a:cs typeface="Times New Roman"/>
              </a:rPr>
              <a:t>г</a:t>
            </a:r>
            <a:r>
              <a:rPr sz="550" spc="5" dirty="0">
                <a:latin typeface="Times New Roman"/>
                <a:cs typeface="Times New Roman"/>
              </a:rPr>
              <a:t>од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145513" y="5854459"/>
            <a:ext cx="2203450" cy="334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95"/>
              </a:spcBef>
            </a:pPr>
            <a:r>
              <a:rPr sz="450" spc="-10" dirty="0">
                <a:latin typeface="Microsoft Sans Serif"/>
                <a:cs typeface="Microsoft Sans Serif"/>
              </a:rPr>
              <a:t>Грантовая </a:t>
            </a:r>
            <a:r>
              <a:rPr sz="450" spc="-5" dirty="0">
                <a:latin typeface="Microsoft Sans Serif"/>
                <a:cs typeface="Microsoft Sans Serif"/>
              </a:rPr>
              <a:t>поддержка </a:t>
            </a:r>
            <a:r>
              <a:rPr sz="450" b="1" dirty="0">
                <a:latin typeface="Arial"/>
                <a:cs typeface="Arial"/>
              </a:rPr>
              <a:t>Агропрогресс - </a:t>
            </a:r>
            <a:r>
              <a:rPr sz="450" b="1" spc="-5" dirty="0">
                <a:latin typeface="Arial"/>
                <a:cs typeface="Arial"/>
              </a:rPr>
              <a:t>для</a:t>
            </a:r>
            <a:r>
              <a:rPr sz="450" b="1" dirty="0">
                <a:latin typeface="Arial"/>
                <a:cs typeface="Arial"/>
              </a:rPr>
              <a:t> ООО, </a:t>
            </a:r>
            <a:r>
              <a:rPr sz="450" b="1" spc="-5" dirty="0">
                <a:latin typeface="Arial"/>
                <a:cs typeface="Arial"/>
              </a:rPr>
              <a:t>АО,</a:t>
            </a:r>
            <a:r>
              <a:rPr sz="450" b="1" dirty="0">
                <a:latin typeface="Arial"/>
                <a:cs typeface="Arial"/>
              </a:rPr>
              <a:t> </a:t>
            </a:r>
            <a:r>
              <a:rPr sz="450" b="1" spc="-5" dirty="0">
                <a:latin typeface="Arial"/>
                <a:cs typeface="Arial"/>
              </a:rPr>
              <a:t>СПК осуществляющих </a:t>
            </a:r>
            <a:r>
              <a:rPr sz="450" b="1" dirty="0">
                <a:latin typeface="Arial"/>
                <a:cs typeface="Arial"/>
              </a:rPr>
              <a:t> </a:t>
            </a:r>
            <a:r>
              <a:rPr sz="450" b="1" spc="5" dirty="0">
                <a:latin typeface="Arial"/>
                <a:cs typeface="Arial"/>
              </a:rPr>
              <a:t>деятельность </a:t>
            </a:r>
            <a:r>
              <a:rPr sz="450" b="1" dirty="0">
                <a:latin typeface="Arial"/>
                <a:cs typeface="Arial"/>
              </a:rPr>
              <a:t>не </a:t>
            </a:r>
            <a:r>
              <a:rPr sz="450" b="1" spc="10" dirty="0">
                <a:latin typeface="Arial"/>
                <a:cs typeface="Arial"/>
              </a:rPr>
              <a:t>менее </a:t>
            </a:r>
            <a:r>
              <a:rPr sz="450" b="1" spc="-5" dirty="0">
                <a:latin typeface="Arial"/>
                <a:cs typeface="Arial"/>
              </a:rPr>
              <a:t>2х</a:t>
            </a:r>
            <a:r>
              <a:rPr sz="450" b="1" dirty="0">
                <a:latin typeface="Arial"/>
                <a:cs typeface="Arial"/>
              </a:rPr>
              <a:t> </a:t>
            </a:r>
            <a:r>
              <a:rPr sz="450" b="1" spc="5" dirty="0">
                <a:latin typeface="Arial"/>
                <a:cs typeface="Arial"/>
              </a:rPr>
              <a:t>лет </a:t>
            </a:r>
            <a:r>
              <a:rPr sz="450" spc="-10" dirty="0">
                <a:latin typeface="Microsoft Sans Serif"/>
                <a:cs typeface="Microsoft Sans Serif"/>
              </a:rPr>
              <a:t>(Грант </a:t>
            </a:r>
            <a:r>
              <a:rPr sz="450" dirty="0">
                <a:latin typeface="Microsoft Sans Serif"/>
                <a:cs typeface="Microsoft Sans Serif"/>
              </a:rPr>
              <a:t>- </a:t>
            </a:r>
            <a:r>
              <a:rPr sz="450" b="1" dirty="0">
                <a:latin typeface="Arial"/>
                <a:cs typeface="Arial"/>
              </a:rPr>
              <a:t>до </a:t>
            </a:r>
            <a:r>
              <a:rPr sz="450" b="1" spc="-5" dirty="0">
                <a:latin typeface="Arial"/>
                <a:cs typeface="Arial"/>
              </a:rPr>
              <a:t>25% </a:t>
            </a:r>
            <a:r>
              <a:rPr sz="450" spc="-5" dirty="0">
                <a:latin typeface="Microsoft Sans Serif"/>
                <a:cs typeface="Microsoft Sans Serif"/>
              </a:rPr>
              <a:t>от </a:t>
            </a:r>
            <a:r>
              <a:rPr sz="450" spc="-10" dirty="0">
                <a:latin typeface="Microsoft Sans Serif"/>
                <a:cs typeface="Microsoft Sans Serif"/>
              </a:rPr>
              <a:t>инвестиционных</a:t>
            </a:r>
            <a:r>
              <a:rPr sz="450" spc="-5" dirty="0">
                <a:latin typeface="Microsoft Sans Serif"/>
                <a:cs typeface="Microsoft Sans Serif"/>
              </a:rPr>
              <a:t> </a:t>
            </a:r>
            <a:r>
              <a:rPr sz="450" spc="-15" dirty="0">
                <a:latin typeface="Microsoft Sans Serif"/>
                <a:cs typeface="Microsoft Sans Serif"/>
              </a:rPr>
              <a:t>затрат,</a:t>
            </a:r>
            <a:r>
              <a:rPr sz="450" spc="-10" dirty="0">
                <a:latin typeface="Microsoft Sans Serif"/>
                <a:cs typeface="Microsoft Sans Serif"/>
              </a:rPr>
              <a:t> </a:t>
            </a:r>
            <a:r>
              <a:rPr sz="450" spc="-5" dirty="0">
                <a:latin typeface="Microsoft Sans Serif"/>
                <a:cs typeface="Microsoft Sans Serif"/>
              </a:rPr>
              <a:t>при </a:t>
            </a:r>
            <a:r>
              <a:rPr sz="450" spc="-105" dirty="0">
                <a:latin typeface="Microsoft Sans Serif"/>
                <a:cs typeface="Microsoft Sans Serif"/>
              </a:rPr>
              <a:t> </a:t>
            </a:r>
            <a:r>
              <a:rPr sz="450" dirty="0">
                <a:latin typeface="Microsoft Sans Serif"/>
                <a:cs typeface="Microsoft Sans Serif"/>
              </a:rPr>
              <a:t>условии </a:t>
            </a:r>
            <a:r>
              <a:rPr sz="450" spc="-15" dirty="0">
                <a:latin typeface="Microsoft Sans Serif"/>
                <a:cs typeface="Microsoft Sans Serif"/>
              </a:rPr>
              <a:t>оформления</a:t>
            </a:r>
            <a:r>
              <a:rPr sz="450" spc="-10" dirty="0">
                <a:latin typeface="Microsoft Sans Serif"/>
                <a:cs typeface="Microsoft Sans Serif"/>
              </a:rPr>
              <a:t> </a:t>
            </a:r>
            <a:r>
              <a:rPr sz="450" spc="-5" dirty="0">
                <a:latin typeface="Microsoft Sans Serif"/>
                <a:cs typeface="Microsoft Sans Serif"/>
              </a:rPr>
              <a:t>инвестционного </a:t>
            </a:r>
            <a:r>
              <a:rPr sz="450" spc="-10" dirty="0">
                <a:latin typeface="Microsoft Sans Serif"/>
                <a:cs typeface="Microsoft Sans Serif"/>
              </a:rPr>
              <a:t>кредита </a:t>
            </a:r>
            <a:r>
              <a:rPr sz="450" spc="-5" dirty="0">
                <a:latin typeface="Microsoft Sans Serif"/>
                <a:cs typeface="Microsoft Sans Serif"/>
              </a:rPr>
              <a:t>не менее 70%</a:t>
            </a:r>
            <a:r>
              <a:rPr sz="450" spc="105" dirty="0">
                <a:latin typeface="Microsoft Sans Serif"/>
                <a:cs typeface="Microsoft Sans Serif"/>
              </a:rPr>
              <a:t> </a:t>
            </a:r>
            <a:r>
              <a:rPr sz="450" spc="-5" dirty="0">
                <a:latin typeface="Microsoft Sans Serif"/>
                <a:cs typeface="Microsoft Sans Serif"/>
              </a:rPr>
              <a:t>от инвест.</a:t>
            </a:r>
            <a:r>
              <a:rPr sz="450" spc="110" dirty="0">
                <a:latin typeface="Microsoft Sans Serif"/>
                <a:cs typeface="Microsoft Sans Serif"/>
              </a:rPr>
              <a:t> </a:t>
            </a:r>
            <a:r>
              <a:rPr sz="450" spc="-15" dirty="0">
                <a:latin typeface="Microsoft Sans Serif"/>
                <a:cs typeface="Microsoft Sans Serif"/>
              </a:rPr>
              <a:t>затрат, </a:t>
            </a:r>
            <a:r>
              <a:rPr sz="450" spc="-10" dirty="0">
                <a:latin typeface="Microsoft Sans Serif"/>
                <a:cs typeface="Microsoft Sans Serif"/>
              </a:rPr>
              <a:t> </a:t>
            </a:r>
            <a:r>
              <a:rPr sz="450" dirty="0">
                <a:latin typeface="Microsoft Sans Serif"/>
                <a:cs typeface="Microsoft Sans Serif"/>
              </a:rPr>
              <a:t>для</a:t>
            </a:r>
            <a:r>
              <a:rPr sz="450" spc="10" dirty="0">
                <a:latin typeface="Microsoft Sans Serif"/>
                <a:cs typeface="Microsoft Sans Serif"/>
              </a:rPr>
              <a:t> </a:t>
            </a:r>
            <a:r>
              <a:rPr sz="450" dirty="0">
                <a:latin typeface="Microsoft Sans Serif"/>
                <a:cs typeface="Microsoft Sans Serif"/>
              </a:rPr>
              <a:t>ООО,</a:t>
            </a:r>
            <a:r>
              <a:rPr sz="450" spc="30" dirty="0">
                <a:latin typeface="Microsoft Sans Serif"/>
                <a:cs typeface="Microsoft Sans Serif"/>
              </a:rPr>
              <a:t> </a:t>
            </a:r>
            <a:r>
              <a:rPr sz="450" spc="-15" dirty="0">
                <a:latin typeface="Microsoft Sans Serif"/>
                <a:cs typeface="Microsoft Sans Serif"/>
              </a:rPr>
              <a:t>СПК,</a:t>
            </a:r>
            <a:r>
              <a:rPr sz="450" spc="30" dirty="0">
                <a:latin typeface="Microsoft Sans Serif"/>
                <a:cs typeface="Microsoft Sans Serif"/>
              </a:rPr>
              <a:t> </a:t>
            </a:r>
            <a:r>
              <a:rPr sz="450" spc="5" dirty="0">
                <a:latin typeface="Microsoft Sans Serif"/>
                <a:cs typeface="Microsoft Sans Serif"/>
              </a:rPr>
              <a:t>АО)</a:t>
            </a:r>
            <a:endParaRPr sz="450">
              <a:latin typeface="Microsoft Sans Serif"/>
              <a:cs typeface="Microsoft Sans Serif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2829956" y="6690981"/>
            <a:ext cx="189230" cy="965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" spc="-10" dirty="0">
                <a:latin typeface="Microsoft Sans Serif"/>
                <a:cs typeface="Microsoft Sans Serif"/>
              </a:rPr>
              <a:t>4</a:t>
            </a:r>
            <a:r>
              <a:rPr sz="450" spc="10" dirty="0">
                <a:latin typeface="Microsoft Sans Serif"/>
                <a:cs typeface="Microsoft Sans Serif"/>
              </a:rPr>
              <a:t>,</a:t>
            </a:r>
            <a:r>
              <a:rPr sz="450" spc="-10" dirty="0">
                <a:latin typeface="Microsoft Sans Serif"/>
                <a:cs typeface="Microsoft Sans Serif"/>
              </a:rPr>
              <a:t>17</a:t>
            </a:r>
            <a:r>
              <a:rPr sz="450" spc="5" dirty="0">
                <a:latin typeface="Microsoft Sans Serif"/>
                <a:cs typeface="Microsoft Sans Serif"/>
              </a:rPr>
              <a:t>%</a:t>
            </a:r>
            <a:endParaRPr sz="450">
              <a:latin typeface="Microsoft Sans Serif"/>
              <a:cs typeface="Microsoft Sans Serif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1709622" y="1594173"/>
            <a:ext cx="1786889" cy="33401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550" spc="5" dirty="0">
                <a:latin typeface="Times New Roman"/>
                <a:cs typeface="Times New Roman"/>
              </a:rPr>
              <a:t>З</a:t>
            </a:r>
            <a:r>
              <a:rPr sz="550" dirty="0">
                <a:latin typeface="Times New Roman"/>
                <a:cs typeface="Times New Roman"/>
              </a:rPr>
              <a:t>еме</a:t>
            </a:r>
            <a:r>
              <a:rPr sz="550" spc="5" dirty="0">
                <a:latin typeface="Times New Roman"/>
                <a:cs typeface="Times New Roman"/>
              </a:rPr>
              <a:t>л</a:t>
            </a:r>
            <a:r>
              <a:rPr sz="550" spc="-10" dirty="0">
                <a:latin typeface="Times New Roman"/>
                <a:cs typeface="Times New Roman"/>
              </a:rPr>
              <a:t>ь</a:t>
            </a:r>
            <a:r>
              <a:rPr sz="550" spc="15" dirty="0">
                <a:latin typeface="Times New Roman"/>
                <a:cs typeface="Times New Roman"/>
              </a:rPr>
              <a:t>н</a:t>
            </a:r>
            <a:r>
              <a:rPr sz="550" spc="10" dirty="0">
                <a:latin typeface="Times New Roman"/>
                <a:cs typeface="Times New Roman"/>
              </a:rPr>
              <a:t>ы</a:t>
            </a:r>
            <a:r>
              <a:rPr sz="550" spc="5" dirty="0">
                <a:latin typeface="Times New Roman"/>
                <a:cs typeface="Times New Roman"/>
              </a:rPr>
              <a:t>й</a:t>
            </a:r>
            <a:r>
              <a:rPr sz="550" spc="15" dirty="0">
                <a:latin typeface="Times New Roman"/>
                <a:cs typeface="Times New Roman"/>
              </a:rPr>
              <a:t> </a:t>
            </a:r>
            <a:r>
              <a:rPr sz="550" spc="-35" dirty="0">
                <a:latin typeface="Times New Roman"/>
                <a:cs typeface="Times New Roman"/>
              </a:rPr>
              <a:t>у</a:t>
            </a:r>
            <a:r>
              <a:rPr sz="550" dirty="0">
                <a:latin typeface="Times New Roman"/>
                <a:cs typeface="Times New Roman"/>
              </a:rPr>
              <a:t>час</a:t>
            </a:r>
            <a:r>
              <a:rPr sz="550" spc="5" dirty="0">
                <a:latin typeface="Times New Roman"/>
                <a:cs typeface="Times New Roman"/>
              </a:rPr>
              <a:t>ток</a:t>
            </a:r>
            <a:r>
              <a:rPr sz="550" spc="-25" dirty="0">
                <a:latin typeface="Times New Roman"/>
                <a:cs typeface="Times New Roman"/>
              </a:rPr>
              <a:t> </a:t>
            </a:r>
            <a:r>
              <a:rPr sz="550" spc="15" dirty="0">
                <a:latin typeface="Times New Roman"/>
                <a:cs typeface="Times New Roman"/>
              </a:rPr>
              <a:t>п</a:t>
            </a:r>
            <a:r>
              <a:rPr sz="550" spc="5" dirty="0">
                <a:latin typeface="Times New Roman"/>
                <a:cs typeface="Times New Roman"/>
              </a:rPr>
              <a:t>о</a:t>
            </a:r>
            <a:r>
              <a:rPr sz="550" spc="-5" dirty="0">
                <a:latin typeface="Times New Roman"/>
                <a:cs typeface="Times New Roman"/>
              </a:rPr>
              <a:t>д</a:t>
            </a:r>
            <a:r>
              <a:rPr sz="550" dirty="0">
                <a:latin typeface="Times New Roman"/>
                <a:cs typeface="Times New Roman"/>
              </a:rPr>
              <a:t>б</a:t>
            </a:r>
            <a:r>
              <a:rPr sz="550" spc="15" dirty="0">
                <a:latin typeface="Times New Roman"/>
                <a:cs typeface="Times New Roman"/>
              </a:rPr>
              <a:t>и</a:t>
            </a:r>
            <a:r>
              <a:rPr sz="550" spc="5" dirty="0">
                <a:latin typeface="Times New Roman"/>
                <a:cs typeface="Times New Roman"/>
              </a:rPr>
              <a:t>р</a:t>
            </a:r>
            <a:r>
              <a:rPr sz="550" dirty="0">
                <a:latin typeface="Times New Roman"/>
                <a:cs typeface="Times New Roman"/>
              </a:rPr>
              <a:t>ае</a:t>
            </a:r>
            <a:r>
              <a:rPr sz="550" spc="5" dirty="0">
                <a:latin typeface="Times New Roman"/>
                <a:cs typeface="Times New Roman"/>
              </a:rPr>
              <a:t>т</a:t>
            </a:r>
            <a:r>
              <a:rPr sz="550" dirty="0">
                <a:latin typeface="Times New Roman"/>
                <a:cs typeface="Times New Roman"/>
              </a:rPr>
              <a:t>с</a:t>
            </a:r>
            <a:r>
              <a:rPr sz="550" spc="5" dirty="0">
                <a:latin typeface="Times New Roman"/>
                <a:cs typeface="Times New Roman"/>
              </a:rPr>
              <a:t>я</a:t>
            </a:r>
            <a:r>
              <a:rPr sz="550" spc="-10" dirty="0">
                <a:latin typeface="Times New Roman"/>
                <a:cs typeface="Times New Roman"/>
              </a:rPr>
              <a:t> </a:t>
            </a:r>
            <a:r>
              <a:rPr sz="550" spc="5" dirty="0">
                <a:latin typeface="Times New Roman"/>
                <a:cs typeface="Times New Roman"/>
              </a:rPr>
              <a:t>с</a:t>
            </a:r>
            <a:r>
              <a:rPr sz="550" spc="-5" dirty="0">
                <a:latin typeface="Times New Roman"/>
                <a:cs typeface="Times New Roman"/>
              </a:rPr>
              <a:t> </a:t>
            </a:r>
            <a:r>
              <a:rPr sz="550" spc="-35" dirty="0">
                <a:latin typeface="Times New Roman"/>
                <a:cs typeface="Times New Roman"/>
              </a:rPr>
              <a:t>у</a:t>
            </a:r>
            <a:r>
              <a:rPr sz="550" dirty="0">
                <a:latin typeface="Times New Roman"/>
                <a:cs typeface="Times New Roman"/>
              </a:rPr>
              <a:t>че</a:t>
            </a:r>
            <a:r>
              <a:rPr sz="550" spc="5" dirty="0">
                <a:latin typeface="Times New Roman"/>
                <a:cs typeface="Times New Roman"/>
              </a:rPr>
              <a:t>том</a:t>
            </a:r>
            <a:endParaRPr sz="5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90"/>
              </a:spcBef>
              <a:tabLst>
                <a:tab pos="1227455" algn="l"/>
              </a:tabLst>
            </a:pPr>
            <a:r>
              <a:rPr sz="550" spc="5" dirty="0">
                <a:latin typeface="Times New Roman"/>
                <a:cs typeface="Times New Roman"/>
              </a:rPr>
              <a:t>севооборота	0,5</a:t>
            </a:r>
            <a:endParaRPr sz="550">
              <a:latin typeface="Times New Roman"/>
              <a:cs typeface="Times New Roman"/>
            </a:endParaRPr>
          </a:p>
          <a:p>
            <a:pPr marR="22860" algn="r">
              <a:lnSpc>
                <a:spcPct val="100000"/>
              </a:lnSpc>
              <a:spcBef>
                <a:spcPts val="265"/>
              </a:spcBef>
            </a:pPr>
            <a:r>
              <a:rPr sz="550" spc="5" dirty="0">
                <a:latin typeface="Times New Roman"/>
                <a:cs typeface="Times New Roman"/>
              </a:rPr>
              <a:t>0,20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145513" y="5461821"/>
            <a:ext cx="1176020" cy="965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" b="1" dirty="0">
                <a:latin typeface="Arial"/>
                <a:cs typeface="Arial"/>
              </a:rPr>
              <a:t>Дополнительные</a:t>
            </a:r>
            <a:r>
              <a:rPr sz="450" b="1" spc="40" dirty="0">
                <a:latin typeface="Arial"/>
                <a:cs typeface="Arial"/>
              </a:rPr>
              <a:t> </a:t>
            </a:r>
            <a:r>
              <a:rPr sz="450" b="1" spc="5" dirty="0">
                <a:latin typeface="Arial"/>
                <a:cs typeface="Arial"/>
              </a:rPr>
              <a:t>сведения</a:t>
            </a:r>
            <a:r>
              <a:rPr sz="450" b="1" spc="30" dirty="0">
                <a:latin typeface="Arial"/>
                <a:cs typeface="Arial"/>
              </a:rPr>
              <a:t> </a:t>
            </a:r>
            <a:r>
              <a:rPr sz="450" b="1" spc="5" dirty="0">
                <a:latin typeface="Arial"/>
                <a:cs typeface="Arial"/>
              </a:rPr>
              <a:t>по</a:t>
            </a:r>
            <a:r>
              <a:rPr sz="450" b="1" spc="15" dirty="0">
                <a:latin typeface="Arial"/>
                <a:cs typeface="Arial"/>
              </a:rPr>
              <a:t> </a:t>
            </a:r>
            <a:r>
              <a:rPr sz="450" b="1" spc="5" dirty="0">
                <a:latin typeface="Arial"/>
                <a:cs typeface="Arial"/>
              </a:rPr>
              <a:t>проекту</a:t>
            </a:r>
            <a:endParaRPr sz="45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145513" y="5573425"/>
            <a:ext cx="2157730" cy="257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95"/>
              </a:spcBef>
            </a:pPr>
            <a:r>
              <a:rPr sz="450" spc="-10" dirty="0">
                <a:latin typeface="Microsoft Sans Serif"/>
                <a:cs typeface="Microsoft Sans Serif"/>
              </a:rPr>
              <a:t>Грантовая </a:t>
            </a:r>
            <a:r>
              <a:rPr sz="450" spc="-5" dirty="0">
                <a:latin typeface="Microsoft Sans Serif"/>
                <a:cs typeface="Microsoft Sans Serif"/>
              </a:rPr>
              <a:t>поддержка </a:t>
            </a:r>
            <a:r>
              <a:rPr sz="450" b="1" dirty="0">
                <a:latin typeface="Arial"/>
                <a:cs typeface="Arial"/>
              </a:rPr>
              <a:t>Агростартап </a:t>
            </a:r>
            <a:r>
              <a:rPr sz="450" spc="-10" dirty="0">
                <a:latin typeface="Microsoft Sans Serif"/>
                <a:cs typeface="Microsoft Sans Serif"/>
              </a:rPr>
              <a:t>(Грант </a:t>
            </a:r>
            <a:r>
              <a:rPr sz="450" dirty="0">
                <a:latin typeface="Microsoft Sans Serif"/>
                <a:cs typeface="Microsoft Sans Serif"/>
              </a:rPr>
              <a:t>- </a:t>
            </a:r>
            <a:r>
              <a:rPr sz="450" spc="-5" dirty="0">
                <a:latin typeface="Microsoft Sans Serif"/>
                <a:cs typeface="Microsoft Sans Serif"/>
              </a:rPr>
              <a:t>90%</a:t>
            </a:r>
            <a:r>
              <a:rPr sz="450" dirty="0">
                <a:latin typeface="Microsoft Sans Serif"/>
                <a:cs typeface="Microsoft Sans Serif"/>
              </a:rPr>
              <a:t> </a:t>
            </a:r>
            <a:r>
              <a:rPr sz="450" spc="-5" dirty="0">
                <a:latin typeface="Microsoft Sans Serif"/>
                <a:cs typeface="Microsoft Sans Serif"/>
              </a:rPr>
              <a:t>от </a:t>
            </a:r>
            <a:r>
              <a:rPr sz="450" spc="-10" dirty="0">
                <a:latin typeface="Microsoft Sans Serif"/>
                <a:cs typeface="Microsoft Sans Serif"/>
              </a:rPr>
              <a:t>инвестиционных</a:t>
            </a:r>
            <a:r>
              <a:rPr sz="450" spc="-5" dirty="0">
                <a:latin typeface="Microsoft Sans Serif"/>
                <a:cs typeface="Microsoft Sans Serif"/>
              </a:rPr>
              <a:t> </a:t>
            </a:r>
            <a:r>
              <a:rPr sz="450" spc="-15" dirty="0">
                <a:latin typeface="Microsoft Sans Serif"/>
                <a:cs typeface="Microsoft Sans Serif"/>
              </a:rPr>
              <a:t>затрат,</a:t>
            </a:r>
            <a:r>
              <a:rPr sz="450" spc="85" dirty="0">
                <a:latin typeface="Microsoft Sans Serif"/>
                <a:cs typeface="Microsoft Sans Serif"/>
              </a:rPr>
              <a:t> </a:t>
            </a:r>
            <a:r>
              <a:rPr sz="450" spc="-5" dirty="0">
                <a:latin typeface="Microsoft Sans Serif"/>
                <a:cs typeface="Microsoft Sans Serif"/>
              </a:rPr>
              <a:t>но </a:t>
            </a:r>
            <a:r>
              <a:rPr sz="450" dirty="0">
                <a:latin typeface="Microsoft Sans Serif"/>
                <a:cs typeface="Microsoft Sans Serif"/>
              </a:rPr>
              <a:t> </a:t>
            </a:r>
            <a:r>
              <a:rPr sz="450" b="1" dirty="0">
                <a:latin typeface="Arial"/>
                <a:cs typeface="Arial"/>
              </a:rPr>
              <a:t>не</a:t>
            </a:r>
            <a:r>
              <a:rPr sz="450" b="1" spc="5" dirty="0">
                <a:latin typeface="Arial"/>
                <a:cs typeface="Arial"/>
              </a:rPr>
              <a:t> более</a:t>
            </a:r>
            <a:r>
              <a:rPr sz="450" b="1" spc="10" dirty="0">
                <a:latin typeface="Arial"/>
                <a:cs typeface="Arial"/>
              </a:rPr>
              <a:t> </a:t>
            </a:r>
            <a:r>
              <a:rPr sz="450" b="1" dirty="0">
                <a:latin typeface="Arial"/>
                <a:cs typeface="Arial"/>
              </a:rPr>
              <a:t>3 </a:t>
            </a:r>
            <a:r>
              <a:rPr sz="450" b="1" spc="-5" dirty="0">
                <a:latin typeface="Arial"/>
                <a:cs typeface="Arial"/>
              </a:rPr>
              <a:t>млн. </a:t>
            </a:r>
            <a:r>
              <a:rPr sz="450" b="1" dirty="0">
                <a:latin typeface="Arial"/>
                <a:cs typeface="Arial"/>
              </a:rPr>
              <a:t>руб.</a:t>
            </a:r>
            <a:r>
              <a:rPr sz="450" b="1" spc="5" dirty="0">
                <a:latin typeface="Arial"/>
                <a:cs typeface="Arial"/>
              </a:rPr>
              <a:t> </a:t>
            </a:r>
            <a:r>
              <a:rPr sz="450" spc="-10" dirty="0">
                <a:latin typeface="Microsoft Sans Serif"/>
                <a:cs typeface="Microsoft Sans Serif"/>
              </a:rPr>
              <a:t>Собственное </a:t>
            </a:r>
            <a:r>
              <a:rPr sz="450" spc="-5" dirty="0">
                <a:latin typeface="Microsoft Sans Serif"/>
                <a:cs typeface="Microsoft Sans Serif"/>
              </a:rPr>
              <a:t>участие,</a:t>
            </a:r>
            <a:r>
              <a:rPr sz="450" dirty="0">
                <a:latin typeface="Microsoft Sans Serif"/>
                <a:cs typeface="Microsoft Sans Serif"/>
              </a:rPr>
              <a:t> </a:t>
            </a:r>
            <a:r>
              <a:rPr sz="450" spc="-5" dirty="0">
                <a:latin typeface="Microsoft Sans Serif"/>
                <a:cs typeface="Microsoft Sans Serif"/>
              </a:rPr>
              <a:t>минимум 10%</a:t>
            </a:r>
            <a:r>
              <a:rPr sz="450" dirty="0">
                <a:latin typeface="Microsoft Sans Serif"/>
                <a:cs typeface="Microsoft Sans Serif"/>
              </a:rPr>
              <a:t> </a:t>
            </a:r>
            <a:r>
              <a:rPr sz="450" spc="-5" dirty="0">
                <a:latin typeface="Microsoft Sans Serif"/>
                <a:cs typeface="Microsoft Sans Serif"/>
              </a:rPr>
              <a:t>от стоимости </a:t>
            </a:r>
            <a:r>
              <a:rPr sz="450" dirty="0">
                <a:latin typeface="Microsoft Sans Serif"/>
                <a:cs typeface="Microsoft Sans Serif"/>
              </a:rPr>
              <a:t> </a:t>
            </a:r>
            <a:r>
              <a:rPr sz="450" spc="-10" dirty="0">
                <a:latin typeface="Microsoft Sans Serif"/>
                <a:cs typeface="Microsoft Sans Serif"/>
              </a:rPr>
              <a:t>капитальных</a:t>
            </a:r>
            <a:r>
              <a:rPr sz="450" spc="30" dirty="0">
                <a:latin typeface="Microsoft Sans Serif"/>
                <a:cs typeface="Microsoft Sans Serif"/>
              </a:rPr>
              <a:t> </a:t>
            </a:r>
            <a:r>
              <a:rPr sz="450" spc="-10" dirty="0">
                <a:latin typeface="Microsoft Sans Serif"/>
                <a:cs typeface="Microsoft Sans Serif"/>
              </a:rPr>
              <a:t>затрат</a:t>
            </a:r>
            <a:r>
              <a:rPr sz="450" spc="-15" dirty="0">
                <a:latin typeface="Microsoft Sans Serif"/>
                <a:cs typeface="Microsoft Sans Serif"/>
              </a:rPr>
              <a:t> </a:t>
            </a:r>
            <a:r>
              <a:rPr sz="450" spc="-10" dirty="0">
                <a:latin typeface="Microsoft Sans Serif"/>
                <a:cs typeface="Microsoft Sans Serif"/>
              </a:rPr>
              <a:t>проекта)</a:t>
            </a:r>
            <a:endParaRPr sz="450">
              <a:latin typeface="Microsoft Sans Serif"/>
              <a:cs typeface="Microsoft Sans Serif"/>
            </a:endParaRPr>
          </a:p>
        </p:txBody>
      </p:sp>
      <p:grpSp>
        <p:nvGrpSpPr>
          <p:cNvPr id="136" name="object 136"/>
          <p:cNvGrpSpPr/>
          <p:nvPr/>
        </p:nvGrpSpPr>
        <p:grpSpPr>
          <a:xfrm>
            <a:off x="2331443" y="6199914"/>
            <a:ext cx="23495" cy="23495"/>
            <a:chOff x="2331443" y="6199914"/>
            <a:chExt cx="23495" cy="23495"/>
          </a:xfrm>
        </p:grpSpPr>
        <p:sp>
          <p:nvSpPr>
            <p:cNvPr id="137" name="object 137"/>
            <p:cNvSpPr/>
            <p:nvPr/>
          </p:nvSpPr>
          <p:spPr>
            <a:xfrm>
              <a:off x="2333983" y="620245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7911" y="0"/>
                  </a:lnTo>
                </a:path>
              </a:pathLst>
            </a:custGeom>
            <a:ln w="453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331715" y="6200218"/>
              <a:ext cx="22860" cy="5080"/>
            </a:xfrm>
            <a:custGeom>
              <a:avLst/>
              <a:gdLst/>
              <a:ahLst/>
              <a:cxnLst/>
              <a:rect l="l" t="t" r="r" b="b"/>
              <a:pathLst>
                <a:path w="22860" h="5079">
                  <a:moveTo>
                    <a:pt x="22388" y="0"/>
                  </a:moveTo>
                  <a:lnTo>
                    <a:pt x="0" y="0"/>
                  </a:lnTo>
                  <a:lnTo>
                    <a:pt x="0" y="4531"/>
                  </a:lnTo>
                  <a:lnTo>
                    <a:pt x="22388" y="4531"/>
                  </a:lnTo>
                  <a:lnTo>
                    <a:pt x="223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338461" y="6206986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433" y="0"/>
                  </a:lnTo>
                </a:path>
              </a:pathLst>
            </a:custGeom>
            <a:ln w="453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336192" y="6204750"/>
              <a:ext cx="18415" cy="5080"/>
            </a:xfrm>
            <a:custGeom>
              <a:avLst/>
              <a:gdLst/>
              <a:ahLst/>
              <a:cxnLst/>
              <a:rect l="l" t="t" r="r" b="b"/>
              <a:pathLst>
                <a:path w="18414" h="5079">
                  <a:moveTo>
                    <a:pt x="17911" y="0"/>
                  </a:moveTo>
                  <a:lnTo>
                    <a:pt x="0" y="0"/>
                  </a:lnTo>
                  <a:lnTo>
                    <a:pt x="0" y="4531"/>
                  </a:lnTo>
                  <a:lnTo>
                    <a:pt x="17911" y="4531"/>
                  </a:lnTo>
                  <a:lnTo>
                    <a:pt x="1791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342939" y="6211518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8955" y="0"/>
                  </a:lnTo>
                </a:path>
              </a:pathLst>
            </a:custGeom>
            <a:ln w="453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340670" y="6209282"/>
              <a:ext cx="13970" cy="5080"/>
            </a:xfrm>
            <a:custGeom>
              <a:avLst/>
              <a:gdLst/>
              <a:ahLst/>
              <a:cxnLst/>
              <a:rect l="l" t="t" r="r" b="b"/>
              <a:pathLst>
                <a:path w="13969" h="5079">
                  <a:moveTo>
                    <a:pt x="13433" y="0"/>
                  </a:moveTo>
                  <a:lnTo>
                    <a:pt x="0" y="0"/>
                  </a:lnTo>
                  <a:lnTo>
                    <a:pt x="0" y="4531"/>
                  </a:lnTo>
                  <a:lnTo>
                    <a:pt x="13433" y="4531"/>
                  </a:lnTo>
                  <a:lnTo>
                    <a:pt x="1343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347416" y="621605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477" y="0"/>
                  </a:lnTo>
                </a:path>
              </a:pathLst>
            </a:custGeom>
            <a:ln w="453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345148" y="6213814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79">
                  <a:moveTo>
                    <a:pt x="8955" y="0"/>
                  </a:moveTo>
                  <a:lnTo>
                    <a:pt x="0" y="0"/>
                  </a:lnTo>
                  <a:lnTo>
                    <a:pt x="0" y="4531"/>
                  </a:lnTo>
                  <a:lnTo>
                    <a:pt x="8955" y="4531"/>
                  </a:lnTo>
                  <a:lnTo>
                    <a:pt x="895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351894" y="622058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453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349626" y="621834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4477" y="0"/>
                  </a:moveTo>
                  <a:lnTo>
                    <a:pt x="0" y="0"/>
                  </a:lnTo>
                  <a:lnTo>
                    <a:pt x="0" y="4531"/>
                  </a:lnTo>
                  <a:lnTo>
                    <a:pt x="4477" y="4531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7" name="object 147"/>
          <p:cNvSpPr txBox="1"/>
          <p:nvPr/>
        </p:nvSpPr>
        <p:spPr>
          <a:xfrm>
            <a:off x="145513" y="6180999"/>
            <a:ext cx="2009139" cy="180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2599"/>
              </a:lnSpc>
              <a:spcBef>
                <a:spcPts val="95"/>
              </a:spcBef>
            </a:pPr>
            <a:r>
              <a:rPr sz="450" spc="-5" dirty="0">
                <a:latin typeface="Microsoft Sans Serif"/>
                <a:cs typeface="Microsoft Sans Serif"/>
              </a:rPr>
              <a:t>Кредит</a:t>
            </a:r>
            <a:r>
              <a:rPr sz="450" spc="-15" dirty="0">
                <a:latin typeface="Microsoft Sans Serif"/>
                <a:cs typeface="Microsoft Sans Serif"/>
              </a:rPr>
              <a:t> </a:t>
            </a:r>
            <a:r>
              <a:rPr sz="450" spc="-5" dirty="0">
                <a:latin typeface="Microsoft Sans Serif"/>
                <a:cs typeface="Microsoft Sans Serif"/>
              </a:rPr>
              <a:t>на</a:t>
            </a:r>
            <a:r>
              <a:rPr sz="450" spc="15" dirty="0">
                <a:latin typeface="Microsoft Sans Serif"/>
                <a:cs typeface="Microsoft Sans Serif"/>
              </a:rPr>
              <a:t> </a:t>
            </a:r>
            <a:r>
              <a:rPr sz="450" spc="-10" dirty="0">
                <a:latin typeface="Microsoft Sans Serif"/>
                <a:cs typeface="Microsoft Sans Serif"/>
              </a:rPr>
              <a:t>пополнение</a:t>
            </a:r>
            <a:r>
              <a:rPr sz="450" spc="15" dirty="0">
                <a:latin typeface="Microsoft Sans Serif"/>
                <a:cs typeface="Microsoft Sans Serif"/>
              </a:rPr>
              <a:t> </a:t>
            </a:r>
            <a:r>
              <a:rPr sz="450" spc="-10" dirty="0">
                <a:latin typeface="Microsoft Sans Serif"/>
                <a:cs typeface="Microsoft Sans Serif"/>
              </a:rPr>
              <a:t>оборотных</a:t>
            </a:r>
            <a:r>
              <a:rPr sz="450" spc="40" dirty="0">
                <a:latin typeface="Microsoft Sans Serif"/>
                <a:cs typeface="Microsoft Sans Serif"/>
              </a:rPr>
              <a:t> </a:t>
            </a:r>
            <a:r>
              <a:rPr sz="450" dirty="0">
                <a:latin typeface="Microsoft Sans Serif"/>
                <a:cs typeface="Microsoft Sans Serif"/>
              </a:rPr>
              <a:t>средств</a:t>
            </a:r>
            <a:r>
              <a:rPr sz="450" spc="20" dirty="0">
                <a:latin typeface="Microsoft Sans Serif"/>
                <a:cs typeface="Microsoft Sans Serif"/>
              </a:rPr>
              <a:t> </a:t>
            </a:r>
            <a:r>
              <a:rPr sz="450" spc="5" dirty="0">
                <a:latin typeface="Microsoft Sans Serif"/>
                <a:cs typeface="Microsoft Sans Serif"/>
              </a:rPr>
              <a:t>до</a:t>
            </a:r>
            <a:r>
              <a:rPr sz="450" spc="15" dirty="0">
                <a:latin typeface="Microsoft Sans Serif"/>
                <a:cs typeface="Microsoft Sans Serif"/>
              </a:rPr>
              <a:t> </a:t>
            </a:r>
            <a:r>
              <a:rPr sz="450" dirty="0">
                <a:latin typeface="Microsoft Sans Serif"/>
                <a:cs typeface="Microsoft Sans Serif"/>
              </a:rPr>
              <a:t>1</a:t>
            </a:r>
            <a:r>
              <a:rPr sz="450" spc="15" dirty="0">
                <a:latin typeface="Microsoft Sans Serif"/>
                <a:cs typeface="Microsoft Sans Serif"/>
              </a:rPr>
              <a:t> </a:t>
            </a:r>
            <a:r>
              <a:rPr sz="450" dirty="0">
                <a:latin typeface="Microsoft Sans Serif"/>
                <a:cs typeface="Microsoft Sans Serif"/>
              </a:rPr>
              <a:t>года</a:t>
            </a:r>
            <a:r>
              <a:rPr sz="450" spc="15" dirty="0">
                <a:latin typeface="Microsoft Sans Serif"/>
                <a:cs typeface="Microsoft Sans Serif"/>
              </a:rPr>
              <a:t> </a:t>
            </a:r>
            <a:r>
              <a:rPr sz="450" spc="-5" dirty="0">
                <a:latin typeface="Microsoft Sans Serif"/>
                <a:cs typeface="Microsoft Sans Serif"/>
              </a:rPr>
              <a:t>по</a:t>
            </a:r>
            <a:r>
              <a:rPr sz="450" spc="10" dirty="0">
                <a:latin typeface="Microsoft Sans Serif"/>
                <a:cs typeface="Microsoft Sans Serif"/>
              </a:rPr>
              <a:t> </a:t>
            </a:r>
            <a:r>
              <a:rPr sz="450" spc="-5" dirty="0">
                <a:latin typeface="Microsoft Sans Serif"/>
                <a:cs typeface="Microsoft Sans Serif"/>
              </a:rPr>
              <a:t>ставке</a:t>
            </a:r>
            <a:r>
              <a:rPr sz="450" spc="15" dirty="0">
                <a:latin typeface="Microsoft Sans Serif"/>
                <a:cs typeface="Microsoft Sans Serif"/>
              </a:rPr>
              <a:t> </a:t>
            </a:r>
            <a:r>
              <a:rPr sz="450" spc="-5" dirty="0">
                <a:latin typeface="Microsoft Sans Serif"/>
                <a:cs typeface="Microsoft Sans Serif"/>
              </a:rPr>
              <a:t>от</a:t>
            </a:r>
            <a:r>
              <a:rPr sz="450" spc="-10" dirty="0">
                <a:latin typeface="Microsoft Sans Serif"/>
                <a:cs typeface="Microsoft Sans Serif"/>
              </a:rPr>
              <a:t> </a:t>
            </a:r>
            <a:r>
              <a:rPr sz="450" dirty="0">
                <a:latin typeface="Microsoft Sans Serif"/>
                <a:cs typeface="Microsoft Sans Serif"/>
              </a:rPr>
              <a:t>1</a:t>
            </a:r>
            <a:r>
              <a:rPr sz="450" spc="10" dirty="0">
                <a:latin typeface="Microsoft Sans Serif"/>
                <a:cs typeface="Microsoft Sans Serif"/>
              </a:rPr>
              <a:t> </a:t>
            </a:r>
            <a:r>
              <a:rPr sz="450" spc="5" dirty="0">
                <a:latin typeface="Microsoft Sans Serif"/>
                <a:cs typeface="Microsoft Sans Serif"/>
              </a:rPr>
              <a:t>до</a:t>
            </a:r>
            <a:r>
              <a:rPr sz="450" spc="15" dirty="0">
                <a:latin typeface="Microsoft Sans Serif"/>
                <a:cs typeface="Microsoft Sans Serif"/>
              </a:rPr>
              <a:t> </a:t>
            </a:r>
            <a:r>
              <a:rPr sz="450" dirty="0">
                <a:latin typeface="Microsoft Sans Serif"/>
                <a:cs typeface="Microsoft Sans Serif"/>
              </a:rPr>
              <a:t>5% </a:t>
            </a:r>
            <a:r>
              <a:rPr sz="450" spc="5" dirty="0">
                <a:latin typeface="Microsoft Sans Serif"/>
                <a:cs typeface="Microsoft Sans Serif"/>
              </a:rPr>
              <a:t> </a:t>
            </a:r>
            <a:r>
              <a:rPr sz="450" dirty="0">
                <a:latin typeface="Microsoft Sans Serif"/>
                <a:cs typeface="Microsoft Sans Serif"/>
              </a:rPr>
              <a:t>годовых</a:t>
            </a:r>
            <a:r>
              <a:rPr sz="450" spc="30" dirty="0">
                <a:latin typeface="Microsoft Sans Serif"/>
                <a:cs typeface="Microsoft Sans Serif"/>
              </a:rPr>
              <a:t> </a:t>
            </a:r>
            <a:r>
              <a:rPr sz="450" spc="-5" dirty="0">
                <a:latin typeface="Microsoft Sans Serif"/>
                <a:cs typeface="Microsoft Sans Serif"/>
              </a:rPr>
              <a:t>(рекомендовно</a:t>
            </a:r>
            <a:r>
              <a:rPr sz="450" spc="10" dirty="0">
                <a:latin typeface="Microsoft Sans Serif"/>
                <a:cs typeface="Microsoft Sans Serif"/>
              </a:rPr>
              <a:t> </a:t>
            </a:r>
            <a:r>
              <a:rPr sz="450" spc="5" dirty="0">
                <a:latin typeface="Microsoft Sans Serif"/>
                <a:cs typeface="Microsoft Sans Serif"/>
              </a:rPr>
              <a:t>до</a:t>
            </a:r>
            <a:r>
              <a:rPr sz="450" spc="10" dirty="0">
                <a:latin typeface="Microsoft Sans Serif"/>
                <a:cs typeface="Microsoft Sans Serif"/>
              </a:rPr>
              <a:t> </a:t>
            </a:r>
            <a:r>
              <a:rPr sz="450" spc="-5" dirty="0">
                <a:latin typeface="Microsoft Sans Serif"/>
                <a:cs typeface="Microsoft Sans Serif"/>
              </a:rPr>
              <a:t>50%</a:t>
            </a:r>
            <a:r>
              <a:rPr sz="450" spc="35" dirty="0">
                <a:latin typeface="Microsoft Sans Serif"/>
                <a:cs typeface="Microsoft Sans Serif"/>
              </a:rPr>
              <a:t> </a:t>
            </a:r>
            <a:r>
              <a:rPr sz="450" spc="-5" dirty="0">
                <a:latin typeface="Microsoft Sans Serif"/>
                <a:cs typeface="Microsoft Sans Serif"/>
              </a:rPr>
              <a:t>от</a:t>
            </a:r>
            <a:r>
              <a:rPr sz="450" spc="-15" dirty="0">
                <a:latin typeface="Microsoft Sans Serif"/>
                <a:cs typeface="Microsoft Sans Serif"/>
              </a:rPr>
              <a:t> </a:t>
            </a:r>
            <a:r>
              <a:rPr sz="450" spc="-5" dirty="0">
                <a:latin typeface="Microsoft Sans Serif"/>
                <a:cs typeface="Microsoft Sans Serif"/>
              </a:rPr>
              <a:t>стоимости</a:t>
            </a:r>
            <a:r>
              <a:rPr sz="450" spc="10" dirty="0">
                <a:latin typeface="Microsoft Sans Serif"/>
                <a:cs typeface="Microsoft Sans Serif"/>
              </a:rPr>
              <a:t> </a:t>
            </a:r>
            <a:r>
              <a:rPr sz="450" dirty="0">
                <a:latin typeface="Microsoft Sans Serif"/>
                <a:cs typeface="Microsoft Sans Serif"/>
              </a:rPr>
              <a:t>текущих</a:t>
            </a:r>
            <a:r>
              <a:rPr sz="450" spc="35" dirty="0">
                <a:latin typeface="Microsoft Sans Serif"/>
                <a:cs typeface="Microsoft Sans Serif"/>
              </a:rPr>
              <a:t> </a:t>
            </a:r>
            <a:r>
              <a:rPr sz="450" spc="-15" dirty="0">
                <a:latin typeface="Microsoft Sans Serif"/>
                <a:cs typeface="Microsoft Sans Serif"/>
              </a:rPr>
              <a:t>затрат)</a:t>
            </a:r>
            <a:endParaRPr sz="450">
              <a:latin typeface="Microsoft Sans Serif"/>
              <a:cs typeface="Microsoft Sans Serif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145513" y="6371487"/>
            <a:ext cx="2169160" cy="25717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450" spc="-5" dirty="0">
                <a:latin typeface="Microsoft Sans Serif"/>
                <a:cs typeface="Microsoft Sans Serif"/>
              </a:rPr>
              <a:t>Кредит на</a:t>
            </a:r>
            <a:r>
              <a:rPr sz="450" spc="30" dirty="0">
                <a:latin typeface="Microsoft Sans Serif"/>
                <a:cs typeface="Microsoft Sans Serif"/>
              </a:rPr>
              <a:t> </a:t>
            </a:r>
            <a:r>
              <a:rPr sz="450" spc="-10" dirty="0">
                <a:latin typeface="Microsoft Sans Serif"/>
                <a:cs typeface="Microsoft Sans Serif"/>
              </a:rPr>
              <a:t>инвестиционные</a:t>
            </a:r>
            <a:r>
              <a:rPr sz="450" spc="25" dirty="0">
                <a:latin typeface="Microsoft Sans Serif"/>
                <a:cs typeface="Microsoft Sans Serif"/>
              </a:rPr>
              <a:t> </a:t>
            </a:r>
            <a:r>
              <a:rPr sz="450" spc="-10" dirty="0">
                <a:latin typeface="Microsoft Sans Serif"/>
                <a:cs typeface="Microsoft Sans Serif"/>
              </a:rPr>
              <a:t>цели</a:t>
            </a:r>
            <a:r>
              <a:rPr sz="450" spc="25" dirty="0">
                <a:latin typeface="Microsoft Sans Serif"/>
                <a:cs typeface="Microsoft Sans Serif"/>
              </a:rPr>
              <a:t> </a:t>
            </a:r>
            <a:r>
              <a:rPr sz="450" dirty="0">
                <a:latin typeface="Microsoft Sans Serif"/>
                <a:cs typeface="Microsoft Sans Serif"/>
              </a:rPr>
              <a:t>в</a:t>
            </a:r>
            <a:r>
              <a:rPr sz="450" spc="40" dirty="0">
                <a:latin typeface="Microsoft Sans Serif"/>
                <a:cs typeface="Microsoft Sans Serif"/>
              </a:rPr>
              <a:t> </a:t>
            </a:r>
            <a:r>
              <a:rPr sz="450" spc="-10" dirty="0">
                <a:latin typeface="Microsoft Sans Serif"/>
                <a:cs typeface="Microsoft Sans Serif"/>
              </a:rPr>
              <a:t>рамках</a:t>
            </a:r>
            <a:r>
              <a:rPr sz="450" spc="55" dirty="0">
                <a:latin typeface="Microsoft Sans Serif"/>
                <a:cs typeface="Microsoft Sans Serif"/>
              </a:rPr>
              <a:t> </a:t>
            </a:r>
            <a:r>
              <a:rPr sz="450" spc="-10" dirty="0">
                <a:latin typeface="Microsoft Sans Serif"/>
                <a:cs typeface="Microsoft Sans Serif"/>
              </a:rPr>
              <a:t>Постановления</a:t>
            </a:r>
            <a:r>
              <a:rPr sz="450" spc="30" dirty="0">
                <a:latin typeface="Microsoft Sans Serif"/>
                <a:cs typeface="Microsoft Sans Serif"/>
              </a:rPr>
              <a:t> </a:t>
            </a:r>
            <a:r>
              <a:rPr sz="450" spc="-10" dirty="0">
                <a:latin typeface="Microsoft Sans Serif"/>
                <a:cs typeface="Microsoft Sans Serif"/>
              </a:rPr>
              <a:t>Правительства</a:t>
            </a:r>
            <a:r>
              <a:rPr sz="450" spc="30" dirty="0">
                <a:latin typeface="Microsoft Sans Serif"/>
                <a:cs typeface="Microsoft Sans Serif"/>
              </a:rPr>
              <a:t> </a:t>
            </a:r>
            <a:r>
              <a:rPr sz="450" spc="-5" dirty="0">
                <a:latin typeface="Microsoft Sans Serif"/>
                <a:cs typeface="Microsoft Sans Serif"/>
              </a:rPr>
              <a:t>от</a:t>
            </a:r>
            <a:endParaRPr sz="450">
              <a:latin typeface="Microsoft Sans Serif"/>
              <a:cs typeface="Microsoft Sans Serif"/>
            </a:endParaRPr>
          </a:p>
          <a:p>
            <a:pPr marL="12700" marR="5080">
              <a:lnSpc>
                <a:spcPct val="112300"/>
              </a:lnSpc>
            </a:pPr>
            <a:r>
              <a:rPr sz="450" dirty="0">
                <a:latin typeface="Microsoft Sans Serif"/>
                <a:cs typeface="Microsoft Sans Serif"/>
              </a:rPr>
              <a:t>30.12.18 </a:t>
            </a:r>
            <a:r>
              <a:rPr sz="450" spc="5" dirty="0">
                <a:latin typeface="Microsoft Sans Serif"/>
                <a:cs typeface="Microsoft Sans Serif"/>
              </a:rPr>
              <a:t>№1764 </a:t>
            </a:r>
            <a:r>
              <a:rPr sz="450" spc="-5" dirty="0">
                <a:latin typeface="Microsoft Sans Serif"/>
                <a:cs typeface="Microsoft Sans Serif"/>
              </a:rPr>
              <a:t>120 </a:t>
            </a:r>
            <a:r>
              <a:rPr sz="450" dirty="0">
                <a:latin typeface="Microsoft Sans Serif"/>
                <a:cs typeface="Microsoft Sans Serif"/>
              </a:rPr>
              <a:t>мес., </a:t>
            </a:r>
            <a:r>
              <a:rPr sz="450" spc="-5" dirty="0">
                <a:latin typeface="Microsoft Sans Serif"/>
                <a:cs typeface="Microsoft Sans Serif"/>
              </a:rPr>
              <a:t>по ставке </a:t>
            </a:r>
            <a:r>
              <a:rPr sz="450" dirty="0">
                <a:latin typeface="Microsoft Sans Serif"/>
                <a:cs typeface="Microsoft Sans Serif"/>
              </a:rPr>
              <a:t>7,25%</a:t>
            </a:r>
            <a:r>
              <a:rPr sz="450" spc="5" dirty="0">
                <a:latin typeface="Microsoft Sans Serif"/>
                <a:cs typeface="Microsoft Sans Serif"/>
              </a:rPr>
              <a:t> </a:t>
            </a:r>
            <a:r>
              <a:rPr sz="450" dirty="0">
                <a:latin typeface="Microsoft Sans Serif"/>
                <a:cs typeface="Microsoft Sans Serif"/>
              </a:rPr>
              <a:t>годовых</a:t>
            </a:r>
            <a:r>
              <a:rPr sz="450" spc="5" dirty="0">
                <a:latin typeface="Microsoft Sans Serif"/>
                <a:cs typeface="Microsoft Sans Serif"/>
              </a:rPr>
              <a:t> </a:t>
            </a:r>
            <a:r>
              <a:rPr sz="450" spc="-10" dirty="0">
                <a:latin typeface="Microsoft Sans Serif"/>
                <a:cs typeface="Microsoft Sans Serif"/>
              </a:rPr>
              <a:t>(При </a:t>
            </a:r>
            <a:r>
              <a:rPr sz="450" spc="-5" dirty="0">
                <a:latin typeface="Microsoft Sans Serif"/>
                <a:cs typeface="Microsoft Sans Serif"/>
              </a:rPr>
              <a:t>использовании </a:t>
            </a:r>
            <a:r>
              <a:rPr sz="450" spc="-10" dirty="0">
                <a:latin typeface="Microsoft Sans Serif"/>
                <a:cs typeface="Microsoft Sans Serif"/>
              </a:rPr>
              <a:t>гранта </a:t>
            </a:r>
            <a:r>
              <a:rPr sz="450" spc="-5" dirty="0">
                <a:latin typeface="Microsoft Sans Serif"/>
                <a:cs typeface="Microsoft Sans Serif"/>
              </a:rPr>
              <a:t> </a:t>
            </a:r>
            <a:r>
              <a:rPr sz="450" dirty="0">
                <a:latin typeface="Microsoft Sans Serif"/>
                <a:cs typeface="Microsoft Sans Serif"/>
              </a:rPr>
              <a:t>Агропрогресс</a:t>
            </a:r>
            <a:r>
              <a:rPr sz="450" spc="30" dirty="0">
                <a:latin typeface="Microsoft Sans Serif"/>
                <a:cs typeface="Microsoft Sans Serif"/>
              </a:rPr>
              <a:t> </a:t>
            </a:r>
            <a:r>
              <a:rPr sz="450" spc="-5" dirty="0">
                <a:latin typeface="Microsoft Sans Serif"/>
                <a:cs typeface="Microsoft Sans Serif"/>
              </a:rPr>
              <a:t>значение</a:t>
            </a:r>
            <a:r>
              <a:rPr sz="450" spc="10" dirty="0">
                <a:latin typeface="Microsoft Sans Serif"/>
                <a:cs typeface="Microsoft Sans Serif"/>
              </a:rPr>
              <a:t> </a:t>
            </a:r>
            <a:r>
              <a:rPr sz="450" spc="-5" dirty="0">
                <a:latin typeface="Microsoft Sans Serif"/>
                <a:cs typeface="Microsoft Sans Serif"/>
              </a:rPr>
              <a:t>устанавливается</a:t>
            </a:r>
            <a:r>
              <a:rPr sz="450" spc="15" dirty="0">
                <a:latin typeface="Microsoft Sans Serif"/>
                <a:cs typeface="Microsoft Sans Serif"/>
              </a:rPr>
              <a:t> </a:t>
            </a:r>
            <a:r>
              <a:rPr sz="450" spc="5" dirty="0">
                <a:latin typeface="Microsoft Sans Serif"/>
                <a:cs typeface="Microsoft Sans Serif"/>
              </a:rPr>
              <a:t>до</a:t>
            </a:r>
            <a:r>
              <a:rPr sz="450" spc="10" dirty="0">
                <a:latin typeface="Microsoft Sans Serif"/>
                <a:cs typeface="Microsoft Sans Serif"/>
              </a:rPr>
              <a:t> </a:t>
            </a:r>
            <a:r>
              <a:rPr sz="450" dirty="0">
                <a:latin typeface="Microsoft Sans Serif"/>
                <a:cs typeface="Microsoft Sans Serif"/>
              </a:rPr>
              <a:t>70%,</a:t>
            </a:r>
            <a:r>
              <a:rPr sz="450" spc="30" dirty="0">
                <a:latin typeface="Microsoft Sans Serif"/>
                <a:cs typeface="Microsoft Sans Serif"/>
              </a:rPr>
              <a:t> </a:t>
            </a:r>
            <a:r>
              <a:rPr sz="450" spc="-5" dirty="0">
                <a:latin typeface="Microsoft Sans Serif"/>
                <a:cs typeface="Microsoft Sans Serif"/>
              </a:rPr>
              <a:t>при</a:t>
            </a:r>
            <a:r>
              <a:rPr sz="450" spc="10" dirty="0">
                <a:latin typeface="Microsoft Sans Serif"/>
                <a:cs typeface="Microsoft Sans Serif"/>
              </a:rPr>
              <a:t> </a:t>
            </a:r>
            <a:r>
              <a:rPr sz="450" spc="-5" dirty="0">
                <a:latin typeface="Microsoft Sans Serif"/>
                <a:cs typeface="Microsoft Sans Serif"/>
              </a:rPr>
              <a:t>Агростартапе</a:t>
            </a:r>
            <a:r>
              <a:rPr sz="450" spc="5" dirty="0">
                <a:latin typeface="Microsoft Sans Serif"/>
                <a:cs typeface="Microsoft Sans Serif"/>
              </a:rPr>
              <a:t> до</a:t>
            </a:r>
            <a:r>
              <a:rPr sz="450" spc="10" dirty="0">
                <a:latin typeface="Microsoft Sans Serif"/>
                <a:cs typeface="Microsoft Sans Serif"/>
              </a:rPr>
              <a:t> </a:t>
            </a:r>
            <a:r>
              <a:rPr sz="450" dirty="0">
                <a:latin typeface="Microsoft Sans Serif"/>
                <a:cs typeface="Microsoft Sans Serif"/>
              </a:rPr>
              <a:t>100%)</a:t>
            </a:r>
            <a:endParaRPr sz="450">
              <a:latin typeface="Microsoft Sans Serif"/>
              <a:cs typeface="Microsoft Sans Serif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145513" y="6690981"/>
            <a:ext cx="1556385" cy="965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" spc="5" dirty="0">
                <a:latin typeface="Microsoft Sans Serif"/>
                <a:cs typeface="Microsoft Sans Serif"/>
              </a:rPr>
              <a:t>Всего </a:t>
            </a:r>
            <a:r>
              <a:rPr sz="450" spc="-5" dirty="0">
                <a:latin typeface="Microsoft Sans Serif"/>
                <a:cs typeface="Microsoft Sans Serif"/>
              </a:rPr>
              <a:t>собственные</a:t>
            </a:r>
            <a:r>
              <a:rPr sz="450" spc="10" dirty="0">
                <a:latin typeface="Microsoft Sans Serif"/>
                <a:cs typeface="Microsoft Sans Serif"/>
              </a:rPr>
              <a:t> </a:t>
            </a:r>
            <a:r>
              <a:rPr sz="450" dirty="0">
                <a:latin typeface="Microsoft Sans Serif"/>
                <a:cs typeface="Microsoft Sans Serif"/>
              </a:rPr>
              <a:t>средства,</a:t>
            </a:r>
            <a:r>
              <a:rPr sz="450" spc="30" dirty="0">
                <a:latin typeface="Microsoft Sans Serif"/>
                <a:cs typeface="Microsoft Sans Serif"/>
              </a:rPr>
              <a:t> </a:t>
            </a:r>
            <a:r>
              <a:rPr sz="450" spc="5" dirty="0">
                <a:latin typeface="Microsoft Sans Serif"/>
                <a:cs typeface="Microsoft Sans Serif"/>
              </a:rPr>
              <a:t>%</a:t>
            </a:r>
            <a:r>
              <a:rPr sz="450" spc="30" dirty="0">
                <a:latin typeface="Microsoft Sans Serif"/>
                <a:cs typeface="Microsoft Sans Serif"/>
              </a:rPr>
              <a:t> </a:t>
            </a:r>
            <a:r>
              <a:rPr sz="450" spc="-5" dirty="0">
                <a:latin typeface="Microsoft Sans Serif"/>
                <a:cs typeface="Microsoft Sans Serif"/>
              </a:rPr>
              <a:t>от</a:t>
            </a:r>
            <a:r>
              <a:rPr sz="450" spc="-15" dirty="0">
                <a:latin typeface="Microsoft Sans Serif"/>
                <a:cs typeface="Microsoft Sans Serif"/>
              </a:rPr>
              <a:t> </a:t>
            </a:r>
            <a:r>
              <a:rPr sz="450" spc="-10" dirty="0">
                <a:latin typeface="Microsoft Sans Serif"/>
                <a:cs typeface="Microsoft Sans Serif"/>
              </a:rPr>
              <a:t>проекта</a:t>
            </a:r>
            <a:r>
              <a:rPr sz="450" spc="10" dirty="0">
                <a:latin typeface="Microsoft Sans Serif"/>
                <a:cs typeface="Microsoft Sans Serif"/>
              </a:rPr>
              <a:t> </a:t>
            </a:r>
            <a:r>
              <a:rPr sz="450" dirty="0">
                <a:latin typeface="Microsoft Sans Serif"/>
                <a:cs typeface="Microsoft Sans Serif"/>
              </a:rPr>
              <a:t>(всех</a:t>
            </a:r>
            <a:r>
              <a:rPr sz="450" spc="30" dirty="0">
                <a:latin typeface="Microsoft Sans Serif"/>
                <a:cs typeface="Microsoft Sans Serif"/>
              </a:rPr>
              <a:t> </a:t>
            </a:r>
            <a:r>
              <a:rPr sz="450" spc="-15" dirty="0">
                <a:latin typeface="Microsoft Sans Serif"/>
                <a:cs typeface="Microsoft Sans Serif"/>
              </a:rPr>
              <a:t>затрат)</a:t>
            </a:r>
            <a:endParaRPr sz="450">
              <a:latin typeface="Microsoft Sans Serif"/>
              <a:cs typeface="Microsoft Sans Serif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5574086" y="27283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531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574086" y="28235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531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574086" y="29188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531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574086" y="30140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531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574086" y="35718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531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574086" y="52636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531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574086" y="54586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531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7" name="object 157"/>
          <p:cNvGrpSpPr/>
          <p:nvPr/>
        </p:nvGrpSpPr>
        <p:grpSpPr>
          <a:xfrm>
            <a:off x="144478" y="984258"/>
            <a:ext cx="5928995" cy="5851525"/>
            <a:chOff x="144478" y="984258"/>
            <a:chExt cx="5928995" cy="5851525"/>
          </a:xfrm>
        </p:grpSpPr>
        <p:sp>
          <p:nvSpPr>
            <p:cNvPr id="158" name="object 158"/>
            <p:cNvSpPr/>
            <p:nvPr/>
          </p:nvSpPr>
          <p:spPr>
            <a:xfrm>
              <a:off x="147018" y="986798"/>
              <a:ext cx="0" cy="281305"/>
            </a:xfrm>
            <a:custGeom>
              <a:avLst/>
              <a:gdLst/>
              <a:ahLst/>
              <a:cxnLst/>
              <a:rect l="l" t="t" r="r" b="b"/>
              <a:pathLst>
                <a:path h="281305">
                  <a:moveTo>
                    <a:pt x="0" y="0"/>
                  </a:moveTo>
                  <a:lnTo>
                    <a:pt x="0" y="281094"/>
                  </a:lnTo>
                </a:path>
              </a:pathLst>
            </a:custGeom>
            <a:ln w="4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44779" y="984532"/>
              <a:ext cx="5080" cy="285750"/>
            </a:xfrm>
            <a:custGeom>
              <a:avLst/>
              <a:gdLst/>
              <a:ahLst/>
              <a:cxnLst/>
              <a:rect l="l" t="t" r="r" b="b"/>
              <a:pathLst>
                <a:path w="5080" h="285750">
                  <a:moveTo>
                    <a:pt x="4477" y="0"/>
                  </a:moveTo>
                  <a:lnTo>
                    <a:pt x="0" y="0"/>
                  </a:lnTo>
                  <a:lnTo>
                    <a:pt x="0" y="285656"/>
                  </a:lnTo>
                  <a:lnTo>
                    <a:pt x="4477" y="285656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697665" y="991330"/>
              <a:ext cx="0" cy="276860"/>
            </a:xfrm>
            <a:custGeom>
              <a:avLst/>
              <a:gdLst/>
              <a:ahLst/>
              <a:cxnLst/>
              <a:rect l="l" t="t" r="r" b="b"/>
              <a:pathLst>
                <a:path h="276859">
                  <a:moveTo>
                    <a:pt x="0" y="0"/>
                  </a:moveTo>
                  <a:lnTo>
                    <a:pt x="0" y="276562"/>
                  </a:lnTo>
                </a:path>
              </a:pathLst>
            </a:custGeom>
            <a:ln w="4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695456" y="989064"/>
              <a:ext cx="5080" cy="281305"/>
            </a:xfrm>
            <a:custGeom>
              <a:avLst/>
              <a:gdLst/>
              <a:ahLst/>
              <a:cxnLst/>
              <a:rect l="l" t="t" r="r" b="b"/>
              <a:pathLst>
                <a:path w="5080" h="281305">
                  <a:moveTo>
                    <a:pt x="4477" y="0"/>
                  </a:moveTo>
                  <a:lnTo>
                    <a:pt x="0" y="0"/>
                  </a:lnTo>
                  <a:lnTo>
                    <a:pt x="0" y="281124"/>
                  </a:lnTo>
                  <a:lnTo>
                    <a:pt x="4477" y="281124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2356372" y="991330"/>
              <a:ext cx="0" cy="276860"/>
            </a:xfrm>
            <a:custGeom>
              <a:avLst/>
              <a:gdLst/>
              <a:ahLst/>
              <a:cxnLst/>
              <a:rect l="l" t="t" r="r" b="b"/>
              <a:pathLst>
                <a:path h="276859">
                  <a:moveTo>
                    <a:pt x="0" y="0"/>
                  </a:moveTo>
                  <a:lnTo>
                    <a:pt x="0" y="276562"/>
                  </a:lnTo>
                </a:path>
              </a:pathLst>
            </a:custGeom>
            <a:ln w="4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2354103" y="989064"/>
              <a:ext cx="5080" cy="281305"/>
            </a:xfrm>
            <a:custGeom>
              <a:avLst/>
              <a:gdLst/>
              <a:ahLst/>
              <a:cxnLst/>
              <a:rect l="l" t="t" r="r" b="b"/>
              <a:pathLst>
                <a:path w="5080" h="281305">
                  <a:moveTo>
                    <a:pt x="4477" y="0"/>
                  </a:moveTo>
                  <a:lnTo>
                    <a:pt x="0" y="0"/>
                  </a:lnTo>
                  <a:lnTo>
                    <a:pt x="0" y="281124"/>
                  </a:lnTo>
                  <a:lnTo>
                    <a:pt x="4477" y="281124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47018" y="1390433"/>
              <a:ext cx="2863850" cy="0"/>
            </a:xfrm>
            <a:custGeom>
              <a:avLst/>
              <a:gdLst/>
              <a:ahLst/>
              <a:cxnLst/>
              <a:rect l="l" t="t" r="r" b="b"/>
              <a:pathLst>
                <a:path w="2863850">
                  <a:moveTo>
                    <a:pt x="0" y="0"/>
                  </a:moveTo>
                  <a:lnTo>
                    <a:pt x="2863643" y="0"/>
                  </a:lnTo>
                </a:path>
              </a:pathLst>
            </a:custGeom>
            <a:ln w="4531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44779" y="1388137"/>
              <a:ext cx="2868295" cy="5080"/>
            </a:xfrm>
            <a:custGeom>
              <a:avLst/>
              <a:gdLst/>
              <a:ahLst/>
              <a:cxnLst/>
              <a:rect l="l" t="t" r="r" b="b"/>
              <a:pathLst>
                <a:path w="2868295" h="5080">
                  <a:moveTo>
                    <a:pt x="2868150" y="0"/>
                  </a:moveTo>
                  <a:lnTo>
                    <a:pt x="0" y="0"/>
                  </a:lnTo>
                  <a:lnTo>
                    <a:pt x="0" y="4531"/>
                  </a:lnTo>
                  <a:lnTo>
                    <a:pt x="2868150" y="4531"/>
                  </a:lnTo>
                  <a:lnTo>
                    <a:pt x="286815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3015139" y="991330"/>
              <a:ext cx="0" cy="399415"/>
            </a:xfrm>
            <a:custGeom>
              <a:avLst/>
              <a:gdLst/>
              <a:ahLst/>
              <a:cxnLst/>
              <a:rect l="l" t="t" r="r" b="b"/>
              <a:pathLst>
                <a:path h="399415">
                  <a:moveTo>
                    <a:pt x="0" y="0"/>
                  </a:moveTo>
                  <a:lnTo>
                    <a:pt x="0" y="399103"/>
                  </a:lnTo>
                </a:path>
              </a:pathLst>
            </a:custGeom>
            <a:ln w="4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3012930" y="989034"/>
              <a:ext cx="5080" cy="403860"/>
            </a:xfrm>
            <a:custGeom>
              <a:avLst/>
              <a:gdLst/>
              <a:ahLst/>
              <a:cxnLst/>
              <a:rect l="l" t="t" r="r" b="b"/>
              <a:pathLst>
                <a:path w="5080" h="403859">
                  <a:moveTo>
                    <a:pt x="4477" y="0"/>
                  </a:moveTo>
                  <a:lnTo>
                    <a:pt x="0" y="0"/>
                  </a:lnTo>
                  <a:lnTo>
                    <a:pt x="0" y="403635"/>
                  </a:lnTo>
                  <a:lnTo>
                    <a:pt x="4477" y="403635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3494737" y="991330"/>
              <a:ext cx="0" cy="276860"/>
            </a:xfrm>
            <a:custGeom>
              <a:avLst/>
              <a:gdLst/>
              <a:ahLst/>
              <a:cxnLst/>
              <a:rect l="l" t="t" r="r" b="b"/>
              <a:pathLst>
                <a:path h="276859">
                  <a:moveTo>
                    <a:pt x="0" y="0"/>
                  </a:moveTo>
                  <a:lnTo>
                    <a:pt x="0" y="276562"/>
                  </a:lnTo>
                </a:path>
              </a:pathLst>
            </a:custGeom>
            <a:ln w="4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3492527" y="989064"/>
              <a:ext cx="5080" cy="281305"/>
            </a:xfrm>
            <a:custGeom>
              <a:avLst/>
              <a:gdLst/>
              <a:ahLst/>
              <a:cxnLst/>
              <a:rect l="l" t="t" r="r" b="b"/>
              <a:pathLst>
                <a:path w="5079" h="281305">
                  <a:moveTo>
                    <a:pt x="4477" y="0"/>
                  </a:moveTo>
                  <a:lnTo>
                    <a:pt x="0" y="0"/>
                  </a:lnTo>
                  <a:lnTo>
                    <a:pt x="0" y="281124"/>
                  </a:lnTo>
                  <a:lnTo>
                    <a:pt x="4477" y="281124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014574" y="991330"/>
              <a:ext cx="0" cy="276860"/>
            </a:xfrm>
            <a:custGeom>
              <a:avLst/>
              <a:gdLst/>
              <a:ahLst/>
              <a:cxnLst/>
              <a:rect l="l" t="t" r="r" b="b"/>
              <a:pathLst>
                <a:path h="276859">
                  <a:moveTo>
                    <a:pt x="0" y="0"/>
                  </a:moveTo>
                  <a:lnTo>
                    <a:pt x="0" y="276562"/>
                  </a:lnTo>
                </a:path>
              </a:pathLst>
            </a:custGeom>
            <a:ln w="4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012365" y="989064"/>
              <a:ext cx="5080" cy="281305"/>
            </a:xfrm>
            <a:custGeom>
              <a:avLst/>
              <a:gdLst/>
              <a:ahLst/>
              <a:cxnLst/>
              <a:rect l="l" t="t" r="r" b="b"/>
              <a:pathLst>
                <a:path w="5079" h="281305">
                  <a:moveTo>
                    <a:pt x="4477" y="0"/>
                  </a:moveTo>
                  <a:lnTo>
                    <a:pt x="0" y="0"/>
                  </a:lnTo>
                  <a:lnTo>
                    <a:pt x="0" y="281124"/>
                  </a:lnTo>
                  <a:lnTo>
                    <a:pt x="4477" y="281124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520918" y="991330"/>
              <a:ext cx="0" cy="276860"/>
            </a:xfrm>
            <a:custGeom>
              <a:avLst/>
              <a:gdLst/>
              <a:ahLst/>
              <a:cxnLst/>
              <a:rect l="l" t="t" r="r" b="b"/>
              <a:pathLst>
                <a:path h="276859">
                  <a:moveTo>
                    <a:pt x="0" y="0"/>
                  </a:moveTo>
                  <a:lnTo>
                    <a:pt x="0" y="276562"/>
                  </a:lnTo>
                </a:path>
              </a:pathLst>
            </a:custGeom>
            <a:ln w="4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518650" y="989064"/>
              <a:ext cx="5080" cy="281305"/>
            </a:xfrm>
            <a:custGeom>
              <a:avLst/>
              <a:gdLst/>
              <a:ahLst/>
              <a:cxnLst/>
              <a:rect l="l" t="t" r="r" b="b"/>
              <a:pathLst>
                <a:path w="5079" h="281305">
                  <a:moveTo>
                    <a:pt x="4477" y="0"/>
                  </a:moveTo>
                  <a:lnTo>
                    <a:pt x="0" y="0"/>
                  </a:lnTo>
                  <a:lnTo>
                    <a:pt x="0" y="281124"/>
                  </a:lnTo>
                  <a:lnTo>
                    <a:pt x="4477" y="281124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027323" y="991330"/>
              <a:ext cx="0" cy="276860"/>
            </a:xfrm>
            <a:custGeom>
              <a:avLst/>
              <a:gdLst/>
              <a:ahLst/>
              <a:cxnLst/>
              <a:rect l="l" t="t" r="r" b="b"/>
              <a:pathLst>
                <a:path h="276859">
                  <a:moveTo>
                    <a:pt x="0" y="0"/>
                  </a:moveTo>
                  <a:lnTo>
                    <a:pt x="0" y="276562"/>
                  </a:lnTo>
                </a:path>
              </a:pathLst>
            </a:custGeom>
            <a:ln w="4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025054" y="989064"/>
              <a:ext cx="5080" cy="281305"/>
            </a:xfrm>
            <a:custGeom>
              <a:avLst/>
              <a:gdLst/>
              <a:ahLst/>
              <a:cxnLst/>
              <a:rect l="l" t="t" r="r" b="b"/>
              <a:pathLst>
                <a:path w="5079" h="281305">
                  <a:moveTo>
                    <a:pt x="4477" y="0"/>
                  </a:moveTo>
                  <a:lnTo>
                    <a:pt x="0" y="0"/>
                  </a:lnTo>
                  <a:lnTo>
                    <a:pt x="0" y="281124"/>
                  </a:lnTo>
                  <a:lnTo>
                    <a:pt x="4477" y="281124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3019617" y="1390433"/>
              <a:ext cx="2550160" cy="0"/>
            </a:xfrm>
            <a:custGeom>
              <a:avLst/>
              <a:gdLst/>
              <a:ahLst/>
              <a:cxnLst/>
              <a:rect l="l" t="t" r="r" b="b"/>
              <a:pathLst>
                <a:path w="2550160">
                  <a:moveTo>
                    <a:pt x="0" y="0"/>
                  </a:moveTo>
                  <a:lnTo>
                    <a:pt x="2549991" y="0"/>
                  </a:lnTo>
                </a:path>
              </a:pathLst>
            </a:custGeom>
            <a:ln w="45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3017408" y="1388137"/>
              <a:ext cx="2554605" cy="5080"/>
            </a:xfrm>
            <a:custGeom>
              <a:avLst/>
              <a:gdLst/>
              <a:ahLst/>
              <a:cxnLst/>
              <a:rect l="l" t="t" r="r" b="b"/>
              <a:pathLst>
                <a:path w="2554604" h="5080">
                  <a:moveTo>
                    <a:pt x="2554409" y="0"/>
                  </a:moveTo>
                  <a:lnTo>
                    <a:pt x="0" y="0"/>
                  </a:lnTo>
                  <a:lnTo>
                    <a:pt x="0" y="4531"/>
                  </a:lnTo>
                  <a:lnTo>
                    <a:pt x="2554409" y="4531"/>
                  </a:lnTo>
                  <a:lnTo>
                    <a:pt x="25544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569608" y="991330"/>
              <a:ext cx="0" cy="399415"/>
            </a:xfrm>
            <a:custGeom>
              <a:avLst/>
              <a:gdLst/>
              <a:ahLst/>
              <a:cxnLst/>
              <a:rect l="l" t="t" r="r" b="b"/>
              <a:pathLst>
                <a:path h="399415">
                  <a:moveTo>
                    <a:pt x="0" y="0"/>
                  </a:moveTo>
                  <a:lnTo>
                    <a:pt x="0" y="399103"/>
                  </a:lnTo>
                </a:path>
              </a:pathLst>
            </a:custGeom>
            <a:ln w="4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5567340" y="989034"/>
              <a:ext cx="5080" cy="403860"/>
            </a:xfrm>
            <a:custGeom>
              <a:avLst/>
              <a:gdLst/>
              <a:ahLst/>
              <a:cxnLst/>
              <a:rect l="l" t="t" r="r" b="b"/>
              <a:pathLst>
                <a:path w="5079" h="403859">
                  <a:moveTo>
                    <a:pt x="4477" y="0"/>
                  </a:moveTo>
                  <a:lnTo>
                    <a:pt x="0" y="0"/>
                  </a:lnTo>
                  <a:lnTo>
                    <a:pt x="0" y="403635"/>
                  </a:lnTo>
                  <a:lnTo>
                    <a:pt x="4477" y="403635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47018" y="1517445"/>
              <a:ext cx="2863850" cy="0"/>
            </a:xfrm>
            <a:custGeom>
              <a:avLst/>
              <a:gdLst/>
              <a:ahLst/>
              <a:cxnLst/>
              <a:rect l="l" t="t" r="r" b="b"/>
              <a:pathLst>
                <a:path w="2863850">
                  <a:moveTo>
                    <a:pt x="0" y="0"/>
                  </a:moveTo>
                  <a:lnTo>
                    <a:pt x="2863643" y="0"/>
                  </a:lnTo>
                </a:path>
              </a:pathLst>
            </a:custGeom>
            <a:ln w="4531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44779" y="1515210"/>
              <a:ext cx="2868295" cy="5080"/>
            </a:xfrm>
            <a:custGeom>
              <a:avLst/>
              <a:gdLst/>
              <a:ahLst/>
              <a:cxnLst/>
              <a:rect l="l" t="t" r="r" b="b"/>
              <a:pathLst>
                <a:path w="2868295" h="5080">
                  <a:moveTo>
                    <a:pt x="2868150" y="0"/>
                  </a:moveTo>
                  <a:lnTo>
                    <a:pt x="0" y="0"/>
                  </a:lnTo>
                  <a:lnTo>
                    <a:pt x="0" y="4531"/>
                  </a:lnTo>
                  <a:lnTo>
                    <a:pt x="2868150" y="4531"/>
                  </a:lnTo>
                  <a:lnTo>
                    <a:pt x="286815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3015139" y="1394965"/>
              <a:ext cx="0" cy="118110"/>
            </a:xfrm>
            <a:custGeom>
              <a:avLst/>
              <a:gdLst/>
              <a:ahLst/>
              <a:cxnLst/>
              <a:rect l="l" t="t" r="r" b="b"/>
              <a:pathLst>
                <a:path h="118109">
                  <a:moveTo>
                    <a:pt x="0" y="0"/>
                  </a:moveTo>
                  <a:lnTo>
                    <a:pt x="0" y="117948"/>
                  </a:lnTo>
                </a:path>
              </a:pathLst>
            </a:custGeom>
            <a:ln w="4477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3012930" y="1392699"/>
              <a:ext cx="5080" cy="122555"/>
            </a:xfrm>
            <a:custGeom>
              <a:avLst/>
              <a:gdLst/>
              <a:ahLst/>
              <a:cxnLst/>
              <a:rect l="l" t="t" r="r" b="b"/>
              <a:pathLst>
                <a:path w="5080" h="122555">
                  <a:moveTo>
                    <a:pt x="4477" y="0"/>
                  </a:moveTo>
                  <a:lnTo>
                    <a:pt x="0" y="0"/>
                  </a:lnTo>
                  <a:lnTo>
                    <a:pt x="0" y="122510"/>
                  </a:lnTo>
                  <a:lnTo>
                    <a:pt x="4477" y="122510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3494737" y="1394965"/>
              <a:ext cx="0" cy="118110"/>
            </a:xfrm>
            <a:custGeom>
              <a:avLst/>
              <a:gdLst/>
              <a:ahLst/>
              <a:cxnLst/>
              <a:rect l="l" t="t" r="r" b="b"/>
              <a:pathLst>
                <a:path h="118109">
                  <a:moveTo>
                    <a:pt x="0" y="0"/>
                  </a:moveTo>
                  <a:lnTo>
                    <a:pt x="0" y="117948"/>
                  </a:lnTo>
                </a:path>
              </a:pathLst>
            </a:custGeom>
            <a:ln w="4477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3492527" y="1392699"/>
              <a:ext cx="5080" cy="122555"/>
            </a:xfrm>
            <a:custGeom>
              <a:avLst/>
              <a:gdLst/>
              <a:ahLst/>
              <a:cxnLst/>
              <a:rect l="l" t="t" r="r" b="b"/>
              <a:pathLst>
                <a:path w="5079" h="122555">
                  <a:moveTo>
                    <a:pt x="4477" y="0"/>
                  </a:moveTo>
                  <a:lnTo>
                    <a:pt x="0" y="0"/>
                  </a:lnTo>
                  <a:lnTo>
                    <a:pt x="0" y="122510"/>
                  </a:lnTo>
                  <a:lnTo>
                    <a:pt x="4477" y="122510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014574" y="1394965"/>
              <a:ext cx="0" cy="118110"/>
            </a:xfrm>
            <a:custGeom>
              <a:avLst/>
              <a:gdLst/>
              <a:ahLst/>
              <a:cxnLst/>
              <a:rect l="l" t="t" r="r" b="b"/>
              <a:pathLst>
                <a:path h="118109">
                  <a:moveTo>
                    <a:pt x="0" y="0"/>
                  </a:moveTo>
                  <a:lnTo>
                    <a:pt x="0" y="117948"/>
                  </a:lnTo>
                </a:path>
              </a:pathLst>
            </a:custGeom>
            <a:ln w="4477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4012365" y="1392699"/>
              <a:ext cx="5080" cy="122555"/>
            </a:xfrm>
            <a:custGeom>
              <a:avLst/>
              <a:gdLst/>
              <a:ahLst/>
              <a:cxnLst/>
              <a:rect l="l" t="t" r="r" b="b"/>
              <a:pathLst>
                <a:path w="5079" h="122555">
                  <a:moveTo>
                    <a:pt x="4477" y="0"/>
                  </a:moveTo>
                  <a:lnTo>
                    <a:pt x="0" y="0"/>
                  </a:lnTo>
                  <a:lnTo>
                    <a:pt x="0" y="122510"/>
                  </a:lnTo>
                  <a:lnTo>
                    <a:pt x="4477" y="122510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520918" y="1394965"/>
              <a:ext cx="0" cy="118110"/>
            </a:xfrm>
            <a:custGeom>
              <a:avLst/>
              <a:gdLst/>
              <a:ahLst/>
              <a:cxnLst/>
              <a:rect l="l" t="t" r="r" b="b"/>
              <a:pathLst>
                <a:path h="118109">
                  <a:moveTo>
                    <a:pt x="0" y="0"/>
                  </a:moveTo>
                  <a:lnTo>
                    <a:pt x="0" y="117948"/>
                  </a:lnTo>
                </a:path>
              </a:pathLst>
            </a:custGeom>
            <a:ln w="4477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518650" y="1392699"/>
              <a:ext cx="5080" cy="122555"/>
            </a:xfrm>
            <a:custGeom>
              <a:avLst/>
              <a:gdLst/>
              <a:ahLst/>
              <a:cxnLst/>
              <a:rect l="l" t="t" r="r" b="b"/>
              <a:pathLst>
                <a:path w="5079" h="122555">
                  <a:moveTo>
                    <a:pt x="4477" y="0"/>
                  </a:moveTo>
                  <a:lnTo>
                    <a:pt x="0" y="0"/>
                  </a:lnTo>
                  <a:lnTo>
                    <a:pt x="0" y="122510"/>
                  </a:lnTo>
                  <a:lnTo>
                    <a:pt x="4477" y="122510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5027323" y="1394965"/>
              <a:ext cx="0" cy="118110"/>
            </a:xfrm>
            <a:custGeom>
              <a:avLst/>
              <a:gdLst/>
              <a:ahLst/>
              <a:cxnLst/>
              <a:rect l="l" t="t" r="r" b="b"/>
              <a:pathLst>
                <a:path h="118109">
                  <a:moveTo>
                    <a:pt x="0" y="0"/>
                  </a:moveTo>
                  <a:lnTo>
                    <a:pt x="0" y="117948"/>
                  </a:lnTo>
                </a:path>
              </a:pathLst>
            </a:custGeom>
            <a:ln w="4477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5025054" y="1392699"/>
              <a:ext cx="5080" cy="122555"/>
            </a:xfrm>
            <a:custGeom>
              <a:avLst/>
              <a:gdLst/>
              <a:ahLst/>
              <a:cxnLst/>
              <a:rect l="l" t="t" r="r" b="b"/>
              <a:pathLst>
                <a:path w="5079" h="122555">
                  <a:moveTo>
                    <a:pt x="4477" y="0"/>
                  </a:moveTo>
                  <a:lnTo>
                    <a:pt x="0" y="0"/>
                  </a:lnTo>
                  <a:lnTo>
                    <a:pt x="0" y="122510"/>
                  </a:lnTo>
                  <a:lnTo>
                    <a:pt x="4477" y="122510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3019617" y="1517445"/>
              <a:ext cx="2550160" cy="0"/>
            </a:xfrm>
            <a:custGeom>
              <a:avLst/>
              <a:gdLst/>
              <a:ahLst/>
              <a:cxnLst/>
              <a:rect l="l" t="t" r="r" b="b"/>
              <a:pathLst>
                <a:path w="2550160">
                  <a:moveTo>
                    <a:pt x="0" y="0"/>
                  </a:moveTo>
                  <a:lnTo>
                    <a:pt x="2549991" y="0"/>
                  </a:lnTo>
                </a:path>
              </a:pathLst>
            </a:custGeom>
            <a:ln w="45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3017408" y="1515210"/>
              <a:ext cx="2554605" cy="5080"/>
            </a:xfrm>
            <a:custGeom>
              <a:avLst/>
              <a:gdLst/>
              <a:ahLst/>
              <a:cxnLst/>
              <a:rect l="l" t="t" r="r" b="b"/>
              <a:pathLst>
                <a:path w="2554604" h="5080">
                  <a:moveTo>
                    <a:pt x="2554409" y="0"/>
                  </a:moveTo>
                  <a:lnTo>
                    <a:pt x="0" y="0"/>
                  </a:lnTo>
                  <a:lnTo>
                    <a:pt x="0" y="4531"/>
                  </a:lnTo>
                  <a:lnTo>
                    <a:pt x="2554409" y="4531"/>
                  </a:lnTo>
                  <a:lnTo>
                    <a:pt x="25544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5569608" y="1394965"/>
              <a:ext cx="0" cy="118110"/>
            </a:xfrm>
            <a:custGeom>
              <a:avLst/>
              <a:gdLst/>
              <a:ahLst/>
              <a:cxnLst/>
              <a:rect l="l" t="t" r="r" b="b"/>
              <a:pathLst>
                <a:path h="118109">
                  <a:moveTo>
                    <a:pt x="0" y="0"/>
                  </a:moveTo>
                  <a:lnTo>
                    <a:pt x="0" y="117948"/>
                  </a:lnTo>
                </a:path>
              </a:pathLst>
            </a:custGeom>
            <a:ln w="4477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5567340" y="1392699"/>
              <a:ext cx="5080" cy="122555"/>
            </a:xfrm>
            <a:custGeom>
              <a:avLst/>
              <a:gdLst/>
              <a:ahLst/>
              <a:cxnLst/>
              <a:rect l="l" t="t" r="r" b="b"/>
              <a:pathLst>
                <a:path w="5079" h="122555">
                  <a:moveTo>
                    <a:pt x="4477" y="0"/>
                  </a:moveTo>
                  <a:lnTo>
                    <a:pt x="0" y="0"/>
                  </a:lnTo>
                  <a:lnTo>
                    <a:pt x="0" y="122510"/>
                  </a:lnTo>
                  <a:lnTo>
                    <a:pt x="4477" y="122510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47018" y="1272424"/>
              <a:ext cx="0" cy="335915"/>
            </a:xfrm>
            <a:custGeom>
              <a:avLst/>
              <a:gdLst/>
              <a:ahLst/>
              <a:cxnLst/>
              <a:rect l="l" t="t" r="r" b="b"/>
              <a:pathLst>
                <a:path h="335915">
                  <a:moveTo>
                    <a:pt x="0" y="0"/>
                  </a:moveTo>
                  <a:lnTo>
                    <a:pt x="0" y="335657"/>
                  </a:lnTo>
                </a:path>
              </a:pathLst>
            </a:custGeom>
            <a:ln w="4477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44779" y="1270188"/>
              <a:ext cx="5080" cy="340360"/>
            </a:xfrm>
            <a:custGeom>
              <a:avLst/>
              <a:gdLst/>
              <a:ahLst/>
              <a:cxnLst/>
              <a:rect l="l" t="t" r="r" b="b"/>
              <a:pathLst>
                <a:path w="5080" h="340359">
                  <a:moveTo>
                    <a:pt x="4477" y="0"/>
                  </a:moveTo>
                  <a:lnTo>
                    <a:pt x="0" y="0"/>
                  </a:lnTo>
                  <a:lnTo>
                    <a:pt x="0" y="340189"/>
                  </a:lnTo>
                  <a:lnTo>
                    <a:pt x="4477" y="340189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697665" y="1272424"/>
              <a:ext cx="0" cy="335915"/>
            </a:xfrm>
            <a:custGeom>
              <a:avLst/>
              <a:gdLst/>
              <a:ahLst/>
              <a:cxnLst/>
              <a:rect l="l" t="t" r="r" b="b"/>
              <a:pathLst>
                <a:path h="335915">
                  <a:moveTo>
                    <a:pt x="0" y="0"/>
                  </a:moveTo>
                  <a:lnTo>
                    <a:pt x="0" y="335657"/>
                  </a:lnTo>
                </a:path>
              </a:pathLst>
            </a:custGeom>
            <a:ln w="4477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695456" y="1270188"/>
              <a:ext cx="5080" cy="340360"/>
            </a:xfrm>
            <a:custGeom>
              <a:avLst/>
              <a:gdLst/>
              <a:ahLst/>
              <a:cxnLst/>
              <a:rect l="l" t="t" r="r" b="b"/>
              <a:pathLst>
                <a:path w="5080" h="340359">
                  <a:moveTo>
                    <a:pt x="4477" y="0"/>
                  </a:moveTo>
                  <a:lnTo>
                    <a:pt x="0" y="0"/>
                  </a:lnTo>
                  <a:lnTo>
                    <a:pt x="0" y="340189"/>
                  </a:lnTo>
                  <a:lnTo>
                    <a:pt x="4477" y="340189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47018" y="1612614"/>
              <a:ext cx="5422900" cy="0"/>
            </a:xfrm>
            <a:custGeom>
              <a:avLst/>
              <a:gdLst/>
              <a:ahLst/>
              <a:cxnLst/>
              <a:rect l="l" t="t" r="r" b="b"/>
              <a:pathLst>
                <a:path w="5422900">
                  <a:moveTo>
                    <a:pt x="0" y="0"/>
                  </a:moveTo>
                  <a:lnTo>
                    <a:pt x="5422589" y="0"/>
                  </a:lnTo>
                </a:path>
              </a:pathLst>
            </a:custGeom>
            <a:ln w="45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44779" y="1610378"/>
              <a:ext cx="5427345" cy="5080"/>
            </a:xfrm>
            <a:custGeom>
              <a:avLst/>
              <a:gdLst/>
              <a:ahLst/>
              <a:cxnLst/>
              <a:rect l="l" t="t" r="r" b="b"/>
              <a:pathLst>
                <a:path w="5427345" h="5080">
                  <a:moveTo>
                    <a:pt x="5427037" y="0"/>
                  </a:moveTo>
                  <a:lnTo>
                    <a:pt x="0" y="0"/>
                  </a:lnTo>
                  <a:lnTo>
                    <a:pt x="0" y="4531"/>
                  </a:lnTo>
                  <a:lnTo>
                    <a:pt x="5427037" y="4531"/>
                  </a:lnTo>
                  <a:lnTo>
                    <a:pt x="54270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2356372" y="1272424"/>
              <a:ext cx="0" cy="335915"/>
            </a:xfrm>
            <a:custGeom>
              <a:avLst/>
              <a:gdLst/>
              <a:ahLst/>
              <a:cxnLst/>
              <a:rect l="l" t="t" r="r" b="b"/>
              <a:pathLst>
                <a:path h="335915">
                  <a:moveTo>
                    <a:pt x="0" y="0"/>
                  </a:moveTo>
                  <a:lnTo>
                    <a:pt x="0" y="335657"/>
                  </a:lnTo>
                </a:path>
              </a:pathLst>
            </a:custGeom>
            <a:ln w="4477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2354103" y="1270188"/>
              <a:ext cx="5080" cy="340360"/>
            </a:xfrm>
            <a:custGeom>
              <a:avLst/>
              <a:gdLst/>
              <a:ahLst/>
              <a:cxnLst/>
              <a:rect l="l" t="t" r="r" b="b"/>
              <a:pathLst>
                <a:path w="5080" h="340359">
                  <a:moveTo>
                    <a:pt x="4477" y="0"/>
                  </a:moveTo>
                  <a:lnTo>
                    <a:pt x="0" y="0"/>
                  </a:lnTo>
                  <a:lnTo>
                    <a:pt x="0" y="340189"/>
                  </a:lnTo>
                  <a:lnTo>
                    <a:pt x="4477" y="340189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47018" y="1803132"/>
              <a:ext cx="5422900" cy="0"/>
            </a:xfrm>
            <a:custGeom>
              <a:avLst/>
              <a:gdLst/>
              <a:ahLst/>
              <a:cxnLst/>
              <a:rect l="l" t="t" r="r" b="b"/>
              <a:pathLst>
                <a:path w="5422900">
                  <a:moveTo>
                    <a:pt x="0" y="0"/>
                  </a:moveTo>
                  <a:lnTo>
                    <a:pt x="5422589" y="0"/>
                  </a:lnTo>
                </a:path>
              </a:pathLst>
            </a:custGeom>
            <a:ln w="45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44779" y="1800836"/>
              <a:ext cx="5427345" cy="5080"/>
            </a:xfrm>
            <a:custGeom>
              <a:avLst/>
              <a:gdLst/>
              <a:ahLst/>
              <a:cxnLst/>
              <a:rect l="l" t="t" r="r" b="b"/>
              <a:pathLst>
                <a:path w="5427345" h="5080">
                  <a:moveTo>
                    <a:pt x="5427037" y="0"/>
                  </a:moveTo>
                  <a:lnTo>
                    <a:pt x="0" y="0"/>
                  </a:lnTo>
                  <a:lnTo>
                    <a:pt x="0" y="4531"/>
                  </a:lnTo>
                  <a:lnTo>
                    <a:pt x="5427037" y="4531"/>
                  </a:lnTo>
                  <a:lnTo>
                    <a:pt x="54270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47018" y="2274866"/>
              <a:ext cx="5422900" cy="0"/>
            </a:xfrm>
            <a:custGeom>
              <a:avLst/>
              <a:gdLst/>
              <a:ahLst/>
              <a:cxnLst/>
              <a:rect l="l" t="t" r="r" b="b"/>
              <a:pathLst>
                <a:path w="5422900">
                  <a:moveTo>
                    <a:pt x="0" y="0"/>
                  </a:moveTo>
                  <a:lnTo>
                    <a:pt x="5422589" y="0"/>
                  </a:lnTo>
                </a:path>
              </a:pathLst>
            </a:custGeom>
            <a:ln w="45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44779" y="2272630"/>
              <a:ext cx="5427345" cy="5080"/>
            </a:xfrm>
            <a:custGeom>
              <a:avLst/>
              <a:gdLst/>
              <a:ahLst/>
              <a:cxnLst/>
              <a:rect l="l" t="t" r="r" b="b"/>
              <a:pathLst>
                <a:path w="5427345" h="5080">
                  <a:moveTo>
                    <a:pt x="5427037" y="0"/>
                  </a:moveTo>
                  <a:lnTo>
                    <a:pt x="0" y="0"/>
                  </a:lnTo>
                  <a:lnTo>
                    <a:pt x="0" y="4531"/>
                  </a:lnTo>
                  <a:lnTo>
                    <a:pt x="5427037" y="4531"/>
                  </a:lnTo>
                  <a:lnTo>
                    <a:pt x="54270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47018" y="3299845"/>
              <a:ext cx="5422900" cy="0"/>
            </a:xfrm>
            <a:custGeom>
              <a:avLst/>
              <a:gdLst/>
              <a:ahLst/>
              <a:cxnLst/>
              <a:rect l="l" t="t" r="r" b="b"/>
              <a:pathLst>
                <a:path w="5422900">
                  <a:moveTo>
                    <a:pt x="0" y="0"/>
                  </a:moveTo>
                  <a:lnTo>
                    <a:pt x="3110531" y="0"/>
                  </a:lnTo>
                </a:path>
                <a:path w="5422900">
                  <a:moveTo>
                    <a:pt x="4235243" y="0"/>
                  </a:moveTo>
                  <a:lnTo>
                    <a:pt x="5422589" y="0"/>
                  </a:lnTo>
                </a:path>
              </a:pathLst>
            </a:custGeom>
            <a:ln w="45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44767" y="3297554"/>
              <a:ext cx="5427345" cy="5080"/>
            </a:xfrm>
            <a:custGeom>
              <a:avLst/>
              <a:gdLst/>
              <a:ahLst/>
              <a:cxnLst/>
              <a:rect l="l" t="t" r="r" b="b"/>
              <a:pathLst>
                <a:path w="5427345" h="5079">
                  <a:moveTo>
                    <a:pt x="3112782" y="0"/>
                  </a:moveTo>
                  <a:lnTo>
                    <a:pt x="0" y="0"/>
                  </a:lnTo>
                  <a:lnTo>
                    <a:pt x="0" y="4533"/>
                  </a:lnTo>
                  <a:lnTo>
                    <a:pt x="3112782" y="4533"/>
                  </a:lnTo>
                  <a:lnTo>
                    <a:pt x="3112782" y="0"/>
                  </a:lnTo>
                  <a:close/>
                </a:path>
                <a:path w="5427345" h="5079">
                  <a:moveTo>
                    <a:pt x="5427040" y="0"/>
                  </a:moveTo>
                  <a:lnTo>
                    <a:pt x="4237494" y="0"/>
                  </a:lnTo>
                  <a:lnTo>
                    <a:pt x="4237494" y="4533"/>
                  </a:lnTo>
                  <a:lnTo>
                    <a:pt x="5427040" y="4533"/>
                  </a:lnTo>
                  <a:lnTo>
                    <a:pt x="54270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47018" y="3395014"/>
              <a:ext cx="5422900" cy="0"/>
            </a:xfrm>
            <a:custGeom>
              <a:avLst/>
              <a:gdLst/>
              <a:ahLst/>
              <a:cxnLst/>
              <a:rect l="l" t="t" r="r" b="b"/>
              <a:pathLst>
                <a:path w="5422900">
                  <a:moveTo>
                    <a:pt x="0" y="0"/>
                  </a:moveTo>
                  <a:lnTo>
                    <a:pt x="5422589" y="0"/>
                  </a:lnTo>
                </a:path>
              </a:pathLst>
            </a:custGeom>
            <a:ln w="45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44779" y="3392718"/>
              <a:ext cx="5427345" cy="5080"/>
            </a:xfrm>
            <a:custGeom>
              <a:avLst/>
              <a:gdLst/>
              <a:ahLst/>
              <a:cxnLst/>
              <a:rect l="l" t="t" r="r" b="b"/>
              <a:pathLst>
                <a:path w="5427345" h="5079">
                  <a:moveTo>
                    <a:pt x="5427037" y="0"/>
                  </a:moveTo>
                  <a:lnTo>
                    <a:pt x="0" y="0"/>
                  </a:lnTo>
                  <a:lnTo>
                    <a:pt x="0" y="4531"/>
                  </a:lnTo>
                  <a:lnTo>
                    <a:pt x="5427037" y="4531"/>
                  </a:lnTo>
                  <a:lnTo>
                    <a:pt x="54270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47018" y="4211469"/>
              <a:ext cx="5422900" cy="386080"/>
            </a:xfrm>
            <a:custGeom>
              <a:avLst/>
              <a:gdLst/>
              <a:ahLst/>
              <a:cxnLst/>
              <a:rect l="l" t="t" r="r" b="b"/>
              <a:pathLst>
                <a:path w="5422900" h="386079">
                  <a:moveTo>
                    <a:pt x="0" y="385507"/>
                  </a:moveTo>
                  <a:lnTo>
                    <a:pt x="5422589" y="385507"/>
                  </a:lnTo>
                </a:path>
                <a:path w="5422900" h="386079">
                  <a:moveTo>
                    <a:pt x="0" y="0"/>
                  </a:moveTo>
                  <a:lnTo>
                    <a:pt x="5422589" y="0"/>
                  </a:lnTo>
                </a:path>
              </a:pathLst>
            </a:custGeom>
            <a:ln w="45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44779" y="4209233"/>
              <a:ext cx="5427345" cy="5080"/>
            </a:xfrm>
            <a:custGeom>
              <a:avLst/>
              <a:gdLst/>
              <a:ahLst/>
              <a:cxnLst/>
              <a:rect l="l" t="t" r="r" b="b"/>
              <a:pathLst>
                <a:path w="5427345" h="5079">
                  <a:moveTo>
                    <a:pt x="5427037" y="0"/>
                  </a:moveTo>
                  <a:lnTo>
                    <a:pt x="0" y="0"/>
                  </a:lnTo>
                  <a:lnTo>
                    <a:pt x="0" y="4531"/>
                  </a:lnTo>
                  <a:lnTo>
                    <a:pt x="5427037" y="4531"/>
                  </a:lnTo>
                  <a:lnTo>
                    <a:pt x="54270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4438650" y="4306638"/>
              <a:ext cx="1131570" cy="0"/>
            </a:xfrm>
            <a:custGeom>
              <a:avLst/>
              <a:gdLst/>
              <a:ahLst/>
              <a:cxnLst/>
              <a:rect l="l" t="t" r="r" b="b"/>
              <a:pathLst>
                <a:path w="1131570">
                  <a:moveTo>
                    <a:pt x="0" y="0"/>
                  </a:moveTo>
                  <a:lnTo>
                    <a:pt x="1130958" y="0"/>
                  </a:lnTo>
                </a:path>
              </a:pathLst>
            </a:custGeom>
            <a:ln w="45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44767" y="4304410"/>
              <a:ext cx="5427345" cy="295275"/>
            </a:xfrm>
            <a:custGeom>
              <a:avLst/>
              <a:gdLst/>
              <a:ahLst/>
              <a:cxnLst/>
              <a:rect l="l" t="t" r="r" b="b"/>
              <a:pathLst>
                <a:path w="5427345" h="295275">
                  <a:moveTo>
                    <a:pt x="5427040" y="290334"/>
                  </a:moveTo>
                  <a:lnTo>
                    <a:pt x="0" y="290334"/>
                  </a:lnTo>
                  <a:lnTo>
                    <a:pt x="0" y="294868"/>
                  </a:lnTo>
                  <a:lnTo>
                    <a:pt x="5427040" y="294868"/>
                  </a:lnTo>
                  <a:lnTo>
                    <a:pt x="5427040" y="290334"/>
                  </a:lnTo>
                  <a:close/>
                </a:path>
                <a:path w="5427345" h="295275">
                  <a:moveTo>
                    <a:pt x="5427040" y="0"/>
                  </a:moveTo>
                  <a:lnTo>
                    <a:pt x="4293882" y="0"/>
                  </a:lnTo>
                  <a:lnTo>
                    <a:pt x="4293882" y="4533"/>
                  </a:lnTo>
                  <a:lnTo>
                    <a:pt x="5427040" y="4533"/>
                  </a:lnTo>
                  <a:lnTo>
                    <a:pt x="54270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47018" y="4692145"/>
              <a:ext cx="5422900" cy="0"/>
            </a:xfrm>
            <a:custGeom>
              <a:avLst/>
              <a:gdLst/>
              <a:ahLst/>
              <a:cxnLst/>
              <a:rect l="l" t="t" r="r" b="b"/>
              <a:pathLst>
                <a:path w="5422900">
                  <a:moveTo>
                    <a:pt x="0" y="0"/>
                  </a:moveTo>
                  <a:lnTo>
                    <a:pt x="5422589" y="0"/>
                  </a:lnTo>
                </a:path>
              </a:pathLst>
            </a:custGeom>
            <a:ln w="45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44779" y="4689910"/>
              <a:ext cx="5427345" cy="5080"/>
            </a:xfrm>
            <a:custGeom>
              <a:avLst/>
              <a:gdLst/>
              <a:ahLst/>
              <a:cxnLst/>
              <a:rect l="l" t="t" r="r" b="b"/>
              <a:pathLst>
                <a:path w="5427345" h="5079">
                  <a:moveTo>
                    <a:pt x="5427037" y="0"/>
                  </a:moveTo>
                  <a:lnTo>
                    <a:pt x="0" y="0"/>
                  </a:lnTo>
                  <a:lnTo>
                    <a:pt x="0" y="4531"/>
                  </a:lnTo>
                  <a:lnTo>
                    <a:pt x="5427037" y="4531"/>
                  </a:lnTo>
                  <a:lnTo>
                    <a:pt x="54270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47018" y="4787495"/>
              <a:ext cx="5422900" cy="0"/>
            </a:xfrm>
            <a:custGeom>
              <a:avLst/>
              <a:gdLst/>
              <a:ahLst/>
              <a:cxnLst/>
              <a:rect l="l" t="t" r="r" b="b"/>
              <a:pathLst>
                <a:path w="5422900">
                  <a:moveTo>
                    <a:pt x="0" y="0"/>
                  </a:moveTo>
                  <a:lnTo>
                    <a:pt x="5422589" y="0"/>
                  </a:lnTo>
                </a:path>
              </a:pathLst>
            </a:custGeom>
            <a:ln w="45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44779" y="4785199"/>
              <a:ext cx="5427345" cy="5080"/>
            </a:xfrm>
            <a:custGeom>
              <a:avLst/>
              <a:gdLst/>
              <a:ahLst/>
              <a:cxnLst/>
              <a:rect l="l" t="t" r="r" b="b"/>
              <a:pathLst>
                <a:path w="5427345" h="5079">
                  <a:moveTo>
                    <a:pt x="5427037" y="0"/>
                  </a:moveTo>
                  <a:lnTo>
                    <a:pt x="0" y="0"/>
                  </a:lnTo>
                  <a:lnTo>
                    <a:pt x="0" y="4531"/>
                  </a:lnTo>
                  <a:lnTo>
                    <a:pt x="5427037" y="4531"/>
                  </a:lnTo>
                  <a:lnTo>
                    <a:pt x="54270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47018" y="1921080"/>
              <a:ext cx="5422900" cy="0"/>
            </a:xfrm>
            <a:custGeom>
              <a:avLst/>
              <a:gdLst/>
              <a:ahLst/>
              <a:cxnLst/>
              <a:rect l="l" t="t" r="r" b="b"/>
              <a:pathLst>
                <a:path w="5422900">
                  <a:moveTo>
                    <a:pt x="0" y="0"/>
                  </a:moveTo>
                  <a:lnTo>
                    <a:pt x="5422589" y="0"/>
                  </a:lnTo>
                </a:path>
              </a:pathLst>
            </a:custGeom>
            <a:ln w="45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44779" y="1918845"/>
              <a:ext cx="5427345" cy="5080"/>
            </a:xfrm>
            <a:custGeom>
              <a:avLst/>
              <a:gdLst/>
              <a:ahLst/>
              <a:cxnLst/>
              <a:rect l="l" t="t" r="r" b="b"/>
              <a:pathLst>
                <a:path w="5427345" h="5080">
                  <a:moveTo>
                    <a:pt x="5427037" y="0"/>
                  </a:moveTo>
                  <a:lnTo>
                    <a:pt x="0" y="0"/>
                  </a:lnTo>
                  <a:lnTo>
                    <a:pt x="0" y="4531"/>
                  </a:lnTo>
                  <a:lnTo>
                    <a:pt x="5427037" y="4531"/>
                  </a:lnTo>
                  <a:lnTo>
                    <a:pt x="54270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47018" y="2038908"/>
              <a:ext cx="5422900" cy="0"/>
            </a:xfrm>
            <a:custGeom>
              <a:avLst/>
              <a:gdLst/>
              <a:ahLst/>
              <a:cxnLst/>
              <a:rect l="l" t="t" r="r" b="b"/>
              <a:pathLst>
                <a:path w="5422900">
                  <a:moveTo>
                    <a:pt x="0" y="0"/>
                  </a:moveTo>
                  <a:lnTo>
                    <a:pt x="5422589" y="0"/>
                  </a:lnTo>
                </a:path>
              </a:pathLst>
            </a:custGeom>
            <a:ln w="45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44779" y="2036672"/>
              <a:ext cx="5427345" cy="5080"/>
            </a:xfrm>
            <a:custGeom>
              <a:avLst/>
              <a:gdLst/>
              <a:ahLst/>
              <a:cxnLst/>
              <a:rect l="l" t="t" r="r" b="b"/>
              <a:pathLst>
                <a:path w="5427345" h="5080">
                  <a:moveTo>
                    <a:pt x="5427037" y="0"/>
                  </a:moveTo>
                  <a:lnTo>
                    <a:pt x="0" y="0"/>
                  </a:lnTo>
                  <a:lnTo>
                    <a:pt x="0" y="4531"/>
                  </a:lnTo>
                  <a:lnTo>
                    <a:pt x="5427037" y="4531"/>
                  </a:lnTo>
                  <a:lnTo>
                    <a:pt x="54270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47018" y="2156917"/>
              <a:ext cx="5422900" cy="0"/>
            </a:xfrm>
            <a:custGeom>
              <a:avLst/>
              <a:gdLst/>
              <a:ahLst/>
              <a:cxnLst/>
              <a:rect l="l" t="t" r="r" b="b"/>
              <a:pathLst>
                <a:path w="5422900">
                  <a:moveTo>
                    <a:pt x="0" y="0"/>
                  </a:moveTo>
                  <a:lnTo>
                    <a:pt x="5422589" y="0"/>
                  </a:lnTo>
                </a:path>
              </a:pathLst>
            </a:custGeom>
            <a:ln w="45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44779" y="2154621"/>
              <a:ext cx="5427345" cy="5080"/>
            </a:xfrm>
            <a:custGeom>
              <a:avLst/>
              <a:gdLst/>
              <a:ahLst/>
              <a:cxnLst/>
              <a:rect l="l" t="t" r="r" b="b"/>
              <a:pathLst>
                <a:path w="5427345" h="5080">
                  <a:moveTo>
                    <a:pt x="5427037" y="0"/>
                  </a:moveTo>
                  <a:lnTo>
                    <a:pt x="0" y="0"/>
                  </a:lnTo>
                  <a:lnTo>
                    <a:pt x="0" y="4531"/>
                  </a:lnTo>
                  <a:lnTo>
                    <a:pt x="5427037" y="4531"/>
                  </a:lnTo>
                  <a:lnTo>
                    <a:pt x="54270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47018" y="2728351"/>
              <a:ext cx="5422900" cy="0"/>
            </a:xfrm>
            <a:custGeom>
              <a:avLst/>
              <a:gdLst/>
              <a:ahLst/>
              <a:cxnLst/>
              <a:rect l="l" t="t" r="r" b="b"/>
              <a:pathLst>
                <a:path w="5422900">
                  <a:moveTo>
                    <a:pt x="0" y="0"/>
                  </a:moveTo>
                  <a:lnTo>
                    <a:pt x="5422589" y="0"/>
                  </a:lnTo>
                </a:path>
              </a:pathLst>
            </a:custGeom>
            <a:ln w="45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44779" y="2726115"/>
              <a:ext cx="5427345" cy="5080"/>
            </a:xfrm>
            <a:custGeom>
              <a:avLst/>
              <a:gdLst/>
              <a:ahLst/>
              <a:cxnLst/>
              <a:rect l="l" t="t" r="r" b="b"/>
              <a:pathLst>
                <a:path w="5427345" h="5080">
                  <a:moveTo>
                    <a:pt x="5427037" y="0"/>
                  </a:moveTo>
                  <a:lnTo>
                    <a:pt x="0" y="0"/>
                  </a:lnTo>
                  <a:lnTo>
                    <a:pt x="0" y="4531"/>
                  </a:lnTo>
                  <a:lnTo>
                    <a:pt x="5427037" y="4531"/>
                  </a:lnTo>
                  <a:lnTo>
                    <a:pt x="54270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147018" y="2823520"/>
              <a:ext cx="3110865" cy="0"/>
            </a:xfrm>
            <a:custGeom>
              <a:avLst/>
              <a:gdLst/>
              <a:ahLst/>
              <a:cxnLst/>
              <a:rect l="l" t="t" r="r" b="b"/>
              <a:pathLst>
                <a:path w="3110865">
                  <a:moveTo>
                    <a:pt x="0" y="0"/>
                  </a:moveTo>
                  <a:lnTo>
                    <a:pt x="3110531" y="0"/>
                  </a:lnTo>
                </a:path>
              </a:pathLst>
            </a:custGeom>
            <a:ln w="45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144779" y="2821284"/>
              <a:ext cx="3112770" cy="5080"/>
            </a:xfrm>
            <a:custGeom>
              <a:avLst/>
              <a:gdLst/>
              <a:ahLst/>
              <a:cxnLst/>
              <a:rect l="l" t="t" r="r" b="b"/>
              <a:pathLst>
                <a:path w="3112770" h="5080">
                  <a:moveTo>
                    <a:pt x="0" y="4531"/>
                  </a:moveTo>
                  <a:lnTo>
                    <a:pt x="3112770" y="4531"/>
                  </a:lnTo>
                  <a:lnTo>
                    <a:pt x="3112770" y="0"/>
                  </a:lnTo>
                  <a:lnTo>
                    <a:pt x="0" y="0"/>
                  </a:lnTo>
                  <a:lnTo>
                    <a:pt x="0" y="45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147018" y="2918869"/>
              <a:ext cx="3110865" cy="0"/>
            </a:xfrm>
            <a:custGeom>
              <a:avLst/>
              <a:gdLst/>
              <a:ahLst/>
              <a:cxnLst/>
              <a:rect l="l" t="t" r="r" b="b"/>
              <a:pathLst>
                <a:path w="3110865">
                  <a:moveTo>
                    <a:pt x="0" y="0"/>
                  </a:moveTo>
                  <a:lnTo>
                    <a:pt x="3110531" y="0"/>
                  </a:lnTo>
                </a:path>
              </a:pathLst>
            </a:custGeom>
            <a:ln w="45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144779" y="2916573"/>
              <a:ext cx="3112770" cy="5080"/>
            </a:xfrm>
            <a:custGeom>
              <a:avLst/>
              <a:gdLst/>
              <a:ahLst/>
              <a:cxnLst/>
              <a:rect l="l" t="t" r="r" b="b"/>
              <a:pathLst>
                <a:path w="3112770" h="5080">
                  <a:moveTo>
                    <a:pt x="0" y="4531"/>
                  </a:moveTo>
                  <a:lnTo>
                    <a:pt x="3112770" y="4531"/>
                  </a:lnTo>
                  <a:lnTo>
                    <a:pt x="3112770" y="0"/>
                  </a:lnTo>
                  <a:lnTo>
                    <a:pt x="0" y="0"/>
                  </a:lnTo>
                  <a:lnTo>
                    <a:pt x="0" y="45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147018" y="3014038"/>
              <a:ext cx="3110865" cy="0"/>
            </a:xfrm>
            <a:custGeom>
              <a:avLst/>
              <a:gdLst/>
              <a:ahLst/>
              <a:cxnLst/>
              <a:rect l="l" t="t" r="r" b="b"/>
              <a:pathLst>
                <a:path w="3110865">
                  <a:moveTo>
                    <a:pt x="0" y="0"/>
                  </a:moveTo>
                  <a:lnTo>
                    <a:pt x="3110531" y="0"/>
                  </a:lnTo>
                </a:path>
              </a:pathLst>
            </a:custGeom>
            <a:ln w="45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144779" y="3011742"/>
              <a:ext cx="3112770" cy="5080"/>
            </a:xfrm>
            <a:custGeom>
              <a:avLst/>
              <a:gdLst/>
              <a:ahLst/>
              <a:cxnLst/>
              <a:rect l="l" t="t" r="r" b="b"/>
              <a:pathLst>
                <a:path w="3112770" h="5080">
                  <a:moveTo>
                    <a:pt x="0" y="4531"/>
                  </a:moveTo>
                  <a:lnTo>
                    <a:pt x="3112770" y="4531"/>
                  </a:lnTo>
                  <a:lnTo>
                    <a:pt x="3112770" y="0"/>
                  </a:lnTo>
                  <a:lnTo>
                    <a:pt x="0" y="0"/>
                  </a:lnTo>
                  <a:lnTo>
                    <a:pt x="0" y="45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147018" y="3571876"/>
              <a:ext cx="5422900" cy="0"/>
            </a:xfrm>
            <a:custGeom>
              <a:avLst/>
              <a:gdLst/>
              <a:ahLst/>
              <a:cxnLst/>
              <a:rect l="l" t="t" r="r" b="b"/>
              <a:pathLst>
                <a:path w="5422900">
                  <a:moveTo>
                    <a:pt x="0" y="0"/>
                  </a:moveTo>
                  <a:lnTo>
                    <a:pt x="5422589" y="0"/>
                  </a:lnTo>
                </a:path>
              </a:pathLst>
            </a:custGeom>
            <a:ln w="45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144779" y="3569641"/>
              <a:ext cx="5427345" cy="5080"/>
            </a:xfrm>
            <a:custGeom>
              <a:avLst/>
              <a:gdLst/>
              <a:ahLst/>
              <a:cxnLst/>
              <a:rect l="l" t="t" r="r" b="b"/>
              <a:pathLst>
                <a:path w="5427345" h="5079">
                  <a:moveTo>
                    <a:pt x="5427037" y="0"/>
                  </a:moveTo>
                  <a:lnTo>
                    <a:pt x="0" y="0"/>
                  </a:lnTo>
                  <a:lnTo>
                    <a:pt x="0" y="4531"/>
                  </a:lnTo>
                  <a:lnTo>
                    <a:pt x="5427037" y="4531"/>
                  </a:lnTo>
                  <a:lnTo>
                    <a:pt x="54270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147018" y="5263640"/>
              <a:ext cx="5422900" cy="0"/>
            </a:xfrm>
            <a:custGeom>
              <a:avLst/>
              <a:gdLst/>
              <a:ahLst/>
              <a:cxnLst/>
              <a:rect l="l" t="t" r="r" b="b"/>
              <a:pathLst>
                <a:path w="5422900">
                  <a:moveTo>
                    <a:pt x="0" y="0"/>
                  </a:moveTo>
                  <a:lnTo>
                    <a:pt x="5422589" y="0"/>
                  </a:lnTo>
                </a:path>
              </a:pathLst>
            </a:custGeom>
            <a:ln w="45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144779" y="5261344"/>
              <a:ext cx="5427345" cy="5080"/>
            </a:xfrm>
            <a:custGeom>
              <a:avLst/>
              <a:gdLst/>
              <a:ahLst/>
              <a:cxnLst/>
              <a:rect l="l" t="t" r="r" b="b"/>
              <a:pathLst>
                <a:path w="5427345" h="5079">
                  <a:moveTo>
                    <a:pt x="5427037" y="0"/>
                  </a:moveTo>
                  <a:lnTo>
                    <a:pt x="0" y="0"/>
                  </a:lnTo>
                  <a:lnTo>
                    <a:pt x="0" y="4531"/>
                  </a:lnTo>
                  <a:lnTo>
                    <a:pt x="5427037" y="4531"/>
                  </a:lnTo>
                  <a:lnTo>
                    <a:pt x="54270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147018" y="1617146"/>
              <a:ext cx="0" cy="3832860"/>
            </a:xfrm>
            <a:custGeom>
              <a:avLst/>
              <a:gdLst/>
              <a:ahLst/>
              <a:cxnLst/>
              <a:rect l="l" t="t" r="r" b="b"/>
              <a:pathLst>
                <a:path h="3832860">
                  <a:moveTo>
                    <a:pt x="0" y="0"/>
                  </a:moveTo>
                  <a:lnTo>
                    <a:pt x="0" y="3832420"/>
                  </a:lnTo>
                </a:path>
              </a:pathLst>
            </a:custGeom>
            <a:ln w="4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144779" y="1614910"/>
              <a:ext cx="5080" cy="3837304"/>
            </a:xfrm>
            <a:custGeom>
              <a:avLst/>
              <a:gdLst/>
              <a:ahLst/>
              <a:cxnLst/>
              <a:rect l="l" t="t" r="r" b="b"/>
              <a:pathLst>
                <a:path w="5080" h="3837304">
                  <a:moveTo>
                    <a:pt x="4477" y="0"/>
                  </a:moveTo>
                  <a:lnTo>
                    <a:pt x="0" y="0"/>
                  </a:lnTo>
                  <a:lnTo>
                    <a:pt x="0" y="3836951"/>
                  </a:lnTo>
                  <a:lnTo>
                    <a:pt x="4477" y="3836951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2356372" y="1807664"/>
              <a:ext cx="0" cy="3642360"/>
            </a:xfrm>
            <a:custGeom>
              <a:avLst/>
              <a:gdLst/>
              <a:ahLst/>
              <a:cxnLst/>
              <a:rect l="l" t="t" r="r" b="b"/>
              <a:pathLst>
                <a:path h="3642360">
                  <a:moveTo>
                    <a:pt x="0" y="0"/>
                  </a:moveTo>
                  <a:lnTo>
                    <a:pt x="0" y="3641901"/>
                  </a:lnTo>
                </a:path>
              </a:pathLst>
            </a:custGeom>
            <a:ln w="4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2354103" y="1805428"/>
              <a:ext cx="5080" cy="3646804"/>
            </a:xfrm>
            <a:custGeom>
              <a:avLst/>
              <a:gdLst/>
              <a:ahLst/>
              <a:cxnLst/>
              <a:rect l="l" t="t" r="r" b="b"/>
              <a:pathLst>
                <a:path w="5080" h="3646804">
                  <a:moveTo>
                    <a:pt x="4477" y="0"/>
                  </a:moveTo>
                  <a:lnTo>
                    <a:pt x="0" y="0"/>
                  </a:lnTo>
                  <a:lnTo>
                    <a:pt x="0" y="3646433"/>
                  </a:lnTo>
                  <a:lnTo>
                    <a:pt x="4477" y="3646433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3015139" y="1517445"/>
              <a:ext cx="0" cy="3932554"/>
            </a:xfrm>
            <a:custGeom>
              <a:avLst/>
              <a:gdLst/>
              <a:ahLst/>
              <a:cxnLst/>
              <a:rect l="l" t="t" r="r" b="b"/>
              <a:pathLst>
                <a:path h="3932554">
                  <a:moveTo>
                    <a:pt x="0" y="0"/>
                  </a:moveTo>
                  <a:lnTo>
                    <a:pt x="0" y="3932120"/>
                  </a:lnTo>
                </a:path>
              </a:pathLst>
            </a:custGeom>
            <a:ln w="4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3012930" y="1515210"/>
              <a:ext cx="5080" cy="3937000"/>
            </a:xfrm>
            <a:custGeom>
              <a:avLst/>
              <a:gdLst/>
              <a:ahLst/>
              <a:cxnLst/>
              <a:rect l="l" t="t" r="r" b="b"/>
              <a:pathLst>
                <a:path w="5080" h="3937000">
                  <a:moveTo>
                    <a:pt x="4477" y="0"/>
                  </a:moveTo>
                  <a:lnTo>
                    <a:pt x="0" y="0"/>
                  </a:lnTo>
                  <a:lnTo>
                    <a:pt x="0" y="3936652"/>
                  </a:lnTo>
                  <a:lnTo>
                    <a:pt x="4477" y="3936652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3494737" y="3371850"/>
              <a:ext cx="0" cy="2077720"/>
            </a:xfrm>
            <a:custGeom>
              <a:avLst/>
              <a:gdLst/>
              <a:ahLst/>
              <a:cxnLst/>
              <a:rect l="l" t="t" r="r" b="b"/>
              <a:pathLst>
                <a:path h="2077720">
                  <a:moveTo>
                    <a:pt x="0" y="1216152"/>
                  </a:moveTo>
                  <a:lnTo>
                    <a:pt x="0" y="2077716"/>
                  </a:lnTo>
                </a:path>
                <a:path h="2077720">
                  <a:moveTo>
                    <a:pt x="0" y="0"/>
                  </a:moveTo>
                  <a:lnTo>
                    <a:pt x="0" y="859536"/>
                  </a:lnTo>
                </a:path>
              </a:pathLst>
            </a:custGeom>
            <a:ln w="4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3494737" y="1521977"/>
              <a:ext cx="0" cy="1290955"/>
            </a:xfrm>
            <a:custGeom>
              <a:avLst/>
              <a:gdLst/>
              <a:ahLst/>
              <a:cxnLst/>
              <a:rect l="l" t="t" r="r" b="b"/>
              <a:pathLst>
                <a:path h="1290955">
                  <a:moveTo>
                    <a:pt x="0" y="0"/>
                  </a:moveTo>
                  <a:lnTo>
                    <a:pt x="0" y="1290564"/>
                  </a:lnTo>
                </a:path>
              </a:pathLst>
            </a:custGeom>
            <a:ln w="4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149250" y="1519745"/>
              <a:ext cx="3867785" cy="3941445"/>
            </a:xfrm>
            <a:custGeom>
              <a:avLst/>
              <a:gdLst/>
              <a:ahLst/>
              <a:cxnLst/>
              <a:rect l="l" t="t" r="r" b="b"/>
              <a:pathLst>
                <a:path w="3867785" h="3941445">
                  <a:moveTo>
                    <a:pt x="3347745" y="1852104"/>
                  </a:moveTo>
                  <a:lnTo>
                    <a:pt x="3343275" y="1852104"/>
                  </a:lnTo>
                  <a:lnTo>
                    <a:pt x="3343275" y="2711640"/>
                  </a:lnTo>
                  <a:lnTo>
                    <a:pt x="3347745" y="2711640"/>
                  </a:lnTo>
                  <a:lnTo>
                    <a:pt x="3347745" y="1852104"/>
                  </a:lnTo>
                  <a:close/>
                </a:path>
                <a:path w="3867785" h="3941445">
                  <a:moveTo>
                    <a:pt x="3347745" y="0"/>
                  </a:moveTo>
                  <a:lnTo>
                    <a:pt x="3343275" y="0"/>
                  </a:lnTo>
                  <a:lnTo>
                    <a:pt x="3343275" y="1292796"/>
                  </a:lnTo>
                  <a:lnTo>
                    <a:pt x="3347745" y="1292796"/>
                  </a:lnTo>
                  <a:lnTo>
                    <a:pt x="3347745" y="0"/>
                  </a:lnTo>
                  <a:close/>
                </a:path>
                <a:path w="3867785" h="3941445">
                  <a:moveTo>
                    <a:pt x="3867581" y="3932123"/>
                  </a:moveTo>
                  <a:lnTo>
                    <a:pt x="3347745" y="3932123"/>
                  </a:lnTo>
                  <a:lnTo>
                    <a:pt x="3347745" y="3068256"/>
                  </a:lnTo>
                  <a:lnTo>
                    <a:pt x="3343275" y="3068256"/>
                  </a:lnTo>
                  <a:lnTo>
                    <a:pt x="3343275" y="3932123"/>
                  </a:lnTo>
                  <a:lnTo>
                    <a:pt x="0" y="3932123"/>
                  </a:lnTo>
                  <a:lnTo>
                    <a:pt x="0" y="3941191"/>
                  </a:lnTo>
                  <a:lnTo>
                    <a:pt x="3867581" y="3941191"/>
                  </a:lnTo>
                  <a:lnTo>
                    <a:pt x="3867581" y="39321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014574" y="3371850"/>
              <a:ext cx="0" cy="2077720"/>
            </a:xfrm>
            <a:custGeom>
              <a:avLst/>
              <a:gdLst/>
              <a:ahLst/>
              <a:cxnLst/>
              <a:rect l="l" t="t" r="r" b="b"/>
              <a:pathLst>
                <a:path h="2077720">
                  <a:moveTo>
                    <a:pt x="0" y="1216152"/>
                  </a:moveTo>
                  <a:lnTo>
                    <a:pt x="0" y="2077716"/>
                  </a:lnTo>
                </a:path>
                <a:path h="2077720">
                  <a:moveTo>
                    <a:pt x="0" y="0"/>
                  </a:moveTo>
                  <a:lnTo>
                    <a:pt x="0" y="859536"/>
                  </a:lnTo>
                </a:path>
              </a:pathLst>
            </a:custGeom>
            <a:ln w="4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014574" y="1521977"/>
              <a:ext cx="0" cy="1290955"/>
            </a:xfrm>
            <a:custGeom>
              <a:avLst/>
              <a:gdLst/>
              <a:ahLst/>
              <a:cxnLst/>
              <a:rect l="l" t="t" r="r" b="b"/>
              <a:pathLst>
                <a:path h="1290955">
                  <a:moveTo>
                    <a:pt x="0" y="0"/>
                  </a:moveTo>
                  <a:lnTo>
                    <a:pt x="0" y="1290564"/>
                  </a:lnTo>
                </a:path>
              </a:pathLst>
            </a:custGeom>
            <a:ln w="4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012362" y="1519745"/>
              <a:ext cx="5080" cy="3932554"/>
            </a:xfrm>
            <a:custGeom>
              <a:avLst/>
              <a:gdLst/>
              <a:ahLst/>
              <a:cxnLst/>
              <a:rect l="l" t="t" r="r" b="b"/>
              <a:pathLst>
                <a:path w="5079" h="3932554">
                  <a:moveTo>
                    <a:pt x="4470" y="3068256"/>
                  </a:moveTo>
                  <a:lnTo>
                    <a:pt x="0" y="3068256"/>
                  </a:lnTo>
                  <a:lnTo>
                    <a:pt x="0" y="3932123"/>
                  </a:lnTo>
                  <a:lnTo>
                    <a:pt x="4470" y="3932123"/>
                  </a:lnTo>
                  <a:lnTo>
                    <a:pt x="4470" y="3068256"/>
                  </a:lnTo>
                  <a:close/>
                </a:path>
                <a:path w="5079" h="3932554">
                  <a:moveTo>
                    <a:pt x="4470" y="1852104"/>
                  </a:moveTo>
                  <a:lnTo>
                    <a:pt x="0" y="1852104"/>
                  </a:lnTo>
                  <a:lnTo>
                    <a:pt x="0" y="2711640"/>
                  </a:lnTo>
                  <a:lnTo>
                    <a:pt x="4470" y="2711640"/>
                  </a:lnTo>
                  <a:lnTo>
                    <a:pt x="4470" y="1852104"/>
                  </a:lnTo>
                  <a:close/>
                </a:path>
                <a:path w="5079" h="3932554">
                  <a:moveTo>
                    <a:pt x="4470" y="0"/>
                  </a:moveTo>
                  <a:lnTo>
                    <a:pt x="0" y="0"/>
                  </a:lnTo>
                  <a:lnTo>
                    <a:pt x="0" y="1292796"/>
                  </a:lnTo>
                  <a:lnTo>
                    <a:pt x="4470" y="1292796"/>
                  </a:lnTo>
                  <a:lnTo>
                    <a:pt x="44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382262" y="2823520"/>
              <a:ext cx="1187450" cy="0"/>
            </a:xfrm>
            <a:custGeom>
              <a:avLst/>
              <a:gdLst/>
              <a:ahLst/>
              <a:cxnLst/>
              <a:rect l="l" t="t" r="r" b="b"/>
              <a:pathLst>
                <a:path w="1187450">
                  <a:moveTo>
                    <a:pt x="0" y="0"/>
                  </a:moveTo>
                  <a:lnTo>
                    <a:pt x="1187346" y="0"/>
                  </a:lnTo>
                </a:path>
              </a:pathLst>
            </a:custGeom>
            <a:ln w="45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382262" y="2821284"/>
              <a:ext cx="1189990" cy="5080"/>
            </a:xfrm>
            <a:custGeom>
              <a:avLst/>
              <a:gdLst/>
              <a:ahLst/>
              <a:cxnLst/>
              <a:rect l="l" t="t" r="r" b="b"/>
              <a:pathLst>
                <a:path w="1189989" h="5080">
                  <a:moveTo>
                    <a:pt x="0" y="4531"/>
                  </a:moveTo>
                  <a:lnTo>
                    <a:pt x="1189555" y="4531"/>
                  </a:lnTo>
                  <a:lnTo>
                    <a:pt x="1189555" y="0"/>
                  </a:lnTo>
                  <a:lnTo>
                    <a:pt x="0" y="0"/>
                  </a:lnTo>
                  <a:lnTo>
                    <a:pt x="0" y="45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382262" y="2918869"/>
              <a:ext cx="1187450" cy="0"/>
            </a:xfrm>
            <a:custGeom>
              <a:avLst/>
              <a:gdLst/>
              <a:ahLst/>
              <a:cxnLst/>
              <a:rect l="l" t="t" r="r" b="b"/>
              <a:pathLst>
                <a:path w="1187450">
                  <a:moveTo>
                    <a:pt x="0" y="0"/>
                  </a:moveTo>
                  <a:lnTo>
                    <a:pt x="1187346" y="0"/>
                  </a:lnTo>
                </a:path>
              </a:pathLst>
            </a:custGeom>
            <a:ln w="45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4382262" y="2916573"/>
              <a:ext cx="1189990" cy="5080"/>
            </a:xfrm>
            <a:custGeom>
              <a:avLst/>
              <a:gdLst/>
              <a:ahLst/>
              <a:cxnLst/>
              <a:rect l="l" t="t" r="r" b="b"/>
              <a:pathLst>
                <a:path w="1189989" h="5080">
                  <a:moveTo>
                    <a:pt x="0" y="4531"/>
                  </a:moveTo>
                  <a:lnTo>
                    <a:pt x="1189555" y="4531"/>
                  </a:lnTo>
                  <a:lnTo>
                    <a:pt x="1189555" y="0"/>
                  </a:lnTo>
                  <a:lnTo>
                    <a:pt x="0" y="0"/>
                  </a:lnTo>
                  <a:lnTo>
                    <a:pt x="0" y="45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4382262" y="3014038"/>
              <a:ext cx="1187450" cy="0"/>
            </a:xfrm>
            <a:custGeom>
              <a:avLst/>
              <a:gdLst/>
              <a:ahLst/>
              <a:cxnLst/>
              <a:rect l="l" t="t" r="r" b="b"/>
              <a:pathLst>
                <a:path w="1187450">
                  <a:moveTo>
                    <a:pt x="0" y="0"/>
                  </a:moveTo>
                  <a:lnTo>
                    <a:pt x="1187346" y="0"/>
                  </a:lnTo>
                </a:path>
              </a:pathLst>
            </a:custGeom>
            <a:ln w="45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4382262" y="3011742"/>
              <a:ext cx="1189990" cy="5080"/>
            </a:xfrm>
            <a:custGeom>
              <a:avLst/>
              <a:gdLst/>
              <a:ahLst/>
              <a:cxnLst/>
              <a:rect l="l" t="t" r="r" b="b"/>
              <a:pathLst>
                <a:path w="1189989" h="5080">
                  <a:moveTo>
                    <a:pt x="0" y="4531"/>
                  </a:moveTo>
                  <a:lnTo>
                    <a:pt x="1189555" y="4531"/>
                  </a:lnTo>
                  <a:lnTo>
                    <a:pt x="1189555" y="0"/>
                  </a:lnTo>
                  <a:lnTo>
                    <a:pt x="0" y="0"/>
                  </a:lnTo>
                  <a:lnTo>
                    <a:pt x="0" y="45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4438650" y="4406519"/>
              <a:ext cx="1131570" cy="0"/>
            </a:xfrm>
            <a:custGeom>
              <a:avLst/>
              <a:gdLst/>
              <a:ahLst/>
              <a:cxnLst/>
              <a:rect l="l" t="t" r="r" b="b"/>
              <a:pathLst>
                <a:path w="1131570">
                  <a:moveTo>
                    <a:pt x="0" y="0"/>
                  </a:moveTo>
                  <a:lnTo>
                    <a:pt x="1130958" y="0"/>
                  </a:lnTo>
                </a:path>
              </a:pathLst>
            </a:custGeom>
            <a:ln w="45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4438650" y="4404223"/>
              <a:ext cx="1133475" cy="5080"/>
            </a:xfrm>
            <a:custGeom>
              <a:avLst/>
              <a:gdLst/>
              <a:ahLst/>
              <a:cxnLst/>
              <a:rect l="l" t="t" r="r" b="b"/>
              <a:pathLst>
                <a:path w="1133475" h="5079">
                  <a:moveTo>
                    <a:pt x="0" y="4531"/>
                  </a:moveTo>
                  <a:lnTo>
                    <a:pt x="1133167" y="4531"/>
                  </a:lnTo>
                  <a:lnTo>
                    <a:pt x="1133167" y="0"/>
                  </a:lnTo>
                  <a:lnTo>
                    <a:pt x="0" y="0"/>
                  </a:lnTo>
                  <a:lnTo>
                    <a:pt x="0" y="45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438650" y="4501687"/>
              <a:ext cx="1131570" cy="0"/>
            </a:xfrm>
            <a:custGeom>
              <a:avLst/>
              <a:gdLst/>
              <a:ahLst/>
              <a:cxnLst/>
              <a:rect l="l" t="t" r="r" b="b"/>
              <a:pathLst>
                <a:path w="1131570">
                  <a:moveTo>
                    <a:pt x="0" y="0"/>
                  </a:moveTo>
                  <a:lnTo>
                    <a:pt x="1130958" y="0"/>
                  </a:lnTo>
                </a:path>
              </a:pathLst>
            </a:custGeom>
            <a:ln w="45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4438650" y="4499391"/>
              <a:ext cx="1133475" cy="5080"/>
            </a:xfrm>
            <a:custGeom>
              <a:avLst/>
              <a:gdLst/>
              <a:ahLst/>
              <a:cxnLst/>
              <a:rect l="l" t="t" r="r" b="b"/>
              <a:pathLst>
                <a:path w="1133475" h="5079">
                  <a:moveTo>
                    <a:pt x="0" y="4531"/>
                  </a:moveTo>
                  <a:lnTo>
                    <a:pt x="1133167" y="4531"/>
                  </a:lnTo>
                  <a:lnTo>
                    <a:pt x="1133167" y="0"/>
                  </a:lnTo>
                  <a:lnTo>
                    <a:pt x="0" y="0"/>
                  </a:lnTo>
                  <a:lnTo>
                    <a:pt x="0" y="45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4520918" y="1521977"/>
              <a:ext cx="0" cy="3937000"/>
            </a:xfrm>
            <a:custGeom>
              <a:avLst/>
              <a:gdLst/>
              <a:ahLst/>
              <a:cxnLst/>
              <a:rect l="l" t="t" r="r" b="b"/>
              <a:pathLst>
                <a:path h="3937000">
                  <a:moveTo>
                    <a:pt x="0" y="0"/>
                  </a:moveTo>
                  <a:lnTo>
                    <a:pt x="0" y="3936652"/>
                  </a:lnTo>
                </a:path>
              </a:pathLst>
            </a:custGeom>
            <a:ln w="4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518650" y="1519741"/>
              <a:ext cx="5080" cy="3941445"/>
            </a:xfrm>
            <a:custGeom>
              <a:avLst/>
              <a:gdLst/>
              <a:ahLst/>
              <a:cxnLst/>
              <a:rect l="l" t="t" r="r" b="b"/>
              <a:pathLst>
                <a:path w="5079" h="3941445">
                  <a:moveTo>
                    <a:pt x="4477" y="0"/>
                  </a:moveTo>
                  <a:lnTo>
                    <a:pt x="0" y="0"/>
                  </a:lnTo>
                  <a:lnTo>
                    <a:pt x="0" y="3941184"/>
                  </a:lnTo>
                  <a:lnTo>
                    <a:pt x="4477" y="3941184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5027323" y="1521977"/>
              <a:ext cx="0" cy="3937000"/>
            </a:xfrm>
            <a:custGeom>
              <a:avLst/>
              <a:gdLst/>
              <a:ahLst/>
              <a:cxnLst/>
              <a:rect l="l" t="t" r="r" b="b"/>
              <a:pathLst>
                <a:path h="3937000">
                  <a:moveTo>
                    <a:pt x="0" y="0"/>
                  </a:moveTo>
                  <a:lnTo>
                    <a:pt x="0" y="3936652"/>
                  </a:lnTo>
                </a:path>
              </a:pathLst>
            </a:custGeom>
            <a:ln w="4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5025054" y="1519741"/>
              <a:ext cx="5080" cy="3941445"/>
            </a:xfrm>
            <a:custGeom>
              <a:avLst/>
              <a:gdLst/>
              <a:ahLst/>
              <a:cxnLst/>
              <a:rect l="l" t="t" r="r" b="b"/>
              <a:pathLst>
                <a:path w="5079" h="3941445">
                  <a:moveTo>
                    <a:pt x="4477" y="0"/>
                  </a:moveTo>
                  <a:lnTo>
                    <a:pt x="0" y="0"/>
                  </a:lnTo>
                  <a:lnTo>
                    <a:pt x="0" y="3941184"/>
                  </a:lnTo>
                  <a:lnTo>
                    <a:pt x="4477" y="3941184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4019052" y="5458629"/>
              <a:ext cx="1550670" cy="0"/>
            </a:xfrm>
            <a:custGeom>
              <a:avLst/>
              <a:gdLst/>
              <a:ahLst/>
              <a:cxnLst/>
              <a:rect l="l" t="t" r="r" b="b"/>
              <a:pathLst>
                <a:path w="1550670">
                  <a:moveTo>
                    <a:pt x="0" y="0"/>
                  </a:moveTo>
                  <a:lnTo>
                    <a:pt x="1550556" y="0"/>
                  </a:lnTo>
                </a:path>
              </a:pathLst>
            </a:custGeom>
            <a:ln w="45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4016843" y="5456394"/>
              <a:ext cx="1555115" cy="5080"/>
            </a:xfrm>
            <a:custGeom>
              <a:avLst/>
              <a:gdLst/>
              <a:ahLst/>
              <a:cxnLst/>
              <a:rect l="l" t="t" r="r" b="b"/>
              <a:pathLst>
                <a:path w="1555114" h="5079">
                  <a:moveTo>
                    <a:pt x="1554974" y="0"/>
                  </a:moveTo>
                  <a:lnTo>
                    <a:pt x="0" y="0"/>
                  </a:lnTo>
                  <a:lnTo>
                    <a:pt x="0" y="4531"/>
                  </a:lnTo>
                  <a:lnTo>
                    <a:pt x="1554974" y="4531"/>
                  </a:lnTo>
                  <a:lnTo>
                    <a:pt x="15549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5569608" y="1521977"/>
              <a:ext cx="0" cy="3937000"/>
            </a:xfrm>
            <a:custGeom>
              <a:avLst/>
              <a:gdLst/>
              <a:ahLst/>
              <a:cxnLst/>
              <a:rect l="l" t="t" r="r" b="b"/>
              <a:pathLst>
                <a:path h="3937000">
                  <a:moveTo>
                    <a:pt x="0" y="0"/>
                  </a:moveTo>
                  <a:lnTo>
                    <a:pt x="0" y="3936652"/>
                  </a:lnTo>
                </a:path>
              </a:pathLst>
            </a:custGeom>
            <a:ln w="4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144780" y="1519745"/>
              <a:ext cx="5427345" cy="5311140"/>
            </a:xfrm>
            <a:custGeom>
              <a:avLst/>
              <a:gdLst/>
              <a:ahLst/>
              <a:cxnLst/>
              <a:rect l="l" t="t" r="r" b="b"/>
              <a:pathLst>
                <a:path w="5427345" h="5311140">
                  <a:moveTo>
                    <a:pt x="3872052" y="5301767"/>
                  </a:moveTo>
                  <a:lnTo>
                    <a:pt x="2213800" y="5301767"/>
                  </a:lnTo>
                  <a:lnTo>
                    <a:pt x="2213800" y="5310835"/>
                  </a:lnTo>
                  <a:lnTo>
                    <a:pt x="3872052" y="5310835"/>
                  </a:lnTo>
                  <a:lnTo>
                    <a:pt x="3872052" y="5301767"/>
                  </a:lnTo>
                  <a:close/>
                </a:path>
                <a:path w="5427345" h="5311140">
                  <a:moveTo>
                    <a:pt x="3872052" y="5129403"/>
                  </a:moveTo>
                  <a:lnTo>
                    <a:pt x="2213800" y="5129403"/>
                  </a:lnTo>
                  <a:lnTo>
                    <a:pt x="2213800" y="5138471"/>
                  </a:lnTo>
                  <a:lnTo>
                    <a:pt x="3872052" y="5138471"/>
                  </a:lnTo>
                  <a:lnTo>
                    <a:pt x="3872052" y="5129403"/>
                  </a:lnTo>
                  <a:close/>
                </a:path>
                <a:path w="5427345" h="5311140">
                  <a:moveTo>
                    <a:pt x="3872052" y="4830153"/>
                  </a:moveTo>
                  <a:lnTo>
                    <a:pt x="2213800" y="4830153"/>
                  </a:lnTo>
                  <a:lnTo>
                    <a:pt x="2213800" y="4839220"/>
                  </a:lnTo>
                  <a:lnTo>
                    <a:pt x="3872052" y="4839220"/>
                  </a:lnTo>
                  <a:lnTo>
                    <a:pt x="3872052" y="4830153"/>
                  </a:lnTo>
                  <a:close/>
                </a:path>
                <a:path w="5427345" h="5311140">
                  <a:moveTo>
                    <a:pt x="3872052" y="4671415"/>
                  </a:moveTo>
                  <a:lnTo>
                    <a:pt x="2213800" y="4671415"/>
                  </a:lnTo>
                  <a:lnTo>
                    <a:pt x="2213800" y="4680483"/>
                  </a:lnTo>
                  <a:lnTo>
                    <a:pt x="3872052" y="4680483"/>
                  </a:lnTo>
                  <a:lnTo>
                    <a:pt x="3872052" y="4671415"/>
                  </a:lnTo>
                  <a:close/>
                </a:path>
                <a:path w="5427345" h="5311140">
                  <a:moveTo>
                    <a:pt x="3872052" y="4335754"/>
                  </a:moveTo>
                  <a:lnTo>
                    <a:pt x="2213800" y="4335754"/>
                  </a:lnTo>
                  <a:lnTo>
                    <a:pt x="2213800" y="4344822"/>
                  </a:lnTo>
                  <a:lnTo>
                    <a:pt x="3872052" y="4344822"/>
                  </a:lnTo>
                  <a:lnTo>
                    <a:pt x="3872052" y="4335754"/>
                  </a:lnTo>
                  <a:close/>
                </a:path>
                <a:path w="5427345" h="5311140">
                  <a:moveTo>
                    <a:pt x="3872052" y="4031945"/>
                  </a:moveTo>
                  <a:lnTo>
                    <a:pt x="4470" y="4031945"/>
                  </a:lnTo>
                  <a:lnTo>
                    <a:pt x="4470" y="3932123"/>
                  </a:lnTo>
                  <a:lnTo>
                    <a:pt x="0" y="3932123"/>
                  </a:lnTo>
                  <a:lnTo>
                    <a:pt x="0" y="5310822"/>
                  </a:lnTo>
                  <a:lnTo>
                    <a:pt x="2204834" y="5310822"/>
                  </a:lnTo>
                  <a:lnTo>
                    <a:pt x="2204834" y="5301767"/>
                  </a:lnTo>
                  <a:lnTo>
                    <a:pt x="4470" y="5301767"/>
                  </a:lnTo>
                  <a:lnTo>
                    <a:pt x="4470" y="5138471"/>
                  </a:lnTo>
                  <a:lnTo>
                    <a:pt x="2204834" y="5138471"/>
                  </a:lnTo>
                  <a:lnTo>
                    <a:pt x="2204834" y="5129403"/>
                  </a:lnTo>
                  <a:lnTo>
                    <a:pt x="4470" y="5129403"/>
                  </a:lnTo>
                  <a:lnTo>
                    <a:pt x="4470" y="4839220"/>
                  </a:lnTo>
                  <a:lnTo>
                    <a:pt x="2204834" y="4839220"/>
                  </a:lnTo>
                  <a:lnTo>
                    <a:pt x="2204834" y="4830153"/>
                  </a:lnTo>
                  <a:lnTo>
                    <a:pt x="4470" y="4830153"/>
                  </a:lnTo>
                  <a:lnTo>
                    <a:pt x="4470" y="4680483"/>
                  </a:lnTo>
                  <a:lnTo>
                    <a:pt x="2204834" y="4680483"/>
                  </a:lnTo>
                  <a:lnTo>
                    <a:pt x="2204834" y="4671415"/>
                  </a:lnTo>
                  <a:lnTo>
                    <a:pt x="4470" y="4671415"/>
                  </a:lnTo>
                  <a:lnTo>
                    <a:pt x="4470" y="4344822"/>
                  </a:lnTo>
                  <a:lnTo>
                    <a:pt x="2204834" y="4344822"/>
                  </a:lnTo>
                  <a:lnTo>
                    <a:pt x="2204834" y="4335754"/>
                  </a:lnTo>
                  <a:lnTo>
                    <a:pt x="4470" y="4335754"/>
                  </a:lnTo>
                  <a:lnTo>
                    <a:pt x="4470" y="4041013"/>
                  </a:lnTo>
                  <a:lnTo>
                    <a:pt x="3872052" y="4041013"/>
                  </a:lnTo>
                  <a:lnTo>
                    <a:pt x="3872052" y="4031945"/>
                  </a:lnTo>
                  <a:close/>
                </a:path>
                <a:path w="5427345" h="5311140">
                  <a:moveTo>
                    <a:pt x="5427027" y="0"/>
                  </a:moveTo>
                  <a:lnTo>
                    <a:pt x="5422557" y="0"/>
                  </a:lnTo>
                  <a:lnTo>
                    <a:pt x="5422557" y="3941191"/>
                  </a:lnTo>
                  <a:lnTo>
                    <a:pt x="5427027" y="3941191"/>
                  </a:lnTo>
                  <a:lnTo>
                    <a:pt x="54270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1697665" y="1617146"/>
              <a:ext cx="0" cy="3832860"/>
            </a:xfrm>
            <a:custGeom>
              <a:avLst/>
              <a:gdLst/>
              <a:ahLst/>
              <a:cxnLst/>
              <a:rect l="l" t="t" r="r" b="b"/>
              <a:pathLst>
                <a:path h="3832860">
                  <a:moveTo>
                    <a:pt x="0" y="0"/>
                  </a:moveTo>
                  <a:lnTo>
                    <a:pt x="0" y="3832420"/>
                  </a:lnTo>
                </a:path>
              </a:pathLst>
            </a:custGeom>
            <a:ln w="4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1695450" y="1614919"/>
              <a:ext cx="2321560" cy="5215890"/>
            </a:xfrm>
            <a:custGeom>
              <a:avLst/>
              <a:gdLst/>
              <a:ahLst/>
              <a:cxnLst/>
              <a:rect l="l" t="t" r="r" b="b"/>
              <a:pathLst>
                <a:path w="2321560" h="5215890">
                  <a:moveTo>
                    <a:pt x="4483" y="0"/>
                  </a:moveTo>
                  <a:lnTo>
                    <a:pt x="0" y="0"/>
                  </a:lnTo>
                  <a:lnTo>
                    <a:pt x="0" y="3836949"/>
                  </a:lnTo>
                  <a:lnTo>
                    <a:pt x="4483" y="3836949"/>
                  </a:lnTo>
                  <a:lnTo>
                    <a:pt x="4483" y="0"/>
                  </a:lnTo>
                  <a:close/>
                </a:path>
                <a:path w="2321560" h="5215890">
                  <a:moveTo>
                    <a:pt x="663130" y="3846017"/>
                  </a:moveTo>
                  <a:lnTo>
                    <a:pt x="654164" y="3846017"/>
                  </a:lnTo>
                  <a:lnTo>
                    <a:pt x="654164" y="5215648"/>
                  </a:lnTo>
                  <a:lnTo>
                    <a:pt x="663130" y="5215648"/>
                  </a:lnTo>
                  <a:lnTo>
                    <a:pt x="663130" y="3846017"/>
                  </a:lnTo>
                  <a:close/>
                </a:path>
                <a:path w="2321560" h="5215890">
                  <a:moveTo>
                    <a:pt x="1321955" y="3845991"/>
                  </a:moveTo>
                  <a:lnTo>
                    <a:pt x="1313002" y="3845991"/>
                  </a:lnTo>
                  <a:lnTo>
                    <a:pt x="1313002" y="5043297"/>
                  </a:lnTo>
                  <a:lnTo>
                    <a:pt x="1321955" y="5043297"/>
                  </a:lnTo>
                  <a:lnTo>
                    <a:pt x="1321955" y="3845991"/>
                  </a:lnTo>
                  <a:close/>
                </a:path>
                <a:path w="2321560" h="5215890">
                  <a:moveTo>
                    <a:pt x="1801545" y="3846017"/>
                  </a:moveTo>
                  <a:lnTo>
                    <a:pt x="1792592" y="3846017"/>
                  </a:lnTo>
                  <a:lnTo>
                    <a:pt x="1792592" y="5215648"/>
                  </a:lnTo>
                  <a:lnTo>
                    <a:pt x="1801545" y="5215648"/>
                  </a:lnTo>
                  <a:lnTo>
                    <a:pt x="1801545" y="3846017"/>
                  </a:lnTo>
                  <a:close/>
                </a:path>
                <a:path w="2321560" h="5215890">
                  <a:moveTo>
                    <a:pt x="2321382" y="3846017"/>
                  </a:moveTo>
                  <a:lnTo>
                    <a:pt x="2312428" y="3846017"/>
                  </a:lnTo>
                  <a:lnTo>
                    <a:pt x="2312428" y="5215648"/>
                  </a:lnTo>
                  <a:lnTo>
                    <a:pt x="2321382" y="5215648"/>
                  </a:lnTo>
                  <a:lnTo>
                    <a:pt x="2321382" y="38460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4520918" y="5463161"/>
              <a:ext cx="0" cy="1369695"/>
            </a:xfrm>
            <a:custGeom>
              <a:avLst/>
              <a:gdLst/>
              <a:ahLst/>
              <a:cxnLst/>
              <a:rect l="l" t="t" r="r" b="b"/>
              <a:pathLst>
                <a:path h="1369695">
                  <a:moveTo>
                    <a:pt x="0" y="0"/>
                  </a:moveTo>
                  <a:lnTo>
                    <a:pt x="0" y="1369679"/>
                  </a:lnTo>
                </a:path>
              </a:pathLst>
            </a:custGeom>
            <a:ln w="4477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4518650" y="5460934"/>
              <a:ext cx="5080" cy="1369695"/>
            </a:xfrm>
            <a:custGeom>
              <a:avLst/>
              <a:gdLst/>
              <a:ahLst/>
              <a:cxnLst/>
              <a:rect l="l" t="t" r="r" b="b"/>
              <a:pathLst>
                <a:path w="5079" h="1369695">
                  <a:moveTo>
                    <a:pt x="4477" y="0"/>
                  </a:moveTo>
                  <a:lnTo>
                    <a:pt x="0" y="0"/>
                  </a:lnTo>
                  <a:lnTo>
                    <a:pt x="0" y="1369632"/>
                  </a:lnTo>
                  <a:lnTo>
                    <a:pt x="4477" y="1369632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5027323" y="5463161"/>
              <a:ext cx="0" cy="1369695"/>
            </a:xfrm>
            <a:custGeom>
              <a:avLst/>
              <a:gdLst/>
              <a:ahLst/>
              <a:cxnLst/>
              <a:rect l="l" t="t" r="r" b="b"/>
              <a:pathLst>
                <a:path h="1369695">
                  <a:moveTo>
                    <a:pt x="0" y="1154808"/>
                  </a:moveTo>
                  <a:lnTo>
                    <a:pt x="0" y="1369679"/>
                  </a:lnTo>
                </a:path>
                <a:path h="1369695">
                  <a:moveTo>
                    <a:pt x="0" y="0"/>
                  </a:moveTo>
                  <a:lnTo>
                    <a:pt x="0" y="679320"/>
                  </a:lnTo>
                </a:path>
              </a:pathLst>
            </a:custGeom>
            <a:ln w="4477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5025047" y="5460936"/>
              <a:ext cx="5080" cy="1369695"/>
            </a:xfrm>
            <a:custGeom>
              <a:avLst/>
              <a:gdLst/>
              <a:ahLst/>
              <a:cxnLst/>
              <a:rect l="l" t="t" r="r" b="b"/>
              <a:pathLst>
                <a:path w="5079" h="1369695">
                  <a:moveTo>
                    <a:pt x="4483" y="1157033"/>
                  </a:moveTo>
                  <a:lnTo>
                    <a:pt x="0" y="1157033"/>
                  </a:lnTo>
                  <a:lnTo>
                    <a:pt x="0" y="1369631"/>
                  </a:lnTo>
                  <a:lnTo>
                    <a:pt x="4483" y="1369631"/>
                  </a:lnTo>
                  <a:lnTo>
                    <a:pt x="4483" y="1157033"/>
                  </a:lnTo>
                  <a:close/>
                </a:path>
                <a:path w="5079" h="1369695">
                  <a:moveTo>
                    <a:pt x="4483" y="0"/>
                  </a:moveTo>
                  <a:lnTo>
                    <a:pt x="0" y="0"/>
                  </a:lnTo>
                  <a:lnTo>
                    <a:pt x="0" y="681558"/>
                  </a:lnTo>
                  <a:lnTo>
                    <a:pt x="4483" y="681558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5569608" y="5463161"/>
              <a:ext cx="0" cy="1369695"/>
            </a:xfrm>
            <a:custGeom>
              <a:avLst/>
              <a:gdLst/>
              <a:ahLst/>
              <a:cxnLst/>
              <a:rect l="l" t="t" r="r" b="b"/>
              <a:pathLst>
                <a:path h="1369695">
                  <a:moveTo>
                    <a:pt x="0" y="1154808"/>
                  </a:moveTo>
                  <a:lnTo>
                    <a:pt x="0" y="1369679"/>
                  </a:lnTo>
                </a:path>
                <a:path h="1369695">
                  <a:moveTo>
                    <a:pt x="0" y="0"/>
                  </a:moveTo>
                  <a:lnTo>
                    <a:pt x="0" y="679320"/>
                  </a:lnTo>
                </a:path>
              </a:pathLst>
            </a:custGeom>
            <a:ln w="4477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5567337" y="5460936"/>
              <a:ext cx="4445" cy="1369695"/>
            </a:xfrm>
            <a:custGeom>
              <a:avLst/>
              <a:gdLst/>
              <a:ahLst/>
              <a:cxnLst/>
              <a:rect l="l" t="t" r="r" b="b"/>
              <a:pathLst>
                <a:path w="4445" h="1369695">
                  <a:moveTo>
                    <a:pt x="4419" y="1157033"/>
                  </a:moveTo>
                  <a:lnTo>
                    <a:pt x="0" y="1157033"/>
                  </a:lnTo>
                  <a:lnTo>
                    <a:pt x="0" y="1369631"/>
                  </a:lnTo>
                  <a:lnTo>
                    <a:pt x="4419" y="1369631"/>
                  </a:lnTo>
                  <a:lnTo>
                    <a:pt x="4419" y="1157033"/>
                  </a:lnTo>
                  <a:close/>
                </a:path>
                <a:path w="4445" h="1369695">
                  <a:moveTo>
                    <a:pt x="4419" y="0"/>
                  </a:moveTo>
                  <a:lnTo>
                    <a:pt x="0" y="0"/>
                  </a:lnTo>
                  <a:lnTo>
                    <a:pt x="0" y="681558"/>
                  </a:lnTo>
                  <a:lnTo>
                    <a:pt x="4419" y="681558"/>
                  </a:lnTo>
                  <a:lnTo>
                    <a:pt x="4419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151496" y="986798"/>
              <a:ext cx="5422900" cy="0"/>
            </a:xfrm>
            <a:custGeom>
              <a:avLst/>
              <a:gdLst/>
              <a:ahLst/>
              <a:cxnLst/>
              <a:rect l="l" t="t" r="r" b="b"/>
              <a:pathLst>
                <a:path w="5422900">
                  <a:moveTo>
                    <a:pt x="0" y="0"/>
                  </a:moveTo>
                  <a:lnTo>
                    <a:pt x="5422589" y="0"/>
                  </a:lnTo>
                </a:path>
              </a:pathLst>
            </a:custGeom>
            <a:ln w="45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149257" y="984502"/>
              <a:ext cx="5422900" cy="5080"/>
            </a:xfrm>
            <a:custGeom>
              <a:avLst/>
              <a:gdLst/>
              <a:ahLst/>
              <a:cxnLst/>
              <a:rect l="l" t="t" r="r" b="b"/>
              <a:pathLst>
                <a:path w="5422900" h="5080">
                  <a:moveTo>
                    <a:pt x="0" y="4531"/>
                  </a:moveTo>
                  <a:lnTo>
                    <a:pt x="5422500" y="4531"/>
                  </a:lnTo>
                  <a:lnTo>
                    <a:pt x="5422500" y="0"/>
                  </a:lnTo>
                  <a:lnTo>
                    <a:pt x="0" y="0"/>
                  </a:lnTo>
                  <a:lnTo>
                    <a:pt x="0" y="45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151496" y="1145533"/>
              <a:ext cx="5422900" cy="0"/>
            </a:xfrm>
            <a:custGeom>
              <a:avLst/>
              <a:gdLst/>
              <a:ahLst/>
              <a:cxnLst/>
              <a:rect l="l" t="t" r="r" b="b"/>
              <a:pathLst>
                <a:path w="5422900">
                  <a:moveTo>
                    <a:pt x="0" y="0"/>
                  </a:moveTo>
                  <a:lnTo>
                    <a:pt x="5422589" y="0"/>
                  </a:lnTo>
                </a:path>
              </a:pathLst>
            </a:custGeom>
            <a:ln w="45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149257" y="1143297"/>
              <a:ext cx="5422900" cy="5080"/>
            </a:xfrm>
            <a:custGeom>
              <a:avLst/>
              <a:gdLst/>
              <a:ahLst/>
              <a:cxnLst/>
              <a:rect l="l" t="t" r="r" b="b"/>
              <a:pathLst>
                <a:path w="5422900" h="5080">
                  <a:moveTo>
                    <a:pt x="0" y="4531"/>
                  </a:moveTo>
                  <a:lnTo>
                    <a:pt x="5422500" y="4531"/>
                  </a:lnTo>
                  <a:lnTo>
                    <a:pt x="5422500" y="0"/>
                  </a:lnTo>
                  <a:lnTo>
                    <a:pt x="0" y="0"/>
                  </a:lnTo>
                  <a:lnTo>
                    <a:pt x="0" y="45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151496" y="1263360"/>
              <a:ext cx="5422900" cy="0"/>
            </a:xfrm>
            <a:custGeom>
              <a:avLst/>
              <a:gdLst/>
              <a:ahLst/>
              <a:cxnLst/>
              <a:rect l="l" t="t" r="r" b="b"/>
              <a:pathLst>
                <a:path w="5422900">
                  <a:moveTo>
                    <a:pt x="0" y="0"/>
                  </a:moveTo>
                  <a:lnTo>
                    <a:pt x="5422589" y="0"/>
                  </a:lnTo>
                </a:path>
              </a:pathLst>
            </a:custGeom>
            <a:ln w="45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149257" y="1261125"/>
              <a:ext cx="5422900" cy="5080"/>
            </a:xfrm>
            <a:custGeom>
              <a:avLst/>
              <a:gdLst/>
              <a:ahLst/>
              <a:cxnLst/>
              <a:rect l="l" t="t" r="r" b="b"/>
              <a:pathLst>
                <a:path w="5422900" h="5080">
                  <a:moveTo>
                    <a:pt x="0" y="4531"/>
                  </a:moveTo>
                  <a:lnTo>
                    <a:pt x="5422500" y="4531"/>
                  </a:lnTo>
                  <a:lnTo>
                    <a:pt x="5422500" y="0"/>
                  </a:lnTo>
                  <a:lnTo>
                    <a:pt x="0" y="0"/>
                  </a:lnTo>
                  <a:lnTo>
                    <a:pt x="0" y="45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151496" y="1267892"/>
              <a:ext cx="5422900" cy="0"/>
            </a:xfrm>
            <a:custGeom>
              <a:avLst/>
              <a:gdLst/>
              <a:ahLst/>
              <a:cxnLst/>
              <a:rect l="l" t="t" r="r" b="b"/>
              <a:pathLst>
                <a:path w="5422900">
                  <a:moveTo>
                    <a:pt x="0" y="0"/>
                  </a:moveTo>
                  <a:lnTo>
                    <a:pt x="5422589" y="0"/>
                  </a:lnTo>
                </a:path>
              </a:pathLst>
            </a:custGeom>
            <a:ln w="45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149257" y="1265657"/>
              <a:ext cx="5422900" cy="5080"/>
            </a:xfrm>
            <a:custGeom>
              <a:avLst/>
              <a:gdLst/>
              <a:ahLst/>
              <a:cxnLst/>
              <a:rect l="l" t="t" r="r" b="b"/>
              <a:pathLst>
                <a:path w="5422900" h="5080">
                  <a:moveTo>
                    <a:pt x="0" y="4531"/>
                  </a:moveTo>
                  <a:lnTo>
                    <a:pt x="5422500" y="4531"/>
                  </a:lnTo>
                  <a:lnTo>
                    <a:pt x="5422500" y="0"/>
                  </a:lnTo>
                  <a:lnTo>
                    <a:pt x="0" y="0"/>
                  </a:lnTo>
                  <a:lnTo>
                    <a:pt x="0" y="45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4019052" y="1390433"/>
              <a:ext cx="1555115" cy="4168140"/>
            </a:xfrm>
            <a:custGeom>
              <a:avLst/>
              <a:gdLst/>
              <a:ahLst/>
              <a:cxnLst/>
              <a:rect l="l" t="t" r="r" b="b"/>
              <a:pathLst>
                <a:path w="1555114" h="4168140">
                  <a:moveTo>
                    <a:pt x="1555034" y="0"/>
                  </a:moveTo>
                  <a:lnTo>
                    <a:pt x="1555034" y="0"/>
                  </a:lnTo>
                </a:path>
                <a:path w="1555114" h="4168140">
                  <a:moveTo>
                    <a:pt x="1555034" y="127012"/>
                  </a:moveTo>
                  <a:lnTo>
                    <a:pt x="1555034" y="127012"/>
                  </a:lnTo>
                </a:path>
                <a:path w="1555114" h="4168140">
                  <a:moveTo>
                    <a:pt x="1555034" y="222180"/>
                  </a:moveTo>
                  <a:lnTo>
                    <a:pt x="1555034" y="222180"/>
                  </a:lnTo>
                </a:path>
                <a:path w="1555114" h="4168140">
                  <a:moveTo>
                    <a:pt x="1555034" y="412698"/>
                  </a:moveTo>
                  <a:lnTo>
                    <a:pt x="1555034" y="412698"/>
                  </a:lnTo>
                </a:path>
                <a:path w="1555114" h="4168140">
                  <a:moveTo>
                    <a:pt x="1555034" y="530647"/>
                  </a:moveTo>
                  <a:lnTo>
                    <a:pt x="1555034" y="530647"/>
                  </a:lnTo>
                </a:path>
                <a:path w="1555114" h="4168140">
                  <a:moveTo>
                    <a:pt x="1555034" y="648475"/>
                  </a:moveTo>
                  <a:lnTo>
                    <a:pt x="1555034" y="648475"/>
                  </a:lnTo>
                </a:path>
                <a:path w="1555114" h="4168140">
                  <a:moveTo>
                    <a:pt x="1555034" y="766484"/>
                  </a:moveTo>
                  <a:lnTo>
                    <a:pt x="1555034" y="766484"/>
                  </a:lnTo>
                </a:path>
                <a:path w="1555114" h="4168140">
                  <a:moveTo>
                    <a:pt x="1555034" y="884432"/>
                  </a:moveTo>
                  <a:lnTo>
                    <a:pt x="1555034" y="884432"/>
                  </a:lnTo>
                </a:path>
                <a:path w="1555114" h="4168140">
                  <a:moveTo>
                    <a:pt x="1555034" y="1909412"/>
                  </a:moveTo>
                  <a:lnTo>
                    <a:pt x="1555034" y="1909412"/>
                  </a:lnTo>
                </a:path>
                <a:path w="1555114" h="4168140">
                  <a:moveTo>
                    <a:pt x="1555034" y="2004580"/>
                  </a:moveTo>
                  <a:lnTo>
                    <a:pt x="1555034" y="2004580"/>
                  </a:lnTo>
                </a:path>
                <a:path w="1555114" h="4168140">
                  <a:moveTo>
                    <a:pt x="1555034" y="2821035"/>
                  </a:moveTo>
                  <a:lnTo>
                    <a:pt x="1555034" y="2821035"/>
                  </a:lnTo>
                </a:path>
                <a:path w="1555114" h="4168140">
                  <a:moveTo>
                    <a:pt x="1555034" y="2916204"/>
                  </a:moveTo>
                  <a:lnTo>
                    <a:pt x="1555034" y="2916204"/>
                  </a:lnTo>
                </a:path>
                <a:path w="1555114" h="4168140">
                  <a:moveTo>
                    <a:pt x="1555034" y="3016085"/>
                  </a:moveTo>
                  <a:lnTo>
                    <a:pt x="1555034" y="3016085"/>
                  </a:lnTo>
                </a:path>
                <a:path w="1555114" h="4168140">
                  <a:moveTo>
                    <a:pt x="1555034" y="3111254"/>
                  </a:moveTo>
                  <a:lnTo>
                    <a:pt x="1555034" y="3111254"/>
                  </a:lnTo>
                </a:path>
                <a:path w="1555114" h="4168140">
                  <a:moveTo>
                    <a:pt x="1555034" y="3206543"/>
                  </a:moveTo>
                  <a:lnTo>
                    <a:pt x="1555034" y="3206543"/>
                  </a:lnTo>
                </a:path>
                <a:path w="1555114" h="4168140">
                  <a:moveTo>
                    <a:pt x="1555034" y="3301712"/>
                  </a:moveTo>
                  <a:lnTo>
                    <a:pt x="1555034" y="3301712"/>
                  </a:lnTo>
                </a:path>
                <a:path w="1555114" h="4168140">
                  <a:moveTo>
                    <a:pt x="1555034" y="3397062"/>
                  </a:moveTo>
                  <a:lnTo>
                    <a:pt x="1555034" y="3397062"/>
                  </a:lnTo>
                </a:path>
                <a:path w="1555114" h="4168140">
                  <a:moveTo>
                    <a:pt x="0" y="4168077"/>
                  </a:moveTo>
                  <a:lnTo>
                    <a:pt x="1555034" y="4168077"/>
                  </a:lnTo>
                </a:path>
              </a:pathLst>
            </a:custGeom>
            <a:ln w="4504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4016843" y="5556215"/>
              <a:ext cx="1555115" cy="5080"/>
            </a:xfrm>
            <a:custGeom>
              <a:avLst/>
              <a:gdLst/>
              <a:ahLst/>
              <a:cxnLst/>
              <a:rect l="l" t="t" r="r" b="b"/>
              <a:pathLst>
                <a:path w="1555114" h="5079">
                  <a:moveTo>
                    <a:pt x="0" y="4531"/>
                  </a:moveTo>
                  <a:lnTo>
                    <a:pt x="1554914" y="4531"/>
                  </a:lnTo>
                  <a:lnTo>
                    <a:pt x="1554914" y="0"/>
                  </a:lnTo>
                  <a:lnTo>
                    <a:pt x="0" y="0"/>
                  </a:lnTo>
                  <a:lnTo>
                    <a:pt x="0" y="453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4019052" y="5862265"/>
              <a:ext cx="1555115" cy="0"/>
            </a:xfrm>
            <a:custGeom>
              <a:avLst/>
              <a:gdLst/>
              <a:ahLst/>
              <a:cxnLst/>
              <a:rect l="l" t="t" r="r" b="b"/>
              <a:pathLst>
                <a:path w="1555114">
                  <a:moveTo>
                    <a:pt x="0" y="0"/>
                  </a:moveTo>
                  <a:lnTo>
                    <a:pt x="1555034" y="0"/>
                  </a:lnTo>
                </a:path>
              </a:pathLst>
            </a:custGeom>
            <a:ln w="4531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4016843" y="5860029"/>
              <a:ext cx="1555115" cy="5080"/>
            </a:xfrm>
            <a:custGeom>
              <a:avLst/>
              <a:gdLst/>
              <a:ahLst/>
              <a:cxnLst/>
              <a:rect l="l" t="t" r="r" b="b"/>
              <a:pathLst>
                <a:path w="1555114" h="5079">
                  <a:moveTo>
                    <a:pt x="0" y="4531"/>
                  </a:moveTo>
                  <a:lnTo>
                    <a:pt x="1554914" y="4531"/>
                  </a:lnTo>
                  <a:lnTo>
                    <a:pt x="1554914" y="0"/>
                  </a:lnTo>
                  <a:lnTo>
                    <a:pt x="0" y="0"/>
                  </a:lnTo>
                  <a:lnTo>
                    <a:pt x="0" y="453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4019052" y="6197923"/>
              <a:ext cx="892175" cy="0"/>
            </a:xfrm>
            <a:custGeom>
              <a:avLst/>
              <a:gdLst/>
              <a:ahLst/>
              <a:cxnLst/>
              <a:rect l="l" t="t" r="r" b="b"/>
              <a:pathLst>
                <a:path w="892175">
                  <a:moveTo>
                    <a:pt x="0" y="0"/>
                  </a:moveTo>
                  <a:lnTo>
                    <a:pt x="892037" y="0"/>
                  </a:lnTo>
                </a:path>
              </a:pathLst>
            </a:custGeom>
            <a:ln w="4531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4016843" y="6195687"/>
              <a:ext cx="894715" cy="5080"/>
            </a:xfrm>
            <a:custGeom>
              <a:avLst/>
              <a:gdLst/>
              <a:ahLst/>
              <a:cxnLst/>
              <a:rect l="l" t="t" r="r" b="b"/>
              <a:pathLst>
                <a:path w="894714" h="5079">
                  <a:moveTo>
                    <a:pt x="0" y="4531"/>
                  </a:moveTo>
                  <a:lnTo>
                    <a:pt x="894246" y="4531"/>
                  </a:lnTo>
                  <a:lnTo>
                    <a:pt x="894246" y="0"/>
                  </a:lnTo>
                  <a:lnTo>
                    <a:pt x="0" y="0"/>
                  </a:lnTo>
                  <a:lnTo>
                    <a:pt x="0" y="453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4019052" y="6356693"/>
              <a:ext cx="892175" cy="0"/>
            </a:xfrm>
            <a:custGeom>
              <a:avLst/>
              <a:gdLst/>
              <a:ahLst/>
              <a:cxnLst/>
              <a:rect l="l" t="t" r="r" b="b"/>
              <a:pathLst>
                <a:path w="892175">
                  <a:moveTo>
                    <a:pt x="0" y="0"/>
                  </a:moveTo>
                  <a:lnTo>
                    <a:pt x="892037" y="0"/>
                  </a:lnTo>
                </a:path>
              </a:pathLst>
            </a:custGeom>
            <a:ln w="4531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4016843" y="6354428"/>
              <a:ext cx="894715" cy="5080"/>
            </a:xfrm>
            <a:custGeom>
              <a:avLst/>
              <a:gdLst/>
              <a:ahLst/>
              <a:cxnLst/>
              <a:rect l="l" t="t" r="r" b="b"/>
              <a:pathLst>
                <a:path w="894714" h="5079">
                  <a:moveTo>
                    <a:pt x="0" y="4531"/>
                  </a:moveTo>
                  <a:lnTo>
                    <a:pt x="894246" y="4531"/>
                  </a:lnTo>
                  <a:lnTo>
                    <a:pt x="894246" y="0"/>
                  </a:lnTo>
                  <a:lnTo>
                    <a:pt x="0" y="0"/>
                  </a:lnTo>
                  <a:lnTo>
                    <a:pt x="0" y="453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4019052" y="6655946"/>
              <a:ext cx="1555115" cy="0"/>
            </a:xfrm>
            <a:custGeom>
              <a:avLst/>
              <a:gdLst/>
              <a:ahLst/>
              <a:cxnLst/>
              <a:rect l="l" t="t" r="r" b="b"/>
              <a:pathLst>
                <a:path w="1555114">
                  <a:moveTo>
                    <a:pt x="0" y="0"/>
                  </a:moveTo>
                  <a:lnTo>
                    <a:pt x="1555034" y="0"/>
                  </a:lnTo>
                </a:path>
              </a:pathLst>
            </a:custGeom>
            <a:ln w="4531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4016843" y="6653680"/>
              <a:ext cx="1555115" cy="5080"/>
            </a:xfrm>
            <a:custGeom>
              <a:avLst/>
              <a:gdLst/>
              <a:ahLst/>
              <a:cxnLst/>
              <a:rect l="l" t="t" r="r" b="b"/>
              <a:pathLst>
                <a:path w="1555114" h="5079">
                  <a:moveTo>
                    <a:pt x="0" y="4531"/>
                  </a:moveTo>
                  <a:lnTo>
                    <a:pt x="1554914" y="4531"/>
                  </a:lnTo>
                  <a:lnTo>
                    <a:pt x="1554914" y="0"/>
                  </a:lnTo>
                  <a:lnTo>
                    <a:pt x="0" y="0"/>
                  </a:lnTo>
                  <a:lnTo>
                    <a:pt x="0" y="453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4019052" y="6828309"/>
              <a:ext cx="1555115" cy="0"/>
            </a:xfrm>
            <a:custGeom>
              <a:avLst/>
              <a:gdLst/>
              <a:ahLst/>
              <a:cxnLst/>
              <a:rect l="l" t="t" r="r" b="b"/>
              <a:pathLst>
                <a:path w="1555114">
                  <a:moveTo>
                    <a:pt x="0" y="0"/>
                  </a:moveTo>
                  <a:lnTo>
                    <a:pt x="1555034" y="0"/>
                  </a:lnTo>
                </a:path>
              </a:pathLst>
            </a:custGeom>
            <a:ln w="4531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4016843" y="6826043"/>
              <a:ext cx="1555115" cy="5080"/>
            </a:xfrm>
            <a:custGeom>
              <a:avLst/>
              <a:gdLst/>
              <a:ahLst/>
              <a:cxnLst/>
              <a:rect l="l" t="t" r="r" b="b"/>
              <a:pathLst>
                <a:path w="1555114" h="5079">
                  <a:moveTo>
                    <a:pt x="1554914" y="0"/>
                  </a:moveTo>
                  <a:lnTo>
                    <a:pt x="0" y="0"/>
                  </a:lnTo>
                  <a:lnTo>
                    <a:pt x="0" y="4523"/>
                  </a:lnTo>
                  <a:lnTo>
                    <a:pt x="1554914" y="4523"/>
                  </a:lnTo>
                  <a:lnTo>
                    <a:pt x="1554914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6" name="object 29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13870" y="2158246"/>
              <a:ext cx="173915" cy="119579"/>
            </a:xfrm>
            <a:prstGeom prst="rect">
              <a:avLst/>
            </a:prstGeom>
          </p:spPr>
        </p:pic>
        <p:pic>
          <p:nvPicPr>
            <p:cNvPr id="297" name="object 29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54845" y="1392367"/>
              <a:ext cx="172602" cy="124293"/>
            </a:xfrm>
            <a:prstGeom prst="rect">
              <a:avLst/>
            </a:prstGeom>
          </p:spPr>
        </p:pic>
        <p:pic>
          <p:nvPicPr>
            <p:cNvPr id="298" name="object 29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33965" y="1392367"/>
              <a:ext cx="172602" cy="124293"/>
            </a:xfrm>
            <a:prstGeom prst="rect">
              <a:avLst/>
            </a:prstGeom>
          </p:spPr>
        </p:pic>
        <p:pic>
          <p:nvPicPr>
            <p:cNvPr id="299" name="object 29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53384" y="1392367"/>
              <a:ext cx="172602" cy="124293"/>
            </a:xfrm>
            <a:prstGeom prst="rect">
              <a:avLst/>
            </a:prstGeom>
          </p:spPr>
        </p:pic>
        <p:pic>
          <p:nvPicPr>
            <p:cNvPr id="300" name="object 30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59371" y="1392367"/>
              <a:ext cx="172602" cy="124293"/>
            </a:xfrm>
            <a:prstGeom prst="rect">
              <a:avLst/>
            </a:prstGeom>
          </p:spPr>
        </p:pic>
        <p:pic>
          <p:nvPicPr>
            <p:cNvPr id="301" name="object 30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65357" y="1392367"/>
              <a:ext cx="172602" cy="124293"/>
            </a:xfrm>
            <a:prstGeom prst="rect">
              <a:avLst/>
            </a:prstGeom>
          </p:spPr>
        </p:pic>
        <p:pic>
          <p:nvPicPr>
            <p:cNvPr id="302" name="object 30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9257" y="1265475"/>
              <a:ext cx="743307" cy="367078"/>
            </a:xfrm>
            <a:prstGeom prst="rect">
              <a:avLst/>
            </a:prstGeom>
          </p:spPr>
        </p:pic>
        <p:pic>
          <p:nvPicPr>
            <p:cNvPr id="303" name="object 30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4082" y="1265475"/>
              <a:ext cx="823906" cy="290037"/>
            </a:xfrm>
            <a:prstGeom prst="rect">
              <a:avLst/>
            </a:prstGeom>
          </p:spPr>
        </p:pic>
        <p:sp>
          <p:nvSpPr>
            <p:cNvPr id="304" name="object 304"/>
            <p:cNvSpPr/>
            <p:nvPr/>
          </p:nvSpPr>
          <p:spPr>
            <a:xfrm>
              <a:off x="4037076" y="5574792"/>
              <a:ext cx="2032000" cy="1214755"/>
            </a:xfrm>
            <a:custGeom>
              <a:avLst/>
              <a:gdLst/>
              <a:ahLst/>
              <a:cxnLst/>
              <a:rect l="l" t="t" r="r" b="b"/>
              <a:pathLst>
                <a:path w="2032000" h="1214754">
                  <a:moveTo>
                    <a:pt x="2031492" y="0"/>
                  </a:moveTo>
                  <a:lnTo>
                    <a:pt x="0" y="0"/>
                  </a:lnTo>
                  <a:lnTo>
                    <a:pt x="0" y="1214628"/>
                  </a:lnTo>
                  <a:lnTo>
                    <a:pt x="2031492" y="1214628"/>
                  </a:lnTo>
                  <a:lnTo>
                    <a:pt x="203149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4037076" y="5574792"/>
              <a:ext cx="2032000" cy="1214755"/>
            </a:xfrm>
            <a:custGeom>
              <a:avLst/>
              <a:gdLst/>
              <a:ahLst/>
              <a:cxnLst/>
              <a:rect l="l" t="t" r="r" b="b"/>
              <a:pathLst>
                <a:path w="2032000" h="1214754">
                  <a:moveTo>
                    <a:pt x="0" y="1214628"/>
                  </a:moveTo>
                  <a:lnTo>
                    <a:pt x="2031492" y="1214628"/>
                  </a:lnTo>
                  <a:lnTo>
                    <a:pt x="2031492" y="0"/>
                  </a:lnTo>
                  <a:lnTo>
                    <a:pt x="0" y="0"/>
                  </a:lnTo>
                  <a:lnTo>
                    <a:pt x="0" y="121462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6" name="object 306"/>
          <p:cNvSpPr txBox="1"/>
          <p:nvPr/>
        </p:nvSpPr>
        <p:spPr>
          <a:xfrm>
            <a:off x="4116070" y="5605678"/>
            <a:ext cx="14236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Microsoft Sans Serif"/>
                <a:cs typeface="Microsoft Sans Serif"/>
              </a:rPr>
              <a:t>Дополнительная </a:t>
            </a:r>
            <a:r>
              <a:rPr sz="800" spc="-15" dirty="0">
                <a:latin typeface="Microsoft Sans Serif"/>
                <a:cs typeface="Microsoft Sans Serif"/>
              </a:rPr>
              <a:t>поддержка</a:t>
            </a:r>
            <a:r>
              <a:rPr sz="800" spc="10" dirty="0">
                <a:latin typeface="Microsoft Sans Serif"/>
                <a:cs typeface="Microsoft Sans Serif"/>
              </a:rPr>
              <a:t> </a:t>
            </a:r>
            <a:r>
              <a:rPr sz="800" dirty="0">
                <a:latin typeface="Microsoft Sans Serif"/>
                <a:cs typeface="Microsoft Sans Serif"/>
              </a:rPr>
              <a:t>-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307" name="object 307"/>
          <p:cNvSpPr txBox="1"/>
          <p:nvPr/>
        </p:nvSpPr>
        <p:spPr>
          <a:xfrm>
            <a:off x="4116070" y="5727293"/>
            <a:ext cx="152082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Microsoft Sans Serif"/>
                <a:cs typeface="Microsoft Sans Serif"/>
              </a:rPr>
              <a:t>субсидии </a:t>
            </a:r>
            <a:r>
              <a:rPr sz="800" dirty="0">
                <a:latin typeface="Microsoft Sans Serif"/>
                <a:cs typeface="Microsoft Sans Serif"/>
              </a:rPr>
              <a:t>в</a:t>
            </a:r>
            <a:r>
              <a:rPr sz="800" spc="-5" dirty="0">
                <a:latin typeface="Microsoft Sans Serif"/>
                <a:cs typeface="Microsoft Sans Serif"/>
              </a:rPr>
              <a:t> </a:t>
            </a:r>
            <a:r>
              <a:rPr sz="800" spc="-15" dirty="0">
                <a:latin typeface="Microsoft Sans Serif"/>
                <a:cs typeface="Microsoft Sans Serif"/>
              </a:rPr>
              <a:t>рамках</a:t>
            </a:r>
            <a:r>
              <a:rPr sz="800" spc="245" dirty="0">
                <a:latin typeface="Microsoft Sans Serif"/>
                <a:cs typeface="Microsoft Sans Serif"/>
              </a:rPr>
              <a:t> </a:t>
            </a:r>
            <a:r>
              <a:rPr sz="800" spc="-10" dirty="0">
                <a:latin typeface="Microsoft Sans Serif"/>
                <a:cs typeface="Microsoft Sans Serif"/>
              </a:rPr>
              <a:t>Программы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308" name="object 308"/>
          <p:cNvSpPr txBox="1"/>
          <p:nvPr/>
        </p:nvSpPr>
        <p:spPr>
          <a:xfrm>
            <a:off x="4116070" y="5849823"/>
            <a:ext cx="183261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Microsoft Sans Serif"/>
                <a:cs typeface="Microsoft Sans Serif"/>
              </a:rPr>
              <a:t>"Развитие мелиоративного </a:t>
            </a:r>
            <a:r>
              <a:rPr sz="800" spc="-15" dirty="0">
                <a:latin typeface="Microsoft Sans Serif"/>
                <a:cs typeface="Microsoft Sans Serif"/>
              </a:rPr>
              <a:t>комплекса </a:t>
            </a:r>
            <a:r>
              <a:rPr sz="800" spc="-200" dirty="0">
                <a:latin typeface="Microsoft Sans Serif"/>
                <a:cs typeface="Microsoft Sans Serif"/>
              </a:rPr>
              <a:t> </a:t>
            </a:r>
            <a:r>
              <a:rPr sz="800" spc="-5" dirty="0">
                <a:latin typeface="Microsoft Sans Serif"/>
                <a:cs typeface="Microsoft Sans Serif"/>
              </a:rPr>
              <a:t>России"</a:t>
            </a:r>
            <a:r>
              <a:rPr sz="800" spc="10" dirty="0">
                <a:latin typeface="Microsoft Sans Serif"/>
                <a:cs typeface="Microsoft Sans Serif"/>
              </a:rPr>
              <a:t> </a:t>
            </a:r>
            <a:r>
              <a:rPr sz="800" dirty="0">
                <a:latin typeface="Microsoft Sans Serif"/>
                <a:cs typeface="Microsoft Sans Serif"/>
              </a:rPr>
              <a:t>и</a:t>
            </a:r>
            <a:r>
              <a:rPr sz="800" spc="5" dirty="0">
                <a:latin typeface="Microsoft Sans Serif"/>
                <a:cs typeface="Microsoft Sans Serif"/>
              </a:rPr>
              <a:t> </a:t>
            </a:r>
            <a:r>
              <a:rPr sz="800" spc="-10" dirty="0">
                <a:latin typeface="Microsoft Sans Serif"/>
                <a:cs typeface="Microsoft Sans Serif"/>
              </a:rPr>
              <a:t>мероприятий</a:t>
            </a:r>
            <a:r>
              <a:rPr sz="800" spc="45" dirty="0">
                <a:latin typeface="Microsoft Sans Serif"/>
                <a:cs typeface="Microsoft Sans Serif"/>
              </a:rPr>
              <a:t> </a:t>
            </a:r>
            <a:r>
              <a:rPr sz="800" dirty="0">
                <a:latin typeface="Microsoft Sans Serif"/>
                <a:cs typeface="Microsoft Sans Serif"/>
              </a:rPr>
              <a:t>в области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309" name="object 309"/>
          <p:cNvSpPr txBox="1"/>
          <p:nvPr/>
        </p:nvSpPr>
        <p:spPr>
          <a:xfrm>
            <a:off x="4116070" y="6093663"/>
            <a:ext cx="8147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Microsoft Sans Serif"/>
                <a:cs typeface="Microsoft Sans Serif"/>
              </a:rPr>
              <a:t>мелиорации</a:t>
            </a:r>
            <a:r>
              <a:rPr sz="800" spc="-15" dirty="0">
                <a:latin typeface="Microsoft Sans Serif"/>
                <a:cs typeface="Microsoft Sans Serif"/>
              </a:rPr>
              <a:t> </a:t>
            </a:r>
            <a:r>
              <a:rPr sz="800" spc="-20" dirty="0">
                <a:latin typeface="Microsoft Sans Serif"/>
                <a:cs typeface="Microsoft Sans Serif"/>
              </a:rPr>
              <a:t>зем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310" name="object 310"/>
          <p:cNvSpPr txBox="1"/>
          <p:nvPr/>
        </p:nvSpPr>
        <p:spPr>
          <a:xfrm>
            <a:off x="4116070" y="6215583"/>
            <a:ext cx="8153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Microsoft Sans Serif"/>
                <a:cs typeface="Microsoft Sans Serif"/>
              </a:rPr>
              <a:t>сельскохозяйств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311" name="object 311"/>
          <p:cNvSpPr txBox="1"/>
          <p:nvPr/>
        </p:nvSpPr>
        <p:spPr>
          <a:xfrm>
            <a:off x="4116070" y="6337503"/>
            <a:ext cx="8134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5" dirty="0">
                <a:latin typeface="Microsoft Sans Serif"/>
                <a:cs typeface="Microsoft Sans Serif"/>
              </a:rPr>
              <a:t>рамках Федерал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312" name="object 312"/>
          <p:cNvSpPr txBox="1"/>
          <p:nvPr/>
        </p:nvSpPr>
        <p:spPr>
          <a:xfrm>
            <a:off x="4116070" y="6459423"/>
            <a:ext cx="7969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Microsoft Sans Serif"/>
                <a:cs typeface="Microsoft Sans Serif"/>
              </a:rPr>
              <a:t>"Экспорт</a:t>
            </a:r>
            <a:r>
              <a:rPr sz="800" spc="-30" dirty="0">
                <a:latin typeface="Microsoft Sans Serif"/>
                <a:cs typeface="Microsoft Sans Serif"/>
              </a:rPr>
              <a:t> </a:t>
            </a:r>
            <a:r>
              <a:rPr sz="800" spc="-15" dirty="0">
                <a:latin typeface="Microsoft Sans Serif"/>
                <a:cs typeface="Microsoft Sans Serif"/>
              </a:rPr>
              <a:t>продук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313" name="object 313"/>
          <p:cNvSpPr txBox="1"/>
          <p:nvPr/>
        </p:nvSpPr>
        <p:spPr>
          <a:xfrm>
            <a:off x="4116070" y="6578295"/>
            <a:ext cx="15678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Microsoft Sans Serif"/>
                <a:cs typeface="Microsoft Sans Serif"/>
              </a:rPr>
              <a:t>агропромышленного</a:t>
            </a:r>
            <a:r>
              <a:rPr sz="800" spc="10" dirty="0">
                <a:latin typeface="Microsoft Sans Serif"/>
                <a:cs typeface="Microsoft Sans Serif"/>
              </a:rPr>
              <a:t> </a:t>
            </a:r>
            <a:r>
              <a:rPr sz="800" spc="-15" dirty="0">
                <a:latin typeface="Microsoft Sans Serif"/>
                <a:cs typeface="Microsoft Sans Serif"/>
              </a:rPr>
              <a:t>комплекса</a:t>
            </a:r>
            <a:r>
              <a:rPr sz="900" spc="-15" dirty="0">
                <a:latin typeface="Microsoft Sans Serif"/>
                <a:cs typeface="Microsoft Sans Serif"/>
              </a:rPr>
              <a:t>"</a:t>
            </a:r>
            <a:endParaRPr sz="900">
              <a:latin typeface="Microsoft Sans Serif"/>
              <a:cs typeface="Microsoft Sans Serif"/>
            </a:endParaRPr>
          </a:p>
        </p:txBody>
      </p:sp>
      <p:grpSp>
        <p:nvGrpSpPr>
          <p:cNvPr id="314" name="object 314"/>
          <p:cNvGrpSpPr/>
          <p:nvPr/>
        </p:nvGrpSpPr>
        <p:grpSpPr>
          <a:xfrm>
            <a:off x="126492" y="2223516"/>
            <a:ext cx="4274820" cy="1574800"/>
            <a:chOff x="126492" y="2223516"/>
            <a:chExt cx="4274820" cy="1574800"/>
          </a:xfrm>
        </p:grpSpPr>
        <p:sp>
          <p:nvSpPr>
            <p:cNvPr id="315" name="object 315"/>
            <p:cNvSpPr/>
            <p:nvPr/>
          </p:nvSpPr>
          <p:spPr>
            <a:xfrm>
              <a:off x="145542" y="2242566"/>
              <a:ext cx="2915920" cy="1536700"/>
            </a:xfrm>
            <a:custGeom>
              <a:avLst/>
              <a:gdLst/>
              <a:ahLst/>
              <a:cxnLst/>
              <a:rect l="l" t="t" r="r" b="b"/>
              <a:pathLst>
                <a:path w="2915920" h="1536700">
                  <a:moveTo>
                    <a:pt x="0" y="1536192"/>
                  </a:moveTo>
                  <a:lnTo>
                    <a:pt x="2915412" y="1536192"/>
                  </a:lnTo>
                  <a:lnTo>
                    <a:pt x="2915412" y="0"/>
                  </a:lnTo>
                  <a:lnTo>
                    <a:pt x="0" y="0"/>
                  </a:lnTo>
                  <a:lnTo>
                    <a:pt x="0" y="1536192"/>
                  </a:lnTo>
                  <a:close/>
                </a:path>
              </a:pathLst>
            </a:custGeom>
            <a:ln w="38100">
              <a:solidFill>
                <a:srgbClr val="006FC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3257549" y="2812542"/>
              <a:ext cx="1125220" cy="559435"/>
            </a:xfrm>
            <a:custGeom>
              <a:avLst/>
              <a:gdLst/>
              <a:ahLst/>
              <a:cxnLst/>
              <a:rect l="l" t="t" r="r" b="b"/>
              <a:pathLst>
                <a:path w="1125220" h="559435">
                  <a:moveTo>
                    <a:pt x="1124712" y="0"/>
                  </a:moveTo>
                  <a:lnTo>
                    <a:pt x="0" y="0"/>
                  </a:lnTo>
                  <a:lnTo>
                    <a:pt x="0" y="559308"/>
                  </a:lnTo>
                  <a:lnTo>
                    <a:pt x="1124712" y="559308"/>
                  </a:lnTo>
                  <a:lnTo>
                    <a:pt x="11247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3163824" y="2812542"/>
              <a:ext cx="1218565" cy="559435"/>
            </a:xfrm>
            <a:custGeom>
              <a:avLst/>
              <a:gdLst/>
              <a:ahLst/>
              <a:cxnLst/>
              <a:rect l="l" t="t" r="r" b="b"/>
              <a:pathLst>
                <a:path w="1218564" h="559435">
                  <a:moveTo>
                    <a:pt x="93725" y="559308"/>
                  </a:moveTo>
                  <a:lnTo>
                    <a:pt x="1218438" y="559308"/>
                  </a:lnTo>
                  <a:lnTo>
                    <a:pt x="1218438" y="0"/>
                  </a:lnTo>
                  <a:lnTo>
                    <a:pt x="93725" y="0"/>
                  </a:lnTo>
                  <a:lnTo>
                    <a:pt x="93725" y="559308"/>
                  </a:lnTo>
                  <a:close/>
                </a:path>
                <a:path w="1218564" h="559435">
                  <a:moveTo>
                    <a:pt x="0" y="0"/>
                  </a:moveTo>
                  <a:lnTo>
                    <a:pt x="0" y="559308"/>
                  </a:lnTo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8" name="object 318"/>
          <p:cNvSpPr/>
          <p:nvPr/>
        </p:nvSpPr>
        <p:spPr>
          <a:xfrm>
            <a:off x="3163823" y="3107435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19050" y="3746"/>
                </a:moveTo>
                <a:lnTo>
                  <a:pt x="19050" y="3746"/>
                </a:lnTo>
              </a:path>
            </a:pathLst>
          </a:custGeom>
          <a:ln w="74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 txBox="1"/>
          <p:nvPr/>
        </p:nvSpPr>
        <p:spPr>
          <a:xfrm>
            <a:off x="3560190" y="3167888"/>
            <a:ext cx="5200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65" dirty="0">
                <a:latin typeface="Arial"/>
                <a:cs typeface="Arial"/>
              </a:rPr>
              <a:t>фо</a:t>
            </a:r>
            <a:r>
              <a:rPr sz="1200" b="1" spc="-130" dirty="0">
                <a:latin typeface="Arial"/>
                <a:cs typeface="Arial"/>
              </a:rPr>
              <a:t>н</a:t>
            </a:r>
            <a:r>
              <a:rPr sz="1200" b="1" spc="-135" dirty="0">
                <a:latin typeface="Arial"/>
                <a:cs typeface="Arial"/>
              </a:rPr>
              <a:t>дов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20" name="object 320"/>
          <p:cNvGrpSpPr/>
          <p:nvPr/>
        </p:nvGrpSpPr>
        <p:grpSpPr>
          <a:xfrm>
            <a:off x="3077336" y="4212335"/>
            <a:ext cx="1380490" cy="394970"/>
            <a:chOff x="3077336" y="4212335"/>
            <a:chExt cx="1380490" cy="394970"/>
          </a:xfrm>
        </p:grpSpPr>
        <p:sp>
          <p:nvSpPr>
            <p:cNvPr id="321" name="object 321"/>
            <p:cNvSpPr/>
            <p:nvPr/>
          </p:nvSpPr>
          <p:spPr>
            <a:xfrm>
              <a:off x="3199637" y="4231385"/>
              <a:ext cx="1239520" cy="356870"/>
            </a:xfrm>
            <a:custGeom>
              <a:avLst/>
              <a:gdLst/>
              <a:ahLst/>
              <a:cxnLst/>
              <a:rect l="l" t="t" r="r" b="b"/>
              <a:pathLst>
                <a:path w="1239520" h="356870">
                  <a:moveTo>
                    <a:pt x="1239012" y="0"/>
                  </a:moveTo>
                  <a:lnTo>
                    <a:pt x="0" y="0"/>
                  </a:lnTo>
                  <a:lnTo>
                    <a:pt x="0" y="356615"/>
                  </a:lnTo>
                  <a:lnTo>
                    <a:pt x="1239012" y="356615"/>
                  </a:lnTo>
                  <a:lnTo>
                    <a:pt x="12390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3096386" y="4231385"/>
              <a:ext cx="1342390" cy="356870"/>
            </a:xfrm>
            <a:custGeom>
              <a:avLst/>
              <a:gdLst/>
              <a:ahLst/>
              <a:cxnLst/>
              <a:rect l="l" t="t" r="r" b="b"/>
              <a:pathLst>
                <a:path w="1342389" h="356870">
                  <a:moveTo>
                    <a:pt x="103250" y="356615"/>
                  </a:moveTo>
                  <a:lnTo>
                    <a:pt x="1342263" y="356615"/>
                  </a:lnTo>
                  <a:lnTo>
                    <a:pt x="1342263" y="0"/>
                  </a:lnTo>
                  <a:lnTo>
                    <a:pt x="103250" y="0"/>
                  </a:lnTo>
                  <a:lnTo>
                    <a:pt x="103250" y="356615"/>
                  </a:lnTo>
                  <a:close/>
                </a:path>
                <a:path w="1342389" h="356870">
                  <a:moveTo>
                    <a:pt x="0" y="0"/>
                  </a:moveTo>
                  <a:lnTo>
                    <a:pt x="0" y="356615"/>
                  </a:lnTo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3096386" y="441947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19050" y="2349"/>
                  </a:moveTo>
                  <a:lnTo>
                    <a:pt x="19050" y="2349"/>
                  </a:lnTo>
                </a:path>
              </a:pathLst>
            </a:custGeom>
            <a:ln w="46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4" name="object 324"/>
          <p:cNvSpPr txBox="1"/>
          <p:nvPr/>
        </p:nvSpPr>
        <p:spPr>
          <a:xfrm>
            <a:off x="3530346" y="4210939"/>
            <a:ext cx="579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60">
              <a:lnSpc>
                <a:spcPct val="100000"/>
              </a:lnSpc>
              <a:spcBef>
                <a:spcPts val="100"/>
              </a:spcBef>
            </a:pPr>
            <a:r>
              <a:rPr sz="1200" b="1" spc="-135" dirty="0">
                <a:latin typeface="Arial"/>
                <a:cs typeface="Arial"/>
              </a:rPr>
              <a:t>Текущие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spc="-125" dirty="0">
                <a:latin typeface="Arial"/>
                <a:cs typeface="Arial"/>
              </a:rPr>
              <a:t>расх</a:t>
            </a:r>
            <a:r>
              <a:rPr sz="1200" b="1" spc="-140" dirty="0">
                <a:latin typeface="Arial"/>
                <a:cs typeface="Arial"/>
              </a:rPr>
              <a:t>оды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25" name="object 325"/>
          <p:cNvGrpSpPr/>
          <p:nvPr/>
        </p:nvGrpSpPr>
        <p:grpSpPr>
          <a:xfrm>
            <a:off x="126492" y="2616396"/>
            <a:ext cx="11838940" cy="4213225"/>
            <a:chOff x="126492" y="2616396"/>
            <a:chExt cx="11838940" cy="4213225"/>
          </a:xfrm>
        </p:grpSpPr>
        <p:sp>
          <p:nvSpPr>
            <p:cNvPr id="326" name="object 326"/>
            <p:cNvSpPr/>
            <p:nvPr/>
          </p:nvSpPr>
          <p:spPr>
            <a:xfrm>
              <a:off x="145542" y="3778758"/>
              <a:ext cx="2915920" cy="1400810"/>
            </a:xfrm>
            <a:custGeom>
              <a:avLst/>
              <a:gdLst/>
              <a:ahLst/>
              <a:cxnLst/>
              <a:rect l="l" t="t" r="r" b="b"/>
              <a:pathLst>
                <a:path w="2915920" h="1400810">
                  <a:moveTo>
                    <a:pt x="0" y="1400556"/>
                  </a:moveTo>
                  <a:lnTo>
                    <a:pt x="2915412" y="1400556"/>
                  </a:lnTo>
                  <a:lnTo>
                    <a:pt x="2915412" y="0"/>
                  </a:lnTo>
                  <a:lnTo>
                    <a:pt x="0" y="0"/>
                  </a:lnTo>
                  <a:lnTo>
                    <a:pt x="0" y="1400556"/>
                  </a:lnTo>
                  <a:close/>
                </a:path>
              </a:pathLst>
            </a:custGeom>
            <a:ln w="38099">
              <a:solidFill>
                <a:srgbClr val="006FC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6179896" y="4172940"/>
              <a:ext cx="5785485" cy="622935"/>
            </a:xfrm>
            <a:custGeom>
              <a:avLst/>
              <a:gdLst/>
              <a:ahLst/>
              <a:cxnLst/>
              <a:rect l="l" t="t" r="r" b="b"/>
              <a:pathLst>
                <a:path w="5785484" h="622935">
                  <a:moveTo>
                    <a:pt x="5785243" y="0"/>
                  </a:moveTo>
                  <a:lnTo>
                    <a:pt x="0" y="0"/>
                  </a:lnTo>
                  <a:lnTo>
                    <a:pt x="0" y="152539"/>
                  </a:lnTo>
                  <a:lnTo>
                    <a:pt x="5785243" y="152539"/>
                  </a:lnTo>
                  <a:lnTo>
                    <a:pt x="5785243" y="0"/>
                  </a:lnTo>
                  <a:close/>
                </a:path>
                <a:path w="5785484" h="622935">
                  <a:moveTo>
                    <a:pt x="5785256" y="622909"/>
                  </a:moveTo>
                  <a:lnTo>
                    <a:pt x="5785243" y="470357"/>
                  </a:lnTo>
                  <a:lnTo>
                    <a:pt x="0" y="470357"/>
                  </a:lnTo>
                  <a:lnTo>
                    <a:pt x="0" y="622909"/>
                  </a:lnTo>
                  <a:lnTo>
                    <a:pt x="5785256" y="622909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043528" y="5790224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5">
                  <a:moveTo>
                    <a:pt x="0" y="0"/>
                  </a:moveTo>
                  <a:lnTo>
                    <a:pt x="24696" y="0"/>
                  </a:lnTo>
                </a:path>
              </a:pathLst>
            </a:custGeom>
            <a:ln w="634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040399" y="5787008"/>
              <a:ext cx="31115" cy="6350"/>
            </a:xfrm>
            <a:custGeom>
              <a:avLst/>
              <a:gdLst/>
              <a:ahLst/>
              <a:cxnLst/>
              <a:rect l="l" t="t" r="r" b="b"/>
              <a:pathLst>
                <a:path w="31115" h="6350">
                  <a:moveTo>
                    <a:pt x="30871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30871" y="6347"/>
                  </a:lnTo>
                  <a:lnTo>
                    <a:pt x="3087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049702" y="5796571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0" y="0"/>
                  </a:moveTo>
                  <a:lnTo>
                    <a:pt x="18522" y="0"/>
                  </a:lnTo>
                </a:path>
              </a:pathLst>
            </a:custGeom>
            <a:ln w="634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046573" y="5793356"/>
              <a:ext cx="24765" cy="6350"/>
            </a:xfrm>
            <a:custGeom>
              <a:avLst/>
              <a:gdLst/>
              <a:ahLst/>
              <a:cxnLst/>
              <a:rect l="l" t="t" r="r" b="b"/>
              <a:pathLst>
                <a:path w="24765" h="6350">
                  <a:moveTo>
                    <a:pt x="24696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24696" y="6347"/>
                  </a:lnTo>
                  <a:lnTo>
                    <a:pt x="2469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055876" y="580291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348" y="0"/>
                  </a:lnTo>
                </a:path>
              </a:pathLst>
            </a:custGeom>
            <a:ln w="634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052748" y="5799703"/>
              <a:ext cx="19050" cy="6350"/>
            </a:xfrm>
            <a:custGeom>
              <a:avLst/>
              <a:gdLst/>
              <a:ahLst/>
              <a:cxnLst/>
              <a:rect l="l" t="t" r="r" b="b"/>
              <a:pathLst>
                <a:path w="19050" h="6350">
                  <a:moveTo>
                    <a:pt x="18522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8522" y="6347"/>
                  </a:lnTo>
                  <a:lnTo>
                    <a:pt x="1852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062050" y="580926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174" y="0"/>
                  </a:lnTo>
                </a:path>
              </a:pathLst>
            </a:custGeom>
            <a:ln w="634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058912" y="5806058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357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6172" y="6350"/>
                  </a:lnTo>
                  <a:lnTo>
                    <a:pt x="6172" y="12687"/>
                  </a:lnTo>
                  <a:lnTo>
                    <a:pt x="12357" y="12687"/>
                  </a:lnTo>
                  <a:lnTo>
                    <a:pt x="12357" y="6350"/>
                  </a:lnTo>
                  <a:lnTo>
                    <a:pt x="1235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11167853" y="6053800"/>
              <a:ext cx="797560" cy="540385"/>
            </a:xfrm>
            <a:custGeom>
              <a:avLst/>
              <a:gdLst/>
              <a:ahLst/>
              <a:cxnLst/>
              <a:rect l="l" t="t" r="r" b="b"/>
              <a:pathLst>
                <a:path w="797559" h="540384">
                  <a:moveTo>
                    <a:pt x="0" y="540145"/>
                  </a:moveTo>
                  <a:lnTo>
                    <a:pt x="797299" y="540145"/>
                  </a:lnTo>
                  <a:lnTo>
                    <a:pt x="797299" y="0"/>
                  </a:lnTo>
                  <a:lnTo>
                    <a:pt x="0" y="0"/>
                  </a:lnTo>
                  <a:lnTo>
                    <a:pt x="0" y="5401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6179896" y="6593954"/>
              <a:ext cx="5785485" cy="235585"/>
            </a:xfrm>
            <a:custGeom>
              <a:avLst/>
              <a:gdLst/>
              <a:ahLst/>
              <a:cxnLst/>
              <a:rect l="l" t="t" r="r" b="b"/>
              <a:pathLst>
                <a:path w="5785484" h="235584">
                  <a:moveTo>
                    <a:pt x="5785243" y="0"/>
                  </a:moveTo>
                  <a:lnTo>
                    <a:pt x="0" y="0"/>
                  </a:lnTo>
                  <a:lnTo>
                    <a:pt x="0" y="24015"/>
                  </a:lnTo>
                  <a:lnTo>
                    <a:pt x="0" y="235051"/>
                  </a:lnTo>
                  <a:lnTo>
                    <a:pt x="5785243" y="235051"/>
                  </a:lnTo>
                  <a:lnTo>
                    <a:pt x="5785243" y="24015"/>
                  </a:lnTo>
                  <a:lnTo>
                    <a:pt x="5785243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6179897" y="2616396"/>
              <a:ext cx="5785485" cy="152400"/>
            </a:xfrm>
            <a:custGeom>
              <a:avLst/>
              <a:gdLst/>
              <a:ahLst/>
              <a:cxnLst/>
              <a:rect l="l" t="t" r="r" b="b"/>
              <a:pathLst>
                <a:path w="5785484" h="152400">
                  <a:moveTo>
                    <a:pt x="0" y="0"/>
                  </a:moveTo>
                  <a:lnTo>
                    <a:pt x="0" y="152331"/>
                  </a:lnTo>
                  <a:lnTo>
                    <a:pt x="5785254" y="152331"/>
                  </a:lnTo>
                  <a:lnTo>
                    <a:pt x="57852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9" name="object 339"/>
          <p:cNvSpPr txBox="1"/>
          <p:nvPr/>
        </p:nvSpPr>
        <p:spPr>
          <a:xfrm>
            <a:off x="8373620" y="1040605"/>
            <a:ext cx="1732914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2795" algn="l"/>
                <a:tab pos="1520825" algn="l"/>
              </a:tabLst>
            </a:pPr>
            <a:r>
              <a:rPr sz="650" b="1" spc="-10" dirty="0">
                <a:latin typeface="Arial"/>
                <a:cs typeface="Arial"/>
              </a:rPr>
              <a:t>1 </a:t>
            </a:r>
            <a:r>
              <a:rPr sz="650" b="1" spc="-30" dirty="0">
                <a:latin typeface="Arial"/>
                <a:cs typeface="Arial"/>
              </a:rPr>
              <a:t>г</a:t>
            </a:r>
            <a:r>
              <a:rPr sz="650" b="1" spc="-15" dirty="0">
                <a:latin typeface="Arial"/>
                <a:cs typeface="Arial"/>
              </a:rPr>
              <a:t>од</a:t>
            </a:r>
            <a:r>
              <a:rPr sz="650" b="1" dirty="0">
                <a:latin typeface="Arial"/>
                <a:cs typeface="Arial"/>
              </a:rPr>
              <a:t>	</a:t>
            </a:r>
            <a:r>
              <a:rPr sz="650" b="1" spc="-10" dirty="0">
                <a:latin typeface="Arial"/>
                <a:cs typeface="Arial"/>
              </a:rPr>
              <a:t>2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30" dirty="0">
                <a:latin typeface="Arial"/>
                <a:cs typeface="Arial"/>
              </a:rPr>
              <a:t>г</a:t>
            </a:r>
            <a:r>
              <a:rPr sz="650" b="1" spc="-15" dirty="0">
                <a:latin typeface="Arial"/>
                <a:cs typeface="Arial"/>
              </a:rPr>
              <a:t>од</a:t>
            </a:r>
            <a:r>
              <a:rPr sz="650" b="1" dirty="0">
                <a:latin typeface="Arial"/>
                <a:cs typeface="Arial"/>
              </a:rPr>
              <a:t>	</a:t>
            </a:r>
            <a:r>
              <a:rPr sz="650" b="1" spc="-10" dirty="0">
                <a:latin typeface="Arial"/>
                <a:cs typeface="Arial"/>
              </a:rPr>
              <a:t>3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30" dirty="0">
                <a:latin typeface="Arial"/>
                <a:cs typeface="Arial"/>
              </a:rPr>
              <a:t>г</a:t>
            </a:r>
            <a:r>
              <a:rPr sz="650" b="1" spc="-15" dirty="0">
                <a:latin typeface="Arial"/>
                <a:cs typeface="Arial"/>
              </a:rPr>
              <a:t>од</a:t>
            </a:r>
            <a:endParaRPr sz="650">
              <a:latin typeface="Arial"/>
              <a:cs typeface="Arial"/>
            </a:endParaRPr>
          </a:p>
        </p:txBody>
      </p:sp>
      <p:sp>
        <p:nvSpPr>
          <p:cNvPr id="340" name="object 340"/>
          <p:cNvSpPr txBox="1"/>
          <p:nvPr/>
        </p:nvSpPr>
        <p:spPr>
          <a:xfrm>
            <a:off x="10666812" y="1040605"/>
            <a:ext cx="22479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10" dirty="0">
                <a:latin typeface="Arial"/>
                <a:cs typeface="Arial"/>
              </a:rPr>
              <a:t>4 </a:t>
            </a:r>
            <a:r>
              <a:rPr sz="650" b="1" spc="-30" dirty="0">
                <a:latin typeface="Arial"/>
                <a:cs typeface="Arial"/>
              </a:rPr>
              <a:t>г</a:t>
            </a:r>
            <a:r>
              <a:rPr sz="650" b="1" spc="-15" dirty="0">
                <a:latin typeface="Arial"/>
                <a:cs typeface="Arial"/>
              </a:rPr>
              <a:t>од</a:t>
            </a:r>
            <a:endParaRPr sz="650">
              <a:latin typeface="Arial"/>
              <a:cs typeface="Arial"/>
            </a:endParaRPr>
          </a:p>
        </p:txBody>
      </p:sp>
      <p:sp>
        <p:nvSpPr>
          <p:cNvPr id="341" name="object 341"/>
          <p:cNvSpPr txBox="1"/>
          <p:nvPr/>
        </p:nvSpPr>
        <p:spPr>
          <a:xfrm>
            <a:off x="11451680" y="1040605"/>
            <a:ext cx="22479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10" dirty="0">
                <a:latin typeface="Arial"/>
                <a:cs typeface="Arial"/>
              </a:rPr>
              <a:t>5 </a:t>
            </a:r>
            <a:r>
              <a:rPr sz="650" b="1" spc="-30" dirty="0">
                <a:latin typeface="Arial"/>
                <a:cs typeface="Arial"/>
              </a:rPr>
              <a:t>г</a:t>
            </a:r>
            <a:r>
              <a:rPr sz="650" b="1" spc="-15" dirty="0">
                <a:latin typeface="Arial"/>
                <a:cs typeface="Arial"/>
              </a:rPr>
              <a:t>од</a:t>
            </a:r>
            <a:endParaRPr sz="650">
              <a:latin typeface="Arial"/>
              <a:cs typeface="Arial"/>
            </a:endParaRPr>
          </a:p>
        </p:txBody>
      </p:sp>
      <p:graphicFrame>
        <p:nvGraphicFramePr>
          <p:cNvPr id="342" name="object 342"/>
          <p:cNvGraphicFramePr>
            <a:graphicFrameLocks noGrp="1"/>
          </p:cNvGraphicFramePr>
          <p:nvPr/>
        </p:nvGraphicFramePr>
        <p:xfrm>
          <a:off x="6179511" y="1153377"/>
          <a:ext cx="5785485" cy="28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8014"/>
                <a:gridCol w="806450"/>
                <a:gridCol w="723264"/>
                <a:gridCol w="779145"/>
                <a:gridCol w="785495"/>
                <a:gridCol w="794385"/>
              </a:tblGrid>
              <a:tr h="169914">
                <a:tc>
                  <a:txBody>
                    <a:bodyPr/>
                    <a:lstStyle/>
                    <a:p>
                      <a:pPr marL="12700">
                        <a:lnSpc>
                          <a:spcPts val="695"/>
                        </a:lnSpc>
                      </a:pPr>
                      <a:r>
                        <a:rPr sz="650" b="1" spc="-25" dirty="0">
                          <a:latin typeface="Arial"/>
                          <a:cs typeface="Arial"/>
                        </a:rPr>
                        <a:t>Стоимость</a:t>
                      </a:r>
                      <a:r>
                        <a:rPr sz="65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создания</a:t>
                      </a:r>
                      <a:r>
                        <a:rPr sz="65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5" dirty="0">
                          <a:latin typeface="Arial"/>
                          <a:cs typeface="Arial"/>
                        </a:rPr>
                        <a:t>основных</a:t>
                      </a:r>
                      <a:r>
                        <a:rPr sz="65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фондов,</a:t>
                      </a:r>
                      <a:r>
                        <a:rPr sz="65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5" dirty="0">
                          <a:latin typeface="Arial"/>
                          <a:cs typeface="Arial"/>
                        </a:rPr>
                        <a:t>руб.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650" b="1" spc="-1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666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000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650" b="1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737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000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650" b="1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787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000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650" b="1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837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000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650" b="1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887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000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108113">
                <a:tc>
                  <a:txBody>
                    <a:bodyPr/>
                    <a:lstStyle/>
                    <a:p>
                      <a:pPr marL="36830">
                        <a:lnSpc>
                          <a:spcPts val="725"/>
                        </a:lnSpc>
                        <a:spcBef>
                          <a:spcPts val="25"/>
                        </a:spcBef>
                      </a:pPr>
                      <a:r>
                        <a:rPr sz="650" spc="-20" dirty="0">
                          <a:latin typeface="Microsoft Sans Serif"/>
                          <a:cs typeface="Microsoft Sans Serif"/>
                        </a:rPr>
                        <a:t>Посадочный</a:t>
                      </a:r>
                      <a:r>
                        <a:rPr sz="65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650" spc="-30" dirty="0">
                          <a:latin typeface="Microsoft Sans Serif"/>
                          <a:cs typeface="Microsoft Sans Serif"/>
                        </a:rPr>
                        <a:t>материал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7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ts val="725"/>
                        </a:lnSpc>
                        <a:spcBef>
                          <a:spcPts val="25"/>
                        </a:spcBef>
                      </a:pPr>
                      <a:r>
                        <a:rPr sz="650" b="1" spc="-15" dirty="0">
                          <a:latin typeface="Arial"/>
                          <a:cs typeface="Arial"/>
                        </a:rPr>
                        <a:t>57</a:t>
                      </a:r>
                      <a:r>
                        <a:rPr sz="650" b="1" dirty="0">
                          <a:latin typeface="Arial"/>
                          <a:cs typeface="Arial"/>
                        </a:rPr>
                        <a:t>6 </a:t>
                      </a:r>
                      <a:r>
                        <a:rPr sz="650" b="1" spc="-1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650" b="1" dirty="0">
                          <a:latin typeface="Arial"/>
                          <a:cs typeface="Arial"/>
                        </a:rPr>
                        <a:t>0 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ts val="725"/>
                        </a:lnSpc>
                        <a:spcBef>
                          <a:spcPts val="25"/>
                        </a:spcBef>
                      </a:pPr>
                      <a:r>
                        <a:rPr sz="650" b="1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152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000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ts val="725"/>
                        </a:lnSpc>
                        <a:spcBef>
                          <a:spcPts val="25"/>
                        </a:spcBef>
                      </a:pPr>
                      <a:r>
                        <a:rPr sz="650" b="1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152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000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ts val="725"/>
                        </a:lnSpc>
                        <a:spcBef>
                          <a:spcPts val="25"/>
                        </a:spcBef>
                      </a:pPr>
                      <a:r>
                        <a:rPr sz="650" b="1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152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000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725"/>
                        </a:lnSpc>
                        <a:spcBef>
                          <a:spcPts val="25"/>
                        </a:spcBef>
                      </a:pPr>
                      <a:r>
                        <a:rPr sz="650" b="1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152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000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43" name="object 343"/>
          <p:cNvSpPr txBox="1"/>
          <p:nvPr/>
        </p:nvSpPr>
        <p:spPr>
          <a:xfrm>
            <a:off x="6204187" y="1421857"/>
            <a:ext cx="142367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-15" dirty="0">
                <a:latin typeface="Microsoft Sans Serif"/>
                <a:cs typeface="Microsoft Sans Serif"/>
              </a:rPr>
              <a:t>Аренда</a:t>
            </a:r>
            <a:r>
              <a:rPr sz="650" spc="-5" dirty="0">
                <a:latin typeface="Microsoft Sans Serif"/>
                <a:cs typeface="Microsoft Sans Serif"/>
              </a:rPr>
              <a:t> </a:t>
            </a:r>
            <a:r>
              <a:rPr sz="650" spc="-25" dirty="0">
                <a:latin typeface="Microsoft Sans Serif"/>
                <a:cs typeface="Microsoft Sans Serif"/>
              </a:rPr>
              <a:t>земли/выкуп</a:t>
            </a:r>
            <a:r>
              <a:rPr sz="650" spc="10" dirty="0">
                <a:latin typeface="Microsoft Sans Serif"/>
                <a:cs typeface="Microsoft Sans Serif"/>
              </a:rPr>
              <a:t> </a:t>
            </a:r>
            <a:r>
              <a:rPr sz="650" spc="-10" dirty="0">
                <a:latin typeface="Microsoft Sans Serif"/>
                <a:cs typeface="Microsoft Sans Serif"/>
              </a:rPr>
              <a:t>в</a:t>
            </a:r>
            <a:r>
              <a:rPr sz="650" spc="15" dirty="0">
                <a:latin typeface="Microsoft Sans Serif"/>
                <a:cs typeface="Microsoft Sans Serif"/>
              </a:rPr>
              <a:t> </a:t>
            </a:r>
            <a:r>
              <a:rPr sz="650" spc="-20" dirty="0">
                <a:latin typeface="Microsoft Sans Serif"/>
                <a:cs typeface="Microsoft Sans Serif"/>
              </a:rPr>
              <a:t>собственность</a:t>
            </a:r>
            <a:endParaRPr sz="650">
              <a:latin typeface="Microsoft Sans Serif"/>
              <a:cs typeface="Microsoft Sans Serif"/>
            </a:endParaRPr>
          </a:p>
        </p:txBody>
      </p:sp>
      <p:sp>
        <p:nvSpPr>
          <p:cNvPr id="344" name="object 344"/>
          <p:cNvSpPr txBox="1"/>
          <p:nvPr/>
        </p:nvSpPr>
        <p:spPr>
          <a:xfrm>
            <a:off x="8546746" y="1421857"/>
            <a:ext cx="33528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25" dirty="0">
                <a:latin typeface="Arial"/>
                <a:cs typeface="Arial"/>
              </a:rPr>
              <a:t>2</a:t>
            </a:r>
            <a:r>
              <a:rPr sz="650" b="1" spc="-10" dirty="0">
                <a:latin typeface="Arial"/>
                <a:cs typeface="Arial"/>
              </a:rPr>
              <a:t>5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00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345" name="object 345"/>
          <p:cNvSpPr txBox="1"/>
          <p:nvPr/>
        </p:nvSpPr>
        <p:spPr>
          <a:xfrm>
            <a:off x="9269954" y="1421857"/>
            <a:ext cx="33528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25" dirty="0">
                <a:latin typeface="Arial"/>
                <a:cs typeface="Arial"/>
              </a:rPr>
              <a:t>7</a:t>
            </a:r>
            <a:r>
              <a:rPr sz="650" b="1" spc="-10" dirty="0">
                <a:latin typeface="Arial"/>
                <a:cs typeface="Arial"/>
              </a:rPr>
              <a:t>5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00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346" name="object 346"/>
          <p:cNvSpPr txBox="1"/>
          <p:nvPr/>
        </p:nvSpPr>
        <p:spPr>
          <a:xfrm>
            <a:off x="10005510" y="1421857"/>
            <a:ext cx="37846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25" dirty="0">
                <a:latin typeface="Arial"/>
                <a:cs typeface="Arial"/>
              </a:rPr>
              <a:t>12</a:t>
            </a:r>
            <a:r>
              <a:rPr sz="650" b="1" spc="-10" dirty="0">
                <a:latin typeface="Arial"/>
                <a:cs typeface="Arial"/>
              </a:rPr>
              <a:t>5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00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347" name="object 347"/>
          <p:cNvSpPr txBox="1"/>
          <p:nvPr/>
        </p:nvSpPr>
        <p:spPr>
          <a:xfrm>
            <a:off x="10790461" y="1421857"/>
            <a:ext cx="37846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25" dirty="0">
                <a:latin typeface="Arial"/>
                <a:cs typeface="Arial"/>
              </a:rPr>
              <a:t>17</a:t>
            </a:r>
            <a:r>
              <a:rPr sz="650" b="1" spc="-10" dirty="0">
                <a:latin typeface="Arial"/>
                <a:cs typeface="Arial"/>
              </a:rPr>
              <a:t>5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00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348" name="object 348"/>
          <p:cNvSpPr txBox="1"/>
          <p:nvPr/>
        </p:nvSpPr>
        <p:spPr>
          <a:xfrm>
            <a:off x="11581586" y="1421857"/>
            <a:ext cx="37846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25" dirty="0">
                <a:latin typeface="Arial"/>
                <a:cs typeface="Arial"/>
              </a:rPr>
              <a:t>22</a:t>
            </a:r>
            <a:r>
              <a:rPr sz="650" b="1" spc="-10" dirty="0">
                <a:latin typeface="Arial"/>
                <a:cs typeface="Arial"/>
              </a:rPr>
              <a:t>5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00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349" name="object 349"/>
          <p:cNvSpPr txBox="1"/>
          <p:nvPr/>
        </p:nvSpPr>
        <p:spPr>
          <a:xfrm>
            <a:off x="6204187" y="1530012"/>
            <a:ext cx="1574165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-25" dirty="0">
                <a:latin typeface="Microsoft Sans Serif"/>
                <a:cs typeface="Microsoft Sans Serif"/>
              </a:rPr>
              <a:t>Установка</a:t>
            </a:r>
            <a:r>
              <a:rPr sz="650" dirty="0">
                <a:latin typeface="Microsoft Sans Serif"/>
                <a:cs typeface="Microsoft Sans Serif"/>
              </a:rPr>
              <a:t> </a:t>
            </a:r>
            <a:r>
              <a:rPr sz="650" spc="-20" dirty="0">
                <a:latin typeface="Microsoft Sans Serif"/>
                <a:cs typeface="Microsoft Sans Serif"/>
              </a:rPr>
              <a:t>системы</a:t>
            </a:r>
            <a:r>
              <a:rPr sz="650" spc="-5" dirty="0">
                <a:latin typeface="Microsoft Sans Serif"/>
                <a:cs typeface="Microsoft Sans Serif"/>
              </a:rPr>
              <a:t> </a:t>
            </a:r>
            <a:r>
              <a:rPr sz="650" spc="-25" dirty="0">
                <a:latin typeface="Microsoft Sans Serif"/>
                <a:cs typeface="Microsoft Sans Serif"/>
              </a:rPr>
              <a:t>капельного</a:t>
            </a:r>
            <a:r>
              <a:rPr sz="650" spc="5" dirty="0">
                <a:latin typeface="Microsoft Sans Serif"/>
                <a:cs typeface="Microsoft Sans Serif"/>
              </a:rPr>
              <a:t> </a:t>
            </a:r>
            <a:r>
              <a:rPr sz="650" spc="-20" dirty="0">
                <a:latin typeface="Microsoft Sans Serif"/>
                <a:cs typeface="Microsoft Sans Serif"/>
              </a:rPr>
              <a:t>орошения</a:t>
            </a:r>
            <a:endParaRPr sz="650">
              <a:latin typeface="Microsoft Sans Serif"/>
              <a:cs typeface="Microsoft Sans Serif"/>
            </a:endParaRPr>
          </a:p>
        </p:txBody>
      </p:sp>
      <p:sp>
        <p:nvSpPr>
          <p:cNvPr id="350" name="object 350"/>
          <p:cNvSpPr txBox="1"/>
          <p:nvPr/>
        </p:nvSpPr>
        <p:spPr>
          <a:xfrm>
            <a:off x="8503526" y="1530012"/>
            <a:ext cx="37846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25" dirty="0">
                <a:latin typeface="Arial"/>
                <a:cs typeface="Arial"/>
              </a:rPr>
              <a:t>13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00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351" name="object 351"/>
          <p:cNvSpPr txBox="1"/>
          <p:nvPr/>
        </p:nvSpPr>
        <p:spPr>
          <a:xfrm>
            <a:off x="9226735" y="1530012"/>
            <a:ext cx="37846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25" dirty="0">
                <a:latin typeface="Arial"/>
                <a:cs typeface="Arial"/>
              </a:rPr>
              <a:t>26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00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352" name="object 352"/>
          <p:cNvSpPr txBox="1"/>
          <p:nvPr/>
        </p:nvSpPr>
        <p:spPr>
          <a:xfrm>
            <a:off x="10005510" y="1530012"/>
            <a:ext cx="37846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25" dirty="0">
                <a:latin typeface="Arial"/>
                <a:cs typeface="Arial"/>
              </a:rPr>
              <a:t>26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00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353" name="object 353"/>
          <p:cNvSpPr txBox="1"/>
          <p:nvPr/>
        </p:nvSpPr>
        <p:spPr>
          <a:xfrm>
            <a:off x="10790461" y="1530012"/>
            <a:ext cx="37846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25" dirty="0">
                <a:latin typeface="Arial"/>
                <a:cs typeface="Arial"/>
              </a:rPr>
              <a:t>26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00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354" name="object 354"/>
          <p:cNvSpPr txBox="1"/>
          <p:nvPr/>
        </p:nvSpPr>
        <p:spPr>
          <a:xfrm>
            <a:off x="11581586" y="1530012"/>
            <a:ext cx="37846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25" dirty="0">
                <a:latin typeface="Arial"/>
                <a:cs typeface="Arial"/>
              </a:rPr>
              <a:t>26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00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graphicFrame>
        <p:nvGraphicFramePr>
          <p:cNvPr id="355" name="object 355"/>
          <p:cNvGraphicFramePr>
            <a:graphicFrameLocks noGrp="1"/>
          </p:cNvGraphicFramePr>
          <p:nvPr/>
        </p:nvGraphicFramePr>
        <p:xfrm>
          <a:off x="6179897" y="1658430"/>
          <a:ext cx="5785485" cy="427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0545"/>
                <a:gridCol w="1174115"/>
                <a:gridCol w="751204"/>
                <a:gridCol w="781685"/>
                <a:gridCol w="788035"/>
                <a:gridCol w="469264"/>
              </a:tblGrid>
              <a:tr h="96890">
                <a:tc>
                  <a:txBody>
                    <a:bodyPr/>
                    <a:lstStyle/>
                    <a:p>
                      <a:pPr marL="36830">
                        <a:lnSpc>
                          <a:spcPts val="665"/>
                        </a:lnSpc>
                      </a:pPr>
                      <a:r>
                        <a:rPr sz="650" spc="-15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650" spc="2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650" spc="-5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650" spc="-1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650" spc="-10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650" spc="-1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65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650" spc="10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65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65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650" spc="2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650" spc="10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65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650" spc="-1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650" spc="10" dirty="0">
                          <a:latin typeface="Microsoft Sans Serif"/>
                          <a:cs typeface="Microsoft Sans Serif"/>
                        </a:rPr>
                        <a:t>ж</a:t>
                      </a:r>
                      <a:r>
                        <a:rPr sz="650" spc="-1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650" spc="-10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650" dirty="0">
                          <a:latin typeface="Microsoft Sans Serif"/>
                          <a:cs typeface="Microsoft Sans Serif"/>
                        </a:rPr>
                        <a:t>ы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7815" algn="r">
                        <a:lnSpc>
                          <a:spcPts val="665"/>
                        </a:lnSpc>
                      </a:pPr>
                      <a:r>
                        <a:rPr sz="650" b="1" spc="-15" dirty="0">
                          <a:latin typeface="Arial"/>
                          <a:cs typeface="Arial"/>
                        </a:rPr>
                        <a:t>18</a:t>
                      </a:r>
                      <a:r>
                        <a:rPr sz="650" b="1" dirty="0">
                          <a:latin typeface="Arial"/>
                          <a:cs typeface="Arial"/>
                        </a:rPr>
                        <a:t>0 </a:t>
                      </a:r>
                      <a:r>
                        <a:rPr sz="650" b="1" spc="-1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650" b="1" dirty="0">
                          <a:latin typeface="Arial"/>
                          <a:cs typeface="Arial"/>
                        </a:rPr>
                        <a:t>0 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ts val="665"/>
                        </a:lnSpc>
                      </a:pPr>
                      <a:r>
                        <a:rPr sz="650" b="1" dirty="0">
                          <a:latin typeface="Arial"/>
                          <a:cs typeface="Arial"/>
                        </a:rPr>
                        <a:t>0 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5"/>
                        </a:lnSpc>
                      </a:pPr>
                      <a:r>
                        <a:rPr sz="650" b="1" dirty="0">
                          <a:latin typeface="Arial"/>
                          <a:cs typeface="Arial"/>
                        </a:rPr>
                        <a:t>0 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5"/>
                        </a:lnSpc>
                      </a:pPr>
                      <a:r>
                        <a:rPr sz="650" b="1" dirty="0">
                          <a:latin typeface="Arial"/>
                          <a:cs typeface="Arial"/>
                        </a:rPr>
                        <a:t>0 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665"/>
                        </a:lnSpc>
                      </a:pPr>
                      <a:r>
                        <a:rPr sz="650" b="1" dirty="0">
                          <a:latin typeface="Arial"/>
                          <a:cs typeface="Arial"/>
                        </a:rPr>
                        <a:t>0 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8113">
                <a:tc>
                  <a:txBody>
                    <a:bodyPr/>
                    <a:lstStyle/>
                    <a:p>
                      <a:pPr marL="36830">
                        <a:lnSpc>
                          <a:spcPts val="725"/>
                        </a:lnSpc>
                        <a:spcBef>
                          <a:spcPts val="25"/>
                        </a:spcBef>
                      </a:pPr>
                      <a:r>
                        <a:rPr sz="650" spc="-5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650" spc="-15" dirty="0">
                          <a:latin typeface="Microsoft Sans Serif"/>
                          <a:cs typeface="Microsoft Sans Serif"/>
                        </a:rPr>
                        <a:t>ра</a:t>
                      </a:r>
                      <a:r>
                        <a:rPr sz="650" spc="10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650" spc="-5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650" spc="-1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65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65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650" spc="2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650" spc="-1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650" spc="15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650" spc="-1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65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650" spc="-20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650" dirty="0"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sz="650" spc="5" dirty="0">
                          <a:latin typeface="Microsoft Sans Serif"/>
                          <a:cs typeface="Microsoft Sans Serif"/>
                        </a:rPr>
                        <a:t> М</a:t>
                      </a:r>
                      <a:r>
                        <a:rPr sz="650" spc="-5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650" dirty="0"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65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650" spc="-15" dirty="0">
                          <a:latin typeface="Microsoft Sans Serif"/>
                          <a:cs typeface="Microsoft Sans Serif"/>
                        </a:rPr>
                        <a:t>82</a:t>
                      </a:r>
                      <a:r>
                        <a:rPr sz="650" spc="15" dirty="0"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650" dirty="0">
                          <a:latin typeface="Microsoft Sans Serif"/>
                          <a:cs typeface="Microsoft Sans Serif"/>
                        </a:rPr>
                        <a:t>1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7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7815" algn="r">
                        <a:lnSpc>
                          <a:spcPts val="725"/>
                        </a:lnSpc>
                        <a:spcBef>
                          <a:spcPts val="25"/>
                        </a:spcBef>
                      </a:pPr>
                      <a:r>
                        <a:rPr sz="650" b="1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500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000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ts val="725"/>
                        </a:lnSpc>
                        <a:spcBef>
                          <a:spcPts val="25"/>
                        </a:spcBef>
                      </a:pPr>
                      <a:r>
                        <a:rPr sz="650" b="1" dirty="0">
                          <a:latin typeface="Arial"/>
                          <a:cs typeface="Arial"/>
                        </a:rPr>
                        <a:t>0 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25"/>
                        </a:lnSpc>
                        <a:spcBef>
                          <a:spcPts val="25"/>
                        </a:spcBef>
                      </a:pPr>
                      <a:r>
                        <a:rPr sz="650" b="1" dirty="0">
                          <a:latin typeface="Arial"/>
                          <a:cs typeface="Arial"/>
                        </a:rPr>
                        <a:t>0 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25"/>
                        </a:lnSpc>
                        <a:spcBef>
                          <a:spcPts val="25"/>
                        </a:spcBef>
                      </a:pPr>
                      <a:r>
                        <a:rPr sz="650" b="1" dirty="0">
                          <a:latin typeface="Arial"/>
                          <a:cs typeface="Arial"/>
                        </a:rPr>
                        <a:t>0 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725"/>
                        </a:lnSpc>
                        <a:spcBef>
                          <a:spcPts val="25"/>
                        </a:spcBef>
                      </a:pPr>
                      <a:r>
                        <a:rPr sz="650" b="1" dirty="0">
                          <a:latin typeface="Arial"/>
                          <a:cs typeface="Arial"/>
                        </a:rPr>
                        <a:t>0 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7901">
                <a:tc>
                  <a:txBody>
                    <a:bodyPr/>
                    <a:lstStyle/>
                    <a:p>
                      <a:pPr marL="36830">
                        <a:lnSpc>
                          <a:spcPts val="725"/>
                        </a:lnSpc>
                        <a:spcBef>
                          <a:spcPts val="25"/>
                        </a:spcBef>
                      </a:pPr>
                      <a:r>
                        <a:rPr sz="650" spc="-25" dirty="0">
                          <a:latin typeface="Microsoft Sans Serif"/>
                          <a:cs typeface="Microsoft Sans Serif"/>
                        </a:rPr>
                        <a:t>Опрыскиватель</a:t>
                      </a:r>
                      <a:r>
                        <a:rPr sz="65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650" spc="-20" dirty="0">
                          <a:latin typeface="Microsoft Sans Serif"/>
                          <a:cs typeface="Microsoft Sans Serif"/>
                        </a:rPr>
                        <a:t>800л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7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7815" algn="r">
                        <a:lnSpc>
                          <a:spcPts val="725"/>
                        </a:lnSpc>
                        <a:spcBef>
                          <a:spcPts val="25"/>
                        </a:spcBef>
                      </a:pPr>
                      <a:r>
                        <a:rPr sz="650" b="1" spc="-6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650" b="1" spc="-1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650" b="1" dirty="0">
                          <a:latin typeface="Arial"/>
                          <a:cs typeface="Arial"/>
                        </a:rPr>
                        <a:t>0 </a:t>
                      </a:r>
                      <a:r>
                        <a:rPr sz="650" b="1" spc="-1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650" b="1" dirty="0">
                          <a:latin typeface="Arial"/>
                          <a:cs typeface="Arial"/>
                        </a:rPr>
                        <a:t>0 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ts val="725"/>
                        </a:lnSpc>
                        <a:spcBef>
                          <a:spcPts val="25"/>
                        </a:spcBef>
                      </a:pPr>
                      <a:r>
                        <a:rPr sz="650" b="1" dirty="0">
                          <a:latin typeface="Arial"/>
                          <a:cs typeface="Arial"/>
                        </a:rPr>
                        <a:t>0 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25"/>
                        </a:lnSpc>
                        <a:spcBef>
                          <a:spcPts val="25"/>
                        </a:spcBef>
                      </a:pPr>
                      <a:r>
                        <a:rPr sz="650" b="1" dirty="0">
                          <a:latin typeface="Arial"/>
                          <a:cs typeface="Arial"/>
                        </a:rPr>
                        <a:t>0 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25"/>
                        </a:lnSpc>
                        <a:spcBef>
                          <a:spcPts val="25"/>
                        </a:spcBef>
                      </a:pPr>
                      <a:r>
                        <a:rPr sz="650" b="1" dirty="0">
                          <a:latin typeface="Arial"/>
                          <a:cs typeface="Arial"/>
                        </a:rPr>
                        <a:t>0 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725"/>
                        </a:lnSpc>
                        <a:spcBef>
                          <a:spcPts val="25"/>
                        </a:spcBef>
                      </a:pPr>
                      <a:r>
                        <a:rPr sz="650" b="1" dirty="0">
                          <a:latin typeface="Arial"/>
                          <a:cs typeface="Arial"/>
                        </a:rPr>
                        <a:t>0 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8113">
                <a:tc>
                  <a:txBody>
                    <a:bodyPr/>
                    <a:lstStyle/>
                    <a:p>
                      <a:pPr marL="36830">
                        <a:lnSpc>
                          <a:spcPts val="725"/>
                        </a:lnSpc>
                        <a:spcBef>
                          <a:spcPts val="25"/>
                        </a:spcBef>
                      </a:pPr>
                      <a:r>
                        <a:rPr sz="650" spc="-25" dirty="0">
                          <a:latin typeface="Microsoft Sans Serif"/>
                          <a:cs typeface="Microsoft Sans Serif"/>
                        </a:rPr>
                        <a:t>Грядообразователь/пленкоукладчик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7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7815" algn="r">
                        <a:lnSpc>
                          <a:spcPts val="725"/>
                        </a:lnSpc>
                        <a:spcBef>
                          <a:spcPts val="25"/>
                        </a:spcBef>
                      </a:pPr>
                      <a:r>
                        <a:rPr sz="650" b="1" spc="-15" dirty="0">
                          <a:latin typeface="Arial"/>
                          <a:cs typeface="Arial"/>
                        </a:rPr>
                        <a:t>65</a:t>
                      </a:r>
                      <a:r>
                        <a:rPr sz="650" b="1" dirty="0">
                          <a:latin typeface="Arial"/>
                          <a:cs typeface="Arial"/>
                        </a:rPr>
                        <a:t>0 </a:t>
                      </a:r>
                      <a:r>
                        <a:rPr sz="650" b="1" spc="-1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650" b="1" dirty="0">
                          <a:latin typeface="Arial"/>
                          <a:cs typeface="Arial"/>
                        </a:rPr>
                        <a:t>0 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ts val="725"/>
                        </a:lnSpc>
                        <a:spcBef>
                          <a:spcPts val="25"/>
                        </a:spcBef>
                      </a:pPr>
                      <a:r>
                        <a:rPr sz="650" b="1" dirty="0">
                          <a:latin typeface="Arial"/>
                          <a:cs typeface="Arial"/>
                        </a:rPr>
                        <a:t>0 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25"/>
                        </a:lnSpc>
                        <a:spcBef>
                          <a:spcPts val="25"/>
                        </a:spcBef>
                      </a:pPr>
                      <a:r>
                        <a:rPr sz="650" b="1" dirty="0">
                          <a:latin typeface="Arial"/>
                          <a:cs typeface="Arial"/>
                        </a:rPr>
                        <a:t>0 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25"/>
                        </a:lnSpc>
                        <a:spcBef>
                          <a:spcPts val="25"/>
                        </a:spcBef>
                      </a:pPr>
                      <a:r>
                        <a:rPr sz="650" b="1" dirty="0">
                          <a:latin typeface="Arial"/>
                          <a:cs typeface="Arial"/>
                        </a:rPr>
                        <a:t>0 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725"/>
                        </a:lnSpc>
                        <a:spcBef>
                          <a:spcPts val="25"/>
                        </a:spcBef>
                      </a:pPr>
                      <a:r>
                        <a:rPr sz="650" b="1" dirty="0">
                          <a:latin typeface="Arial"/>
                          <a:cs typeface="Arial"/>
                        </a:rPr>
                        <a:t>0 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56" name="object 356"/>
          <p:cNvSpPr txBox="1"/>
          <p:nvPr/>
        </p:nvSpPr>
        <p:spPr>
          <a:xfrm>
            <a:off x="6204187" y="2069943"/>
            <a:ext cx="26162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-25" dirty="0">
                <a:latin typeface="Microsoft Sans Serif"/>
                <a:cs typeface="Microsoft Sans Serif"/>
              </a:rPr>
              <a:t>Фре</a:t>
            </a:r>
            <a:r>
              <a:rPr sz="650" spc="-40" dirty="0">
                <a:latin typeface="Microsoft Sans Serif"/>
                <a:cs typeface="Microsoft Sans Serif"/>
              </a:rPr>
              <a:t>з</a:t>
            </a:r>
            <a:r>
              <a:rPr sz="650" spc="-10" dirty="0">
                <a:latin typeface="Microsoft Sans Serif"/>
                <a:cs typeface="Microsoft Sans Serif"/>
              </a:rPr>
              <a:t>а</a:t>
            </a:r>
            <a:endParaRPr sz="650">
              <a:latin typeface="Microsoft Sans Serif"/>
              <a:cs typeface="Microsoft Sans Serif"/>
            </a:endParaRPr>
          </a:p>
        </p:txBody>
      </p:sp>
      <p:sp>
        <p:nvSpPr>
          <p:cNvPr id="357" name="object 357"/>
          <p:cNvSpPr txBox="1"/>
          <p:nvPr/>
        </p:nvSpPr>
        <p:spPr>
          <a:xfrm>
            <a:off x="8503526" y="2069943"/>
            <a:ext cx="37846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25" dirty="0">
                <a:latin typeface="Arial"/>
                <a:cs typeface="Arial"/>
              </a:rPr>
              <a:t>12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00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358" name="object 358"/>
          <p:cNvSpPr txBox="1"/>
          <p:nvPr/>
        </p:nvSpPr>
        <p:spPr>
          <a:xfrm>
            <a:off x="9467694" y="2069943"/>
            <a:ext cx="13843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10" dirty="0">
                <a:latin typeface="Arial"/>
                <a:cs typeface="Arial"/>
              </a:rPr>
              <a:t>0 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359" name="object 359"/>
          <p:cNvSpPr txBox="1"/>
          <p:nvPr/>
        </p:nvSpPr>
        <p:spPr>
          <a:xfrm>
            <a:off x="10246470" y="2069943"/>
            <a:ext cx="13843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10" dirty="0">
                <a:latin typeface="Arial"/>
                <a:cs typeface="Arial"/>
              </a:rPr>
              <a:t>0 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360" name="object 360"/>
          <p:cNvSpPr txBox="1"/>
          <p:nvPr/>
        </p:nvSpPr>
        <p:spPr>
          <a:xfrm>
            <a:off x="11031504" y="2069943"/>
            <a:ext cx="13843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10" dirty="0">
                <a:latin typeface="Arial"/>
                <a:cs typeface="Arial"/>
              </a:rPr>
              <a:t>0 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361" name="object 361"/>
          <p:cNvSpPr txBox="1"/>
          <p:nvPr/>
        </p:nvSpPr>
        <p:spPr>
          <a:xfrm>
            <a:off x="11822546" y="2069943"/>
            <a:ext cx="13843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10" dirty="0">
                <a:latin typeface="Arial"/>
                <a:cs typeface="Arial"/>
              </a:rPr>
              <a:t>0 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362" name="object 362"/>
          <p:cNvSpPr txBox="1"/>
          <p:nvPr/>
        </p:nvSpPr>
        <p:spPr>
          <a:xfrm>
            <a:off x="6204187" y="2178014"/>
            <a:ext cx="20320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5" dirty="0">
                <a:latin typeface="Microsoft Sans Serif"/>
                <a:cs typeface="Microsoft Sans Serif"/>
              </a:rPr>
              <a:t>Б</a:t>
            </a:r>
            <a:r>
              <a:rPr sz="650" spc="-75" dirty="0">
                <a:latin typeface="Microsoft Sans Serif"/>
                <a:cs typeface="Microsoft Sans Serif"/>
              </a:rPr>
              <a:t>Д</a:t>
            </a:r>
            <a:r>
              <a:rPr sz="650" spc="-15" dirty="0">
                <a:latin typeface="Microsoft Sans Serif"/>
                <a:cs typeface="Microsoft Sans Serif"/>
              </a:rPr>
              <a:t>М</a:t>
            </a:r>
            <a:endParaRPr sz="650">
              <a:latin typeface="Microsoft Sans Serif"/>
              <a:cs typeface="Microsoft Sans Serif"/>
            </a:endParaRPr>
          </a:p>
        </p:txBody>
      </p:sp>
      <p:sp>
        <p:nvSpPr>
          <p:cNvPr id="363" name="object 363"/>
          <p:cNvSpPr txBox="1"/>
          <p:nvPr/>
        </p:nvSpPr>
        <p:spPr>
          <a:xfrm>
            <a:off x="8503526" y="2178014"/>
            <a:ext cx="37846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25" dirty="0">
                <a:latin typeface="Arial"/>
                <a:cs typeface="Arial"/>
              </a:rPr>
              <a:t>15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00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364" name="object 364"/>
          <p:cNvSpPr txBox="1"/>
          <p:nvPr/>
        </p:nvSpPr>
        <p:spPr>
          <a:xfrm>
            <a:off x="9467694" y="2178014"/>
            <a:ext cx="13843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10" dirty="0">
                <a:latin typeface="Arial"/>
                <a:cs typeface="Arial"/>
              </a:rPr>
              <a:t>0 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365" name="object 365"/>
          <p:cNvSpPr txBox="1"/>
          <p:nvPr/>
        </p:nvSpPr>
        <p:spPr>
          <a:xfrm>
            <a:off x="10246470" y="2178014"/>
            <a:ext cx="13843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10" dirty="0">
                <a:latin typeface="Arial"/>
                <a:cs typeface="Arial"/>
              </a:rPr>
              <a:t>0 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366" name="object 366"/>
          <p:cNvSpPr txBox="1"/>
          <p:nvPr/>
        </p:nvSpPr>
        <p:spPr>
          <a:xfrm>
            <a:off x="11031504" y="2178014"/>
            <a:ext cx="13843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10" dirty="0">
                <a:latin typeface="Arial"/>
                <a:cs typeface="Arial"/>
              </a:rPr>
              <a:t>0 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367" name="object 367"/>
          <p:cNvSpPr txBox="1"/>
          <p:nvPr/>
        </p:nvSpPr>
        <p:spPr>
          <a:xfrm>
            <a:off x="11822546" y="2178014"/>
            <a:ext cx="13843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10" dirty="0">
                <a:latin typeface="Arial"/>
                <a:cs typeface="Arial"/>
              </a:rPr>
              <a:t>0 ₽</a:t>
            </a:r>
            <a:endParaRPr sz="650">
              <a:latin typeface="Arial"/>
              <a:cs typeface="Arial"/>
            </a:endParaRPr>
          </a:p>
        </p:txBody>
      </p:sp>
      <p:graphicFrame>
        <p:nvGraphicFramePr>
          <p:cNvPr id="368" name="object 368"/>
          <p:cNvGraphicFramePr>
            <a:graphicFrameLocks noGrp="1"/>
          </p:cNvGraphicFramePr>
          <p:nvPr/>
        </p:nvGraphicFramePr>
        <p:xfrm>
          <a:off x="6179897" y="2306432"/>
          <a:ext cx="5785485" cy="224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0"/>
                <a:gridCol w="791844"/>
                <a:gridCol w="751205"/>
                <a:gridCol w="781685"/>
                <a:gridCol w="788035"/>
                <a:gridCol w="589914"/>
              </a:tblGrid>
              <a:tr h="96933">
                <a:tc>
                  <a:txBody>
                    <a:bodyPr/>
                    <a:lstStyle/>
                    <a:p>
                      <a:pPr marL="36830">
                        <a:lnSpc>
                          <a:spcPts val="665"/>
                        </a:lnSpc>
                      </a:pPr>
                      <a:r>
                        <a:rPr sz="650" spc="-20" dirty="0">
                          <a:latin typeface="Microsoft Sans Serif"/>
                          <a:cs typeface="Microsoft Sans Serif"/>
                        </a:rPr>
                        <a:t>Плуг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165" algn="r">
                        <a:lnSpc>
                          <a:spcPts val="665"/>
                        </a:lnSpc>
                      </a:pPr>
                      <a:r>
                        <a:rPr sz="650" b="1" spc="-1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650" b="1" dirty="0">
                          <a:latin typeface="Arial"/>
                          <a:cs typeface="Arial"/>
                        </a:rPr>
                        <a:t>0 </a:t>
                      </a:r>
                      <a:r>
                        <a:rPr sz="650" b="1" spc="-1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650" b="1" dirty="0">
                          <a:latin typeface="Arial"/>
                          <a:cs typeface="Arial"/>
                        </a:rPr>
                        <a:t>0 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665"/>
                        </a:lnSpc>
                      </a:pPr>
                      <a:r>
                        <a:rPr sz="650" b="1" dirty="0">
                          <a:latin typeface="Arial"/>
                          <a:cs typeface="Arial"/>
                        </a:rPr>
                        <a:t>0 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7645" algn="r">
                        <a:lnSpc>
                          <a:spcPts val="665"/>
                        </a:lnSpc>
                      </a:pPr>
                      <a:r>
                        <a:rPr sz="650" b="1" dirty="0">
                          <a:latin typeface="Arial"/>
                          <a:cs typeface="Arial"/>
                        </a:rPr>
                        <a:t>0 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0820" algn="r">
                        <a:lnSpc>
                          <a:spcPts val="665"/>
                        </a:lnSpc>
                      </a:pPr>
                      <a:r>
                        <a:rPr sz="650" b="1" dirty="0">
                          <a:latin typeface="Arial"/>
                          <a:cs typeface="Arial"/>
                        </a:rPr>
                        <a:t>0 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665"/>
                        </a:lnSpc>
                      </a:pPr>
                      <a:r>
                        <a:rPr sz="650" b="1" dirty="0">
                          <a:latin typeface="Arial"/>
                          <a:cs typeface="Arial"/>
                        </a:rPr>
                        <a:t>0 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1313"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650" spc="-30" dirty="0">
                          <a:latin typeface="Microsoft Sans Serif"/>
                          <a:cs typeface="Microsoft Sans Serif"/>
                        </a:rPr>
                        <a:t>Перфорированная</a:t>
                      </a:r>
                      <a:r>
                        <a:rPr sz="65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650" spc="-15" dirty="0">
                          <a:latin typeface="Microsoft Sans Serif"/>
                          <a:cs typeface="Microsoft Sans Serif"/>
                        </a:rPr>
                        <a:t>мульча,</a:t>
                      </a:r>
                      <a:r>
                        <a:rPr sz="65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650" spc="-25" dirty="0">
                          <a:latin typeface="Microsoft Sans Serif"/>
                          <a:cs typeface="Microsoft Sans Serif"/>
                        </a:rPr>
                        <a:t>Укрывной</a:t>
                      </a:r>
                      <a:r>
                        <a:rPr sz="65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650" spc="-30" dirty="0">
                          <a:latin typeface="Microsoft Sans Serif"/>
                          <a:cs typeface="Microsoft Sans Serif"/>
                        </a:rPr>
                        <a:t>материал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7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16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650" b="1" spc="-15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650" b="1" dirty="0">
                          <a:latin typeface="Arial"/>
                          <a:cs typeface="Arial"/>
                        </a:rPr>
                        <a:t>5 </a:t>
                      </a:r>
                      <a:r>
                        <a:rPr sz="650" b="1" spc="-1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650" b="1" dirty="0">
                          <a:latin typeface="Arial"/>
                          <a:cs typeface="Arial"/>
                        </a:rPr>
                        <a:t>0 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650" b="1" spc="-15" dirty="0">
                          <a:latin typeface="Arial"/>
                          <a:cs typeface="Arial"/>
                        </a:rPr>
                        <a:t>15</a:t>
                      </a:r>
                      <a:r>
                        <a:rPr sz="650" b="1" dirty="0">
                          <a:latin typeface="Arial"/>
                          <a:cs typeface="Arial"/>
                        </a:rPr>
                        <a:t>0 </a:t>
                      </a:r>
                      <a:r>
                        <a:rPr sz="650" b="1" spc="-1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650" b="1" dirty="0">
                          <a:latin typeface="Arial"/>
                          <a:cs typeface="Arial"/>
                        </a:rPr>
                        <a:t>0 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8279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650" b="1" spc="-15" dirty="0">
                          <a:latin typeface="Arial"/>
                          <a:cs typeface="Arial"/>
                        </a:rPr>
                        <a:t>15</a:t>
                      </a:r>
                      <a:r>
                        <a:rPr sz="650" b="1" dirty="0">
                          <a:latin typeface="Arial"/>
                          <a:cs typeface="Arial"/>
                        </a:rPr>
                        <a:t>0 </a:t>
                      </a:r>
                      <a:r>
                        <a:rPr sz="650" b="1" spc="-1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650" b="1" dirty="0">
                          <a:latin typeface="Arial"/>
                          <a:cs typeface="Arial"/>
                        </a:rPr>
                        <a:t>0 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1454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650" b="1" spc="-15" dirty="0">
                          <a:latin typeface="Arial"/>
                          <a:cs typeface="Arial"/>
                        </a:rPr>
                        <a:t>15</a:t>
                      </a:r>
                      <a:r>
                        <a:rPr sz="650" b="1" dirty="0">
                          <a:latin typeface="Arial"/>
                          <a:cs typeface="Arial"/>
                        </a:rPr>
                        <a:t>0 </a:t>
                      </a:r>
                      <a:r>
                        <a:rPr sz="650" b="1" spc="-1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650" b="1" dirty="0">
                          <a:latin typeface="Arial"/>
                          <a:cs typeface="Arial"/>
                        </a:rPr>
                        <a:t>0 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650" b="1" spc="-15" dirty="0">
                          <a:latin typeface="Arial"/>
                          <a:cs typeface="Arial"/>
                        </a:rPr>
                        <a:t>15</a:t>
                      </a:r>
                      <a:r>
                        <a:rPr sz="650" b="1" dirty="0">
                          <a:latin typeface="Arial"/>
                          <a:cs typeface="Arial"/>
                        </a:rPr>
                        <a:t>0 </a:t>
                      </a:r>
                      <a:r>
                        <a:rPr sz="650" b="1" spc="-1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650" b="1" dirty="0">
                          <a:latin typeface="Arial"/>
                          <a:cs typeface="Arial"/>
                        </a:rPr>
                        <a:t>0 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69" name="object 369"/>
          <p:cNvSpPr txBox="1"/>
          <p:nvPr/>
        </p:nvSpPr>
        <p:spPr>
          <a:xfrm>
            <a:off x="6204187" y="2756281"/>
            <a:ext cx="160147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-25" dirty="0">
                <a:latin typeface="Microsoft Sans Serif"/>
                <a:cs typeface="Microsoft Sans Serif"/>
              </a:rPr>
              <a:t>Подготовка</a:t>
            </a:r>
            <a:r>
              <a:rPr sz="650" dirty="0">
                <a:latin typeface="Microsoft Sans Serif"/>
                <a:cs typeface="Microsoft Sans Serif"/>
              </a:rPr>
              <a:t> </a:t>
            </a:r>
            <a:r>
              <a:rPr sz="650" spc="-20" dirty="0">
                <a:latin typeface="Microsoft Sans Serif"/>
                <a:cs typeface="Microsoft Sans Serif"/>
              </a:rPr>
              <a:t>почвы</a:t>
            </a:r>
            <a:r>
              <a:rPr sz="650" dirty="0">
                <a:latin typeface="Microsoft Sans Serif"/>
                <a:cs typeface="Microsoft Sans Serif"/>
              </a:rPr>
              <a:t> </a:t>
            </a:r>
            <a:r>
              <a:rPr sz="650" spc="-20" dirty="0">
                <a:latin typeface="Microsoft Sans Serif"/>
                <a:cs typeface="Microsoft Sans Serif"/>
              </a:rPr>
              <a:t>под</a:t>
            </a:r>
            <a:r>
              <a:rPr sz="650" spc="35" dirty="0">
                <a:latin typeface="Microsoft Sans Serif"/>
                <a:cs typeface="Microsoft Sans Serif"/>
              </a:rPr>
              <a:t> </a:t>
            </a:r>
            <a:r>
              <a:rPr sz="650" spc="-15" dirty="0">
                <a:latin typeface="Microsoft Sans Serif"/>
                <a:cs typeface="Microsoft Sans Serif"/>
              </a:rPr>
              <a:t>посадку</a:t>
            </a:r>
            <a:r>
              <a:rPr sz="650" spc="40" dirty="0">
                <a:latin typeface="Microsoft Sans Serif"/>
                <a:cs typeface="Microsoft Sans Serif"/>
              </a:rPr>
              <a:t> </a:t>
            </a:r>
            <a:r>
              <a:rPr sz="650" spc="-20" dirty="0">
                <a:latin typeface="Microsoft Sans Serif"/>
                <a:cs typeface="Microsoft Sans Serif"/>
              </a:rPr>
              <a:t>(вспашка),</a:t>
            </a:r>
            <a:endParaRPr sz="650">
              <a:latin typeface="Microsoft Sans Serif"/>
              <a:cs typeface="Microsoft Sans Serif"/>
            </a:endParaRPr>
          </a:p>
        </p:txBody>
      </p:sp>
      <p:graphicFrame>
        <p:nvGraphicFramePr>
          <p:cNvPr id="370" name="object 370"/>
          <p:cNvGraphicFramePr>
            <a:graphicFrameLocks noGrp="1"/>
          </p:cNvGraphicFramePr>
          <p:nvPr/>
        </p:nvGraphicFramePr>
        <p:xfrm>
          <a:off x="144970" y="2524678"/>
          <a:ext cx="11830050" cy="485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1785"/>
                <a:gridCol w="629920"/>
                <a:gridCol w="704850"/>
                <a:gridCol w="494030"/>
                <a:gridCol w="513079"/>
                <a:gridCol w="506095"/>
                <a:gridCol w="523875"/>
                <a:gridCol w="474979"/>
                <a:gridCol w="605789"/>
                <a:gridCol w="1543050"/>
                <a:gridCol w="1232534"/>
                <a:gridCol w="747395"/>
                <a:gridCol w="785495"/>
                <a:gridCol w="791209"/>
                <a:gridCol w="695325"/>
              </a:tblGrid>
              <a:tr h="103644">
                <a:tc>
                  <a:txBody>
                    <a:bodyPr/>
                    <a:lstStyle/>
                    <a:p>
                      <a:pPr marL="12700">
                        <a:lnSpc>
                          <a:spcPts val="560"/>
                        </a:lnSpc>
                        <a:spcBef>
                          <a:spcPts val="140"/>
                        </a:spcBef>
                      </a:pPr>
                      <a:r>
                        <a:rPr sz="550" spc="5" dirty="0">
                          <a:latin typeface="Times New Roman"/>
                          <a:cs typeface="Times New Roman"/>
                        </a:rPr>
                        <a:t>Посадочный</a:t>
                      </a:r>
                      <a:r>
                        <a:rPr sz="5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5" dirty="0">
                          <a:latin typeface="Times New Roman"/>
                          <a:cs typeface="Times New Roman"/>
                        </a:rPr>
                        <a:t>материал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560"/>
                        </a:lnSpc>
                        <a:spcBef>
                          <a:spcPts val="140"/>
                        </a:spcBef>
                      </a:pPr>
                      <a:r>
                        <a:rPr sz="550" spc="5" dirty="0">
                          <a:latin typeface="Times New Roman"/>
                          <a:cs typeface="Times New Roman"/>
                        </a:rPr>
                        <a:t>24,00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895" algn="r">
                        <a:lnSpc>
                          <a:spcPts val="560"/>
                        </a:lnSpc>
                        <a:spcBef>
                          <a:spcPts val="140"/>
                        </a:spcBef>
                      </a:pPr>
                      <a:r>
                        <a:rPr sz="550" spc="5" dirty="0">
                          <a:latin typeface="Times New Roman"/>
                          <a:cs typeface="Times New Roman"/>
                        </a:rPr>
                        <a:t>24,00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ts val="560"/>
                        </a:lnSpc>
                        <a:spcBef>
                          <a:spcPts val="140"/>
                        </a:spcBef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576 000,00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560"/>
                        </a:lnSpc>
                        <a:spcBef>
                          <a:spcPts val="140"/>
                        </a:spcBef>
                      </a:pPr>
                      <a:r>
                        <a:rPr sz="550" spc="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5" dirty="0">
                          <a:latin typeface="Times New Roman"/>
                          <a:cs typeface="Times New Roman"/>
                        </a:rPr>
                        <a:t>152</a:t>
                      </a:r>
                      <a:r>
                        <a:rPr sz="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5" dirty="0">
                          <a:latin typeface="Times New Roman"/>
                          <a:cs typeface="Times New Roman"/>
                        </a:rPr>
                        <a:t>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60"/>
                        </a:lnSpc>
                        <a:spcBef>
                          <a:spcPts val="140"/>
                        </a:spcBef>
                      </a:pPr>
                      <a:r>
                        <a:rPr sz="550" spc="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5" dirty="0">
                          <a:latin typeface="Times New Roman"/>
                          <a:cs typeface="Times New Roman"/>
                        </a:rPr>
                        <a:t>152</a:t>
                      </a:r>
                      <a:r>
                        <a:rPr sz="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5" dirty="0">
                          <a:latin typeface="Times New Roman"/>
                          <a:cs typeface="Times New Roman"/>
                        </a:rPr>
                        <a:t>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ts val="560"/>
                        </a:lnSpc>
                        <a:spcBef>
                          <a:spcPts val="140"/>
                        </a:spcBef>
                      </a:pPr>
                      <a:r>
                        <a:rPr sz="550" spc="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5" dirty="0">
                          <a:latin typeface="Times New Roman"/>
                          <a:cs typeface="Times New Roman"/>
                        </a:rPr>
                        <a:t>152</a:t>
                      </a:r>
                      <a:r>
                        <a:rPr sz="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5" dirty="0">
                          <a:latin typeface="Times New Roman"/>
                          <a:cs typeface="Times New Roman"/>
                        </a:rPr>
                        <a:t>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ts val="560"/>
                        </a:lnSpc>
                        <a:spcBef>
                          <a:spcPts val="140"/>
                        </a:spcBef>
                      </a:pPr>
                      <a:r>
                        <a:rPr sz="550" spc="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5" dirty="0">
                          <a:latin typeface="Times New Roman"/>
                          <a:cs typeface="Times New Roman"/>
                        </a:rPr>
                        <a:t>152</a:t>
                      </a:r>
                      <a:r>
                        <a:rPr sz="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5" dirty="0">
                          <a:latin typeface="Times New Roman"/>
                          <a:cs typeface="Times New Roman"/>
                        </a:rPr>
                        <a:t>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700"/>
                        </a:lnSpc>
                      </a:pPr>
                      <a:r>
                        <a:rPr sz="650" spc="-20" dirty="0">
                          <a:latin typeface="Microsoft Sans Serif"/>
                          <a:cs typeface="Microsoft Sans Serif"/>
                        </a:rPr>
                        <a:t>Непредвиденные</a:t>
                      </a:r>
                      <a:r>
                        <a:rPr sz="65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650" spc="-20" dirty="0">
                          <a:latin typeface="Microsoft Sans Serif"/>
                          <a:cs typeface="Microsoft Sans Serif"/>
                        </a:rPr>
                        <a:t>инвест.</a:t>
                      </a:r>
                      <a:r>
                        <a:rPr sz="65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650" spc="-35" dirty="0">
                          <a:latin typeface="Microsoft Sans Serif"/>
                          <a:cs typeface="Microsoft Sans Serif"/>
                        </a:rPr>
                        <a:t>затраты,</a:t>
                      </a:r>
                      <a:r>
                        <a:rPr sz="65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650" spc="-10" dirty="0">
                          <a:latin typeface="Microsoft Sans Serif"/>
                          <a:cs typeface="Microsoft Sans Serif"/>
                        </a:rPr>
                        <a:t>всего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700"/>
                        </a:lnSpc>
                      </a:pPr>
                      <a:r>
                        <a:rPr sz="650" b="1" spc="-15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650" b="1" dirty="0">
                          <a:latin typeface="Arial"/>
                          <a:cs typeface="Arial"/>
                        </a:rPr>
                        <a:t>0 </a:t>
                      </a:r>
                      <a:r>
                        <a:rPr sz="650" b="1" spc="-1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650" b="1" dirty="0">
                          <a:latin typeface="Arial"/>
                          <a:cs typeface="Arial"/>
                        </a:rPr>
                        <a:t>0 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345" algn="r">
                        <a:lnSpc>
                          <a:spcPts val="700"/>
                        </a:lnSpc>
                      </a:pPr>
                      <a:r>
                        <a:rPr sz="650" b="1" spc="-15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650" b="1" dirty="0">
                          <a:latin typeface="Arial"/>
                          <a:cs typeface="Arial"/>
                        </a:rPr>
                        <a:t>0 </a:t>
                      </a:r>
                      <a:r>
                        <a:rPr sz="650" b="1" spc="-1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650" b="1" dirty="0">
                          <a:latin typeface="Arial"/>
                          <a:cs typeface="Arial"/>
                        </a:rPr>
                        <a:t>0 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9695" algn="r">
                        <a:lnSpc>
                          <a:spcPts val="700"/>
                        </a:lnSpc>
                      </a:pPr>
                      <a:r>
                        <a:rPr sz="650" b="1" spc="-15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650" b="1" dirty="0">
                          <a:latin typeface="Arial"/>
                          <a:cs typeface="Arial"/>
                        </a:rPr>
                        <a:t>0 </a:t>
                      </a:r>
                      <a:r>
                        <a:rPr sz="650" b="1" spc="-1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650" b="1" dirty="0">
                          <a:latin typeface="Arial"/>
                          <a:cs typeface="Arial"/>
                        </a:rPr>
                        <a:t>0 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ts val="700"/>
                        </a:lnSpc>
                      </a:pPr>
                      <a:r>
                        <a:rPr sz="650" b="1" spc="-15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650" b="1" dirty="0">
                          <a:latin typeface="Arial"/>
                          <a:cs typeface="Arial"/>
                        </a:rPr>
                        <a:t>0 </a:t>
                      </a:r>
                      <a:r>
                        <a:rPr sz="650" b="1" spc="-1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650" b="1" dirty="0">
                          <a:latin typeface="Arial"/>
                          <a:cs typeface="Arial"/>
                        </a:rPr>
                        <a:t>0 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700"/>
                        </a:lnSpc>
                      </a:pPr>
                      <a:r>
                        <a:rPr sz="650" b="1" spc="-15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650" b="1" dirty="0">
                          <a:latin typeface="Arial"/>
                          <a:cs typeface="Arial"/>
                        </a:rPr>
                        <a:t>0 </a:t>
                      </a:r>
                      <a:r>
                        <a:rPr sz="650" b="1" spc="-1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650" b="1" dirty="0">
                          <a:latin typeface="Arial"/>
                          <a:cs typeface="Arial"/>
                        </a:rPr>
                        <a:t>0 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11840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Аренда</a:t>
                      </a:r>
                      <a:r>
                        <a:rPr sz="550" spc="-5" dirty="0">
                          <a:latin typeface="Times New Roman"/>
                          <a:cs typeface="Times New Roman"/>
                        </a:rPr>
                        <a:t> земли/выкуп</a:t>
                      </a:r>
                      <a:r>
                        <a:rPr sz="5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5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5" dirty="0">
                          <a:latin typeface="Times New Roman"/>
                          <a:cs typeface="Times New Roman"/>
                        </a:rPr>
                        <a:t>собственность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40 000,00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50 000,00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25 000,00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588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75 000,00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125 000,00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175 000,00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225 000,00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marR="3175">
                        <a:lnSpc>
                          <a:spcPts val="675"/>
                        </a:lnSpc>
                        <a:spcBef>
                          <a:spcPts val="105"/>
                        </a:spcBef>
                      </a:pPr>
                      <a:r>
                        <a:rPr sz="650" b="1" spc="-15" dirty="0">
                          <a:latin typeface="Arial"/>
                          <a:cs typeface="Arial"/>
                        </a:rPr>
                        <a:t>Текущие</a:t>
                      </a:r>
                      <a:r>
                        <a:rPr sz="65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5" dirty="0">
                          <a:latin typeface="Arial"/>
                          <a:cs typeface="Arial"/>
                        </a:rPr>
                        <a:t>затраты,</a:t>
                      </a:r>
                      <a:r>
                        <a:rPr sz="65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5" dirty="0">
                          <a:latin typeface="Arial"/>
                          <a:cs typeface="Arial"/>
                        </a:rPr>
                        <a:t>руб.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lnSpc>
                          <a:spcPts val="675"/>
                        </a:lnSpc>
                        <a:spcBef>
                          <a:spcPts val="105"/>
                        </a:spcBef>
                      </a:pPr>
                      <a:r>
                        <a:rPr sz="650" b="1" spc="-1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 530 300,00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675"/>
                        </a:lnSpc>
                        <a:spcBef>
                          <a:spcPts val="105"/>
                        </a:spcBef>
                      </a:pPr>
                      <a:r>
                        <a:rPr sz="650" b="1" spc="-1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 209 900,00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124460" algn="r">
                        <a:lnSpc>
                          <a:spcPts val="675"/>
                        </a:lnSpc>
                        <a:spcBef>
                          <a:spcPts val="105"/>
                        </a:spcBef>
                      </a:pPr>
                      <a:r>
                        <a:rPr sz="650" b="1" spc="-1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 130 900,00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118110" algn="r">
                        <a:lnSpc>
                          <a:spcPts val="675"/>
                        </a:lnSpc>
                        <a:spcBef>
                          <a:spcPts val="105"/>
                        </a:spcBef>
                      </a:pPr>
                      <a:r>
                        <a:rPr sz="650" b="1" spc="-1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 718 900,00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675"/>
                        </a:lnSpc>
                        <a:spcBef>
                          <a:spcPts val="105"/>
                        </a:spcBef>
                      </a:pPr>
                      <a:r>
                        <a:rPr sz="650" b="1" spc="-1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 853 900,00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solidFill>
                      <a:srgbClr val="BEBEBE"/>
                    </a:solidFill>
                  </a:tcPr>
                </a:tc>
              </a:tr>
              <a:tr h="78678">
                <a:tc>
                  <a:txBody>
                    <a:bodyPr/>
                    <a:lstStyle/>
                    <a:p>
                      <a:pPr marL="12700">
                        <a:lnSpc>
                          <a:spcPts val="520"/>
                        </a:lnSpc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Установка</a:t>
                      </a:r>
                      <a:r>
                        <a:rPr sz="5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5" dirty="0">
                          <a:latin typeface="Times New Roman"/>
                          <a:cs typeface="Times New Roman"/>
                        </a:rPr>
                        <a:t>системы </a:t>
                      </a:r>
                      <a:r>
                        <a:rPr sz="550" dirty="0">
                          <a:latin typeface="Times New Roman"/>
                          <a:cs typeface="Times New Roman"/>
                        </a:rPr>
                        <a:t>капельного</a:t>
                      </a:r>
                      <a:r>
                        <a:rPr sz="5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dirty="0">
                          <a:latin typeface="Times New Roman"/>
                          <a:cs typeface="Times New Roman"/>
                        </a:rPr>
                        <a:t>орошения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520"/>
                        </a:lnSpc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250 000,00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ts val="520"/>
                        </a:lnSpc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260 000,00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ts val="520"/>
                        </a:lnSpc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130 000,00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 algn="ctr">
                        <a:lnSpc>
                          <a:spcPts val="520"/>
                        </a:lnSpc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260 000,00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ts val="520"/>
                        </a:lnSpc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260 000,00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ts val="520"/>
                        </a:lnSpc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260 000,00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ts val="520"/>
                        </a:lnSpc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260 000,00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90457">
                <a:tc gridSpan="15">
                  <a:txBody>
                    <a:bodyPr/>
                    <a:lstStyle/>
                    <a:p>
                      <a:pPr marL="12700">
                        <a:lnSpc>
                          <a:spcPts val="860"/>
                        </a:lnSpc>
                        <a:tabLst>
                          <a:tab pos="1877060" algn="l"/>
                          <a:tab pos="2536190" algn="l"/>
                          <a:tab pos="3015615" algn="l"/>
                          <a:tab pos="3374390" algn="l"/>
                          <a:tab pos="4239260" algn="l"/>
                          <a:tab pos="4745355" algn="l"/>
                          <a:tab pos="5287645" algn="l"/>
                          <a:tab pos="6047105" algn="l"/>
                          <a:tab pos="8321040" algn="l"/>
                          <a:tab pos="9013190" algn="l"/>
                          <a:tab pos="9785985" algn="l"/>
                          <a:tab pos="10570845" algn="l"/>
                          <a:tab pos="11355705" algn="l"/>
                        </a:tabLst>
                      </a:pPr>
                      <a:r>
                        <a:rPr sz="825" baseline="5050" dirty="0">
                          <a:latin typeface="Times New Roman"/>
                          <a:cs typeface="Times New Roman"/>
                        </a:rPr>
                        <a:t>Установка </a:t>
                      </a:r>
                      <a:r>
                        <a:rPr sz="825" spc="7" baseline="5050" dirty="0">
                          <a:latin typeface="Times New Roman"/>
                          <a:cs typeface="Times New Roman"/>
                        </a:rPr>
                        <a:t>скважины	150</a:t>
                      </a:r>
                      <a:r>
                        <a:rPr sz="825" baseline="50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25" spc="7" baseline="5050" dirty="0">
                          <a:latin typeface="Times New Roman"/>
                          <a:cs typeface="Times New Roman"/>
                        </a:rPr>
                        <a:t>000,00	180 000,00	18	</a:t>
                      </a:r>
                      <a:r>
                        <a:rPr sz="1800" b="1" spc="-202" baseline="-23148" dirty="0">
                          <a:latin typeface="Arial"/>
                          <a:cs typeface="Arial"/>
                        </a:rPr>
                        <a:t>Создание	</a:t>
                      </a:r>
                      <a:r>
                        <a:rPr sz="825" spc="7" baseline="5050" dirty="0">
                          <a:latin typeface="Times New Roman"/>
                          <a:cs typeface="Times New Roman"/>
                        </a:rPr>
                        <a:t>0,00	0,00	0,00	</a:t>
                      </a:r>
                      <a:r>
                        <a:rPr sz="975" spc="-37" baseline="-38461" dirty="0">
                          <a:latin typeface="Microsoft Sans Serif"/>
                          <a:cs typeface="Microsoft Sans Serif"/>
                        </a:rPr>
                        <a:t>стоимость</a:t>
                      </a:r>
                      <a:r>
                        <a:rPr sz="975" spc="52" baseline="-38461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75" spc="-22" baseline="-38461" dirty="0">
                          <a:latin typeface="Microsoft Sans Serif"/>
                          <a:cs typeface="Microsoft Sans Serif"/>
                        </a:rPr>
                        <a:t>руб.на</a:t>
                      </a:r>
                      <a:r>
                        <a:rPr sz="975" spc="15" baseline="-38461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75" spc="-15" baseline="-38461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975" spc="15" baseline="-38461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75" spc="-15" baseline="-38461" dirty="0">
                          <a:latin typeface="Microsoft Sans Serif"/>
                          <a:cs typeface="Microsoft Sans Serif"/>
                        </a:rPr>
                        <a:t>га	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65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500,00</a:t>
                      </a:r>
                      <a:r>
                        <a:rPr sz="65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	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15</a:t>
                      </a:r>
                      <a:r>
                        <a:rPr sz="65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000,00</a:t>
                      </a:r>
                      <a:r>
                        <a:rPr sz="65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	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15</a:t>
                      </a:r>
                      <a:r>
                        <a:rPr sz="65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000,00</a:t>
                      </a:r>
                      <a:r>
                        <a:rPr sz="65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	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15</a:t>
                      </a:r>
                      <a:r>
                        <a:rPr sz="65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000,00</a:t>
                      </a:r>
                      <a:r>
                        <a:rPr sz="65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	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15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000,00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2700">
                        <a:lnSpc>
                          <a:spcPts val="540"/>
                        </a:lnSpc>
                        <a:tabLst>
                          <a:tab pos="1823085" algn="l"/>
                          <a:tab pos="2482215" algn="l"/>
                          <a:tab pos="4239260" algn="l"/>
                          <a:tab pos="4745355" algn="l"/>
                          <a:tab pos="5287645" algn="l"/>
                        </a:tabLst>
                      </a:pPr>
                      <a:r>
                        <a:rPr sz="550" spc="-5" dirty="0">
                          <a:latin typeface="Times New Roman"/>
                          <a:cs typeface="Times New Roman"/>
                        </a:rPr>
                        <a:t>Трактор</a:t>
                      </a:r>
                      <a:r>
                        <a:rPr sz="550" spc="5" dirty="0">
                          <a:latin typeface="Times New Roman"/>
                          <a:cs typeface="Times New Roman"/>
                        </a:rPr>
                        <a:t> садовый</a:t>
                      </a:r>
                      <a:r>
                        <a:rPr sz="55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-5" dirty="0">
                          <a:latin typeface="Times New Roman"/>
                          <a:cs typeface="Times New Roman"/>
                        </a:rPr>
                        <a:t>МТЗ</a:t>
                      </a:r>
                      <a:r>
                        <a:rPr sz="5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5" dirty="0">
                          <a:latin typeface="Times New Roman"/>
                          <a:cs typeface="Times New Roman"/>
                        </a:rPr>
                        <a:t>82.1	1 475 000,00	1 500</a:t>
                      </a:r>
                      <a:r>
                        <a:rPr sz="5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5" dirty="0">
                          <a:latin typeface="Times New Roman"/>
                          <a:cs typeface="Times New Roman"/>
                        </a:rPr>
                        <a:t>000,00    </a:t>
                      </a:r>
                      <a:r>
                        <a:rPr sz="55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5" dirty="0">
                          <a:latin typeface="Times New Roman"/>
                          <a:cs typeface="Times New Roman"/>
                        </a:rPr>
                        <a:t>1 50	0,00	0,00	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71" name="object 371"/>
          <p:cNvSpPr txBox="1"/>
          <p:nvPr/>
        </p:nvSpPr>
        <p:spPr>
          <a:xfrm>
            <a:off x="6629672" y="2972254"/>
            <a:ext cx="1368425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-20" dirty="0">
                <a:latin typeface="Microsoft Sans Serif"/>
                <a:cs typeface="Microsoft Sans Serif"/>
              </a:rPr>
              <a:t>ние</a:t>
            </a:r>
            <a:r>
              <a:rPr sz="650" spc="-5" dirty="0">
                <a:latin typeface="Microsoft Sans Serif"/>
                <a:cs typeface="Microsoft Sans Serif"/>
              </a:rPr>
              <a:t> </a:t>
            </a:r>
            <a:r>
              <a:rPr sz="650" spc="-10" dirty="0">
                <a:latin typeface="Microsoft Sans Serif"/>
                <a:cs typeface="Microsoft Sans Serif"/>
              </a:rPr>
              <a:t>гряд,</a:t>
            </a:r>
            <a:r>
              <a:rPr sz="650" spc="25" dirty="0">
                <a:latin typeface="Microsoft Sans Serif"/>
                <a:cs typeface="Microsoft Sans Serif"/>
              </a:rPr>
              <a:t> </a:t>
            </a:r>
            <a:r>
              <a:rPr sz="650" spc="-20" dirty="0">
                <a:latin typeface="Microsoft Sans Serif"/>
                <a:cs typeface="Microsoft Sans Serif"/>
              </a:rPr>
              <a:t>укладка</a:t>
            </a:r>
            <a:r>
              <a:rPr sz="650" dirty="0">
                <a:latin typeface="Microsoft Sans Serif"/>
                <a:cs typeface="Microsoft Sans Serif"/>
              </a:rPr>
              <a:t> </a:t>
            </a:r>
            <a:r>
              <a:rPr sz="650" spc="-30" dirty="0">
                <a:latin typeface="Microsoft Sans Serif"/>
                <a:cs typeface="Microsoft Sans Serif"/>
              </a:rPr>
              <a:t>пленки</a:t>
            </a:r>
            <a:r>
              <a:rPr sz="650" spc="-5" dirty="0">
                <a:latin typeface="Microsoft Sans Serif"/>
                <a:cs typeface="Microsoft Sans Serif"/>
              </a:rPr>
              <a:t> </a:t>
            </a:r>
            <a:r>
              <a:rPr sz="650" spc="-25" dirty="0">
                <a:latin typeface="Microsoft Sans Serif"/>
                <a:cs typeface="Microsoft Sans Serif"/>
              </a:rPr>
              <a:t>стоимость</a:t>
            </a:r>
            <a:endParaRPr sz="650">
              <a:latin typeface="Microsoft Sans Serif"/>
              <a:cs typeface="Microsoft Sans Serif"/>
            </a:endParaRPr>
          </a:p>
        </p:txBody>
      </p:sp>
      <p:graphicFrame>
        <p:nvGraphicFramePr>
          <p:cNvPr id="372" name="object 372"/>
          <p:cNvGraphicFramePr>
            <a:graphicFrameLocks noGrp="1"/>
          </p:cNvGraphicFramePr>
          <p:nvPr/>
        </p:nvGraphicFramePr>
        <p:xfrm>
          <a:off x="144779" y="2981590"/>
          <a:ext cx="6500495" cy="2209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9075"/>
                <a:gridCol w="880110"/>
                <a:gridCol w="648335"/>
                <a:gridCol w="97155"/>
                <a:gridCol w="1125220"/>
                <a:gridCol w="318770"/>
                <a:gridCol w="525145"/>
                <a:gridCol w="350520"/>
                <a:gridCol w="607060"/>
                <a:gridCol w="466089"/>
              </a:tblGrid>
              <a:tr h="123058">
                <a:tc>
                  <a:txBody>
                    <a:bodyPr/>
                    <a:lstStyle/>
                    <a:p>
                      <a:pPr marL="13335">
                        <a:lnSpc>
                          <a:spcPts val="610"/>
                        </a:lnSpc>
                        <a:spcBef>
                          <a:spcPts val="295"/>
                        </a:spcBef>
                      </a:pPr>
                      <a:r>
                        <a:rPr sz="550" spc="5" dirty="0">
                          <a:latin typeface="Times New Roman"/>
                          <a:cs typeface="Times New Roman"/>
                        </a:rPr>
                        <a:t>Опрыскиватель</a:t>
                      </a:r>
                      <a:r>
                        <a:rPr sz="5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5" dirty="0">
                          <a:latin typeface="Times New Roman"/>
                          <a:cs typeface="Times New Roman"/>
                        </a:rPr>
                        <a:t>800л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0020" algn="r">
                        <a:lnSpc>
                          <a:spcPts val="610"/>
                        </a:lnSpc>
                        <a:spcBef>
                          <a:spcPts val="295"/>
                        </a:spcBef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110 000,00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9225" algn="r">
                        <a:lnSpc>
                          <a:spcPts val="610"/>
                        </a:lnSpc>
                        <a:spcBef>
                          <a:spcPts val="295"/>
                        </a:spcBef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110 000,00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ts val="610"/>
                        </a:lnSpc>
                        <a:spcBef>
                          <a:spcPts val="295"/>
                        </a:spcBef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11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ts val="740"/>
                        </a:lnSpc>
                        <a:spcBef>
                          <a:spcPts val="125"/>
                        </a:spcBef>
                      </a:pPr>
                      <a:r>
                        <a:rPr sz="1200" b="1" spc="-135" dirty="0">
                          <a:latin typeface="Arial"/>
                          <a:cs typeface="Arial"/>
                        </a:rPr>
                        <a:t>основных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610"/>
                        </a:lnSpc>
                        <a:spcBef>
                          <a:spcPts val="295"/>
                        </a:spcBef>
                      </a:pPr>
                      <a:r>
                        <a:rPr sz="550" spc="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ts val="610"/>
                        </a:lnSpc>
                        <a:spcBef>
                          <a:spcPts val="295"/>
                        </a:spcBef>
                      </a:pPr>
                      <a:r>
                        <a:rPr sz="550" spc="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ts val="610"/>
                        </a:lnSpc>
                        <a:spcBef>
                          <a:spcPts val="295"/>
                        </a:spcBef>
                      </a:pPr>
                      <a:r>
                        <a:rPr sz="550" spc="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650" spc="50" dirty="0">
                          <a:latin typeface="Microsoft Sans Serif"/>
                          <a:cs typeface="Microsoft Sans Serif"/>
                        </a:rPr>
                        <a:t>Ф</a:t>
                      </a:r>
                      <a:r>
                        <a:rPr sz="650" spc="-15" dirty="0">
                          <a:latin typeface="Microsoft Sans Serif"/>
                          <a:cs typeface="Microsoft Sans Serif"/>
                        </a:rPr>
                        <a:t>ор</a:t>
                      </a:r>
                      <a:r>
                        <a:rPr sz="650" dirty="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650" spc="-15" dirty="0">
                          <a:latin typeface="Microsoft Sans Serif"/>
                          <a:cs typeface="Microsoft Sans Serif"/>
                        </a:rPr>
                        <a:t>иро</a:t>
                      </a:r>
                      <a:r>
                        <a:rPr sz="650" dirty="0">
                          <a:latin typeface="Microsoft Sans Serif"/>
                          <a:cs typeface="Microsoft Sans Serif"/>
                        </a:rPr>
                        <a:t>ва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75" marB="0"/>
                </a:tc>
              </a:tr>
              <a:tr h="92956">
                <a:tc>
                  <a:txBody>
                    <a:bodyPr/>
                    <a:lstStyle/>
                    <a:p>
                      <a:pPr marL="13335">
                        <a:lnSpc>
                          <a:spcPts val="610"/>
                        </a:lnSpc>
                        <a:spcBef>
                          <a:spcPts val="35"/>
                        </a:spcBef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Грядообразователь/пленкоукладчик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0020" algn="r">
                        <a:lnSpc>
                          <a:spcPts val="610"/>
                        </a:lnSpc>
                        <a:spcBef>
                          <a:spcPts val="35"/>
                        </a:spcBef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600 000,00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9225" algn="r">
                        <a:lnSpc>
                          <a:spcPts val="610"/>
                        </a:lnSpc>
                        <a:spcBef>
                          <a:spcPts val="35"/>
                        </a:spcBef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650 000,00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ts val="610"/>
                        </a:lnSpc>
                        <a:spcBef>
                          <a:spcPts val="35"/>
                        </a:spcBef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65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555"/>
                        </a:lnSpc>
                        <a:spcBef>
                          <a:spcPts val="35"/>
                        </a:spcBef>
                      </a:pPr>
                      <a:r>
                        <a:rPr sz="550" spc="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ts val="555"/>
                        </a:lnSpc>
                        <a:spcBef>
                          <a:spcPts val="35"/>
                        </a:spcBef>
                      </a:pPr>
                      <a:r>
                        <a:rPr sz="550" spc="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ts val="555"/>
                        </a:lnSpc>
                        <a:spcBef>
                          <a:spcPts val="35"/>
                        </a:spcBef>
                      </a:pPr>
                      <a:r>
                        <a:rPr sz="550" spc="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630"/>
                        </a:lnSpc>
                      </a:pPr>
                      <a:r>
                        <a:rPr sz="650" spc="-15" dirty="0"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65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650" spc="-20" dirty="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65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650" spc="-10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65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650" spc="-10" dirty="0">
                          <a:latin typeface="Microsoft Sans Serif"/>
                          <a:cs typeface="Microsoft Sans Serif"/>
                        </a:rPr>
                        <a:t>га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73" name="object 373"/>
          <p:cNvSpPr txBox="1"/>
          <p:nvPr/>
        </p:nvSpPr>
        <p:spPr>
          <a:xfrm>
            <a:off x="8422903" y="3023031"/>
            <a:ext cx="44704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25" dirty="0">
                <a:latin typeface="Arial"/>
                <a:cs typeface="Arial"/>
              </a:rPr>
              <a:t>1</a:t>
            </a:r>
            <a:r>
              <a:rPr sz="650" b="1" spc="-10" dirty="0">
                <a:latin typeface="Arial"/>
                <a:cs typeface="Arial"/>
              </a:rPr>
              <a:t>2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500</a:t>
            </a:r>
            <a:r>
              <a:rPr sz="650" b="1" spc="10" dirty="0">
                <a:latin typeface="Arial"/>
                <a:cs typeface="Arial"/>
              </a:rPr>
              <a:t>,</a:t>
            </a:r>
            <a:r>
              <a:rPr sz="650" b="1" spc="-25" dirty="0">
                <a:latin typeface="Arial"/>
                <a:cs typeface="Arial"/>
              </a:rPr>
              <a:t>0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374" name="object 374"/>
          <p:cNvSpPr txBox="1"/>
          <p:nvPr/>
        </p:nvSpPr>
        <p:spPr>
          <a:xfrm>
            <a:off x="9146099" y="3023031"/>
            <a:ext cx="44704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25" dirty="0">
                <a:latin typeface="Arial"/>
                <a:cs typeface="Arial"/>
              </a:rPr>
              <a:t>2</a:t>
            </a:r>
            <a:r>
              <a:rPr sz="650" b="1" spc="-10" dirty="0">
                <a:latin typeface="Arial"/>
                <a:cs typeface="Arial"/>
              </a:rPr>
              <a:t>5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000</a:t>
            </a:r>
            <a:r>
              <a:rPr sz="650" b="1" spc="10" dirty="0">
                <a:latin typeface="Arial"/>
                <a:cs typeface="Arial"/>
              </a:rPr>
              <a:t>,</a:t>
            </a:r>
            <a:r>
              <a:rPr sz="650" b="1" spc="-25" dirty="0">
                <a:latin typeface="Arial"/>
                <a:cs typeface="Arial"/>
              </a:rPr>
              <a:t>0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375" name="object 375"/>
          <p:cNvSpPr txBox="1"/>
          <p:nvPr/>
        </p:nvSpPr>
        <p:spPr>
          <a:xfrm>
            <a:off x="9918710" y="3023031"/>
            <a:ext cx="44704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25" dirty="0">
                <a:latin typeface="Arial"/>
                <a:cs typeface="Arial"/>
              </a:rPr>
              <a:t>2</a:t>
            </a:r>
            <a:r>
              <a:rPr sz="650" b="1" spc="-10" dirty="0">
                <a:latin typeface="Arial"/>
                <a:cs typeface="Arial"/>
              </a:rPr>
              <a:t>5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000</a:t>
            </a:r>
            <a:r>
              <a:rPr sz="650" b="1" spc="10" dirty="0">
                <a:latin typeface="Arial"/>
                <a:cs typeface="Arial"/>
              </a:rPr>
              <a:t>,</a:t>
            </a:r>
            <a:r>
              <a:rPr sz="650" b="1" spc="-25" dirty="0">
                <a:latin typeface="Arial"/>
                <a:cs typeface="Arial"/>
              </a:rPr>
              <a:t>0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376" name="object 376"/>
          <p:cNvSpPr txBox="1"/>
          <p:nvPr/>
        </p:nvSpPr>
        <p:spPr>
          <a:xfrm>
            <a:off x="10703660" y="3023031"/>
            <a:ext cx="44704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25" dirty="0">
                <a:latin typeface="Arial"/>
                <a:cs typeface="Arial"/>
              </a:rPr>
              <a:t>2</a:t>
            </a:r>
            <a:r>
              <a:rPr sz="650" b="1" spc="-10" dirty="0">
                <a:latin typeface="Arial"/>
                <a:cs typeface="Arial"/>
              </a:rPr>
              <a:t>5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000</a:t>
            </a:r>
            <a:r>
              <a:rPr sz="650" b="1" spc="10" dirty="0">
                <a:latin typeface="Arial"/>
                <a:cs typeface="Arial"/>
              </a:rPr>
              <a:t>,</a:t>
            </a:r>
            <a:r>
              <a:rPr sz="650" b="1" spc="-25" dirty="0">
                <a:latin typeface="Arial"/>
                <a:cs typeface="Arial"/>
              </a:rPr>
              <a:t>0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377" name="object 377"/>
          <p:cNvSpPr txBox="1"/>
          <p:nvPr/>
        </p:nvSpPr>
        <p:spPr>
          <a:xfrm>
            <a:off x="11488611" y="3023031"/>
            <a:ext cx="44704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25" dirty="0">
                <a:latin typeface="Arial"/>
                <a:cs typeface="Arial"/>
              </a:rPr>
              <a:t>2</a:t>
            </a:r>
            <a:r>
              <a:rPr sz="650" b="1" spc="-10" dirty="0">
                <a:latin typeface="Arial"/>
                <a:cs typeface="Arial"/>
              </a:rPr>
              <a:t>5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000</a:t>
            </a:r>
            <a:r>
              <a:rPr sz="650" b="1" spc="10" dirty="0">
                <a:latin typeface="Arial"/>
                <a:cs typeface="Arial"/>
              </a:rPr>
              <a:t>,</a:t>
            </a:r>
            <a:r>
              <a:rPr sz="650" b="1" spc="-25" dirty="0">
                <a:latin typeface="Arial"/>
                <a:cs typeface="Arial"/>
              </a:rPr>
              <a:t>0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378" name="object 378"/>
          <p:cNvSpPr txBox="1"/>
          <p:nvPr/>
        </p:nvSpPr>
        <p:spPr>
          <a:xfrm>
            <a:off x="6204187" y="3188311"/>
            <a:ext cx="115189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-20" dirty="0">
                <a:latin typeface="Microsoft Sans Serif"/>
                <a:cs typeface="Microsoft Sans Serif"/>
              </a:rPr>
              <a:t>Посадка</a:t>
            </a:r>
            <a:r>
              <a:rPr sz="650" spc="-10" dirty="0">
                <a:latin typeface="Microsoft Sans Serif"/>
                <a:cs typeface="Microsoft Sans Serif"/>
              </a:rPr>
              <a:t> </a:t>
            </a:r>
            <a:r>
              <a:rPr sz="650" spc="-20" dirty="0">
                <a:latin typeface="Microsoft Sans Serif"/>
                <a:cs typeface="Microsoft Sans Serif"/>
              </a:rPr>
              <a:t>саженцев</a:t>
            </a:r>
            <a:r>
              <a:rPr sz="650" spc="15" dirty="0">
                <a:latin typeface="Microsoft Sans Serif"/>
                <a:cs typeface="Microsoft Sans Serif"/>
              </a:rPr>
              <a:t> </a:t>
            </a:r>
            <a:r>
              <a:rPr sz="650" spc="-15" dirty="0">
                <a:latin typeface="Microsoft Sans Serif"/>
                <a:cs typeface="Microsoft Sans Serif"/>
              </a:rPr>
              <a:t>руб.</a:t>
            </a:r>
            <a:r>
              <a:rPr sz="650" spc="25" dirty="0">
                <a:latin typeface="Microsoft Sans Serif"/>
                <a:cs typeface="Microsoft Sans Serif"/>
              </a:rPr>
              <a:t> </a:t>
            </a:r>
            <a:r>
              <a:rPr sz="650" spc="-25" dirty="0">
                <a:latin typeface="Microsoft Sans Serif"/>
                <a:cs typeface="Microsoft Sans Serif"/>
              </a:rPr>
              <a:t>за</a:t>
            </a:r>
            <a:r>
              <a:rPr sz="650" spc="-10" dirty="0">
                <a:latin typeface="Microsoft Sans Serif"/>
                <a:cs typeface="Microsoft Sans Serif"/>
              </a:rPr>
              <a:t> </a:t>
            </a:r>
            <a:r>
              <a:rPr sz="650" spc="-20" dirty="0">
                <a:latin typeface="Microsoft Sans Serif"/>
                <a:cs typeface="Microsoft Sans Serif"/>
              </a:rPr>
              <a:t>шт.</a:t>
            </a:r>
            <a:endParaRPr sz="650">
              <a:latin typeface="Microsoft Sans Serif"/>
              <a:cs typeface="Microsoft Sans Serif"/>
            </a:endParaRPr>
          </a:p>
        </p:txBody>
      </p:sp>
      <p:sp>
        <p:nvSpPr>
          <p:cNvPr id="379" name="object 379"/>
          <p:cNvSpPr txBox="1"/>
          <p:nvPr/>
        </p:nvSpPr>
        <p:spPr>
          <a:xfrm>
            <a:off x="8422903" y="3188311"/>
            <a:ext cx="44704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25" dirty="0">
                <a:latin typeface="Arial"/>
                <a:cs typeface="Arial"/>
              </a:rPr>
              <a:t>1</a:t>
            </a:r>
            <a:r>
              <a:rPr sz="650" b="1" spc="-10" dirty="0">
                <a:latin typeface="Arial"/>
                <a:cs typeface="Arial"/>
              </a:rPr>
              <a:t>6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800</a:t>
            </a:r>
            <a:r>
              <a:rPr sz="650" b="1" spc="10" dirty="0">
                <a:latin typeface="Arial"/>
                <a:cs typeface="Arial"/>
              </a:rPr>
              <a:t>,</a:t>
            </a:r>
            <a:r>
              <a:rPr sz="650" b="1" spc="-25" dirty="0">
                <a:latin typeface="Arial"/>
                <a:cs typeface="Arial"/>
              </a:rPr>
              <a:t>0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380" name="object 380"/>
          <p:cNvSpPr txBox="1"/>
          <p:nvPr/>
        </p:nvSpPr>
        <p:spPr>
          <a:xfrm>
            <a:off x="9146099" y="3188311"/>
            <a:ext cx="44704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25" dirty="0">
                <a:latin typeface="Arial"/>
                <a:cs typeface="Arial"/>
              </a:rPr>
              <a:t>3</a:t>
            </a:r>
            <a:r>
              <a:rPr sz="650" b="1" spc="-10" dirty="0">
                <a:latin typeface="Arial"/>
                <a:cs typeface="Arial"/>
              </a:rPr>
              <a:t>3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600</a:t>
            </a:r>
            <a:r>
              <a:rPr sz="650" b="1" spc="10" dirty="0">
                <a:latin typeface="Arial"/>
                <a:cs typeface="Arial"/>
              </a:rPr>
              <a:t>,</a:t>
            </a:r>
            <a:r>
              <a:rPr sz="650" b="1" spc="-25" dirty="0">
                <a:latin typeface="Arial"/>
                <a:cs typeface="Arial"/>
              </a:rPr>
              <a:t>0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381" name="object 381"/>
          <p:cNvSpPr txBox="1"/>
          <p:nvPr/>
        </p:nvSpPr>
        <p:spPr>
          <a:xfrm>
            <a:off x="9918710" y="3188311"/>
            <a:ext cx="44704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25" dirty="0">
                <a:latin typeface="Arial"/>
                <a:cs typeface="Arial"/>
              </a:rPr>
              <a:t>3</a:t>
            </a:r>
            <a:r>
              <a:rPr sz="650" b="1" spc="-10" dirty="0">
                <a:latin typeface="Arial"/>
                <a:cs typeface="Arial"/>
              </a:rPr>
              <a:t>3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600</a:t>
            </a:r>
            <a:r>
              <a:rPr sz="650" b="1" spc="10" dirty="0">
                <a:latin typeface="Arial"/>
                <a:cs typeface="Arial"/>
              </a:rPr>
              <a:t>,</a:t>
            </a:r>
            <a:r>
              <a:rPr sz="650" b="1" spc="-25" dirty="0">
                <a:latin typeface="Arial"/>
                <a:cs typeface="Arial"/>
              </a:rPr>
              <a:t>0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382" name="object 382"/>
          <p:cNvSpPr txBox="1"/>
          <p:nvPr/>
        </p:nvSpPr>
        <p:spPr>
          <a:xfrm>
            <a:off x="10703660" y="3188311"/>
            <a:ext cx="44704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25" dirty="0">
                <a:latin typeface="Arial"/>
                <a:cs typeface="Arial"/>
              </a:rPr>
              <a:t>3</a:t>
            </a:r>
            <a:r>
              <a:rPr sz="650" b="1" spc="-10" dirty="0">
                <a:latin typeface="Arial"/>
                <a:cs typeface="Arial"/>
              </a:rPr>
              <a:t>3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600</a:t>
            </a:r>
            <a:r>
              <a:rPr sz="650" b="1" spc="10" dirty="0">
                <a:latin typeface="Arial"/>
                <a:cs typeface="Arial"/>
              </a:rPr>
              <a:t>,</a:t>
            </a:r>
            <a:r>
              <a:rPr sz="650" b="1" spc="-25" dirty="0">
                <a:latin typeface="Arial"/>
                <a:cs typeface="Arial"/>
              </a:rPr>
              <a:t>0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383" name="object 383"/>
          <p:cNvSpPr txBox="1"/>
          <p:nvPr/>
        </p:nvSpPr>
        <p:spPr>
          <a:xfrm>
            <a:off x="11488611" y="3188311"/>
            <a:ext cx="44704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25" dirty="0">
                <a:latin typeface="Arial"/>
                <a:cs typeface="Arial"/>
              </a:rPr>
              <a:t>3</a:t>
            </a:r>
            <a:r>
              <a:rPr sz="650" b="1" spc="-10" dirty="0">
                <a:latin typeface="Arial"/>
                <a:cs typeface="Arial"/>
              </a:rPr>
              <a:t>3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600</a:t>
            </a:r>
            <a:r>
              <a:rPr sz="650" b="1" spc="10" dirty="0">
                <a:latin typeface="Arial"/>
                <a:cs typeface="Arial"/>
              </a:rPr>
              <a:t>,</a:t>
            </a:r>
            <a:r>
              <a:rPr sz="650" b="1" spc="-25" dirty="0">
                <a:latin typeface="Arial"/>
                <a:cs typeface="Arial"/>
              </a:rPr>
              <a:t>0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384" name="object 384"/>
          <p:cNvSpPr txBox="1"/>
          <p:nvPr/>
        </p:nvSpPr>
        <p:spPr>
          <a:xfrm>
            <a:off x="6204187" y="3296212"/>
            <a:ext cx="1075055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-10" dirty="0">
                <a:latin typeface="Microsoft Sans Serif"/>
                <a:cs typeface="Microsoft Sans Serif"/>
              </a:rPr>
              <a:t>Мульча </a:t>
            </a:r>
            <a:r>
              <a:rPr sz="650" spc="-15" dirty="0">
                <a:latin typeface="Microsoft Sans Serif"/>
                <a:cs typeface="Microsoft Sans Serif"/>
              </a:rPr>
              <a:t>проходов</a:t>
            </a:r>
            <a:r>
              <a:rPr sz="650" spc="10" dirty="0">
                <a:latin typeface="Microsoft Sans Serif"/>
                <a:cs typeface="Microsoft Sans Serif"/>
              </a:rPr>
              <a:t> </a:t>
            </a:r>
            <a:r>
              <a:rPr sz="650" spc="-15" dirty="0">
                <a:latin typeface="Microsoft Sans Serif"/>
                <a:cs typeface="Microsoft Sans Serif"/>
              </a:rPr>
              <a:t>руб.</a:t>
            </a:r>
            <a:r>
              <a:rPr sz="650" spc="20" dirty="0">
                <a:latin typeface="Microsoft Sans Serif"/>
                <a:cs typeface="Microsoft Sans Serif"/>
              </a:rPr>
              <a:t> </a:t>
            </a:r>
            <a:r>
              <a:rPr sz="650" spc="-20" dirty="0">
                <a:latin typeface="Microsoft Sans Serif"/>
                <a:cs typeface="Microsoft Sans Serif"/>
              </a:rPr>
              <a:t>на</a:t>
            </a:r>
            <a:r>
              <a:rPr sz="650" spc="-10" dirty="0">
                <a:latin typeface="Microsoft Sans Serif"/>
                <a:cs typeface="Microsoft Sans Serif"/>
              </a:rPr>
              <a:t> га</a:t>
            </a:r>
            <a:endParaRPr sz="650">
              <a:latin typeface="Microsoft Sans Serif"/>
              <a:cs typeface="Microsoft Sans Serif"/>
            </a:endParaRPr>
          </a:p>
        </p:txBody>
      </p:sp>
      <p:sp>
        <p:nvSpPr>
          <p:cNvPr id="385" name="object 385"/>
          <p:cNvSpPr txBox="1"/>
          <p:nvPr/>
        </p:nvSpPr>
        <p:spPr>
          <a:xfrm>
            <a:off x="8453779" y="3296212"/>
            <a:ext cx="40386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10" dirty="0">
                <a:latin typeface="Arial"/>
                <a:cs typeface="Arial"/>
              </a:rPr>
              <a:t>5 </a:t>
            </a:r>
            <a:r>
              <a:rPr sz="650" b="1" spc="-25" dirty="0">
                <a:latin typeface="Arial"/>
                <a:cs typeface="Arial"/>
              </a:rPr>
              <a:t>000</a:t>
            </a:r>
            <a:r>
              <a:rPr sz="650" b="1" spc="10" dirty="0">
                <a:latin typeface="Arial"/>
                <a:cs typeface="Arial"/>
              </a:rPr>
              <a:t>,</a:t>
            </a:r>
            <a:r>
              <a:rPr sz="650" b="1" spc="-25" dirty="0">
                <a:latin typeface="Arial"/>
                <a:cs typeface="Arial"/>
              </a:rPr>
              <a:t>0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386" name="object 386"/>
          <p:cNvSpPr txBox="1"/>
          <p:nvPr/>
        </p:nvSpPr>
        <p:spPr>
          <a:xfrm>
            <a:off x="9146099" y="3296212"/>
            <a:ext cx="44704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25" dirty="0">
                <a:latin typeface="Arial"/>
                <a:cs typeface="Arial"/>
              </a:rPr>
              <a:t>1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000</a:t>
            </a:r>
            <a:r>
              <a:rPr sz="650" b="1" spc="10" dirty="0">
                <a:latin typeface="Arial"/>
                <a:cs typeface="Arial"/>
              </a:rPr>
              <a:t>,</a:t>
            </a:r>
            <a:r>
              <a:rPr sz="650" b="1" spc="-25" dirty="0">
                <a:latin typeface="Arial"/>
                <a:cs typeface="Arial"/>
              </a:rPr>
              <a:t>0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387" name="object 387"/>
          <p:cNvSpPr txBox="1"/>
          <p:nvPr/>
        </p:nvSpPr>
        <p:spPr>
          <a:xfrm>
            <a:off x="9918710" y="3296212"/>
            <a:ext cx="44704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25" dirty="0">
                <a:latin typeface="Arial"/>
                <a:cs typeface="Arial"/>
              </a:rPr>
              <a:t>1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000</a:t>
            </a:r>
            <a:r>
              <a:rPr sz="650" b="1" spc="10" dirty="0">
                <a:latin typeface="Arial"/>
                <a:cs typeface="Arial"/>
              </a:rPr>
              <a:t>,</a:t>
            </a:r>
            <a:r>
              <a:rPr sz="650" b="1" spc="-25" dirty="0">
                <a:latin typeface="Arial"/>
                <a:cs typeface="Arial"/>
              </a:rPr>
              <a:t>0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388" name="object 388"/>
          <p:cNvSpPr txBox="1"/>
          <p:nvPr/>
        </p:nvSpPr>
        <p:spPr>
          <a:xfrm>
            <a:off x="10703660" y="3296212"/>
            <a:ext cx="44704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25" dirty="0">
                <a:latin typeface="Arial"/>
                <a:cs typeface="Arial"/>
              </a:rPr>
              <a:t>1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000</a:t>
            </a:r>
            <a:r>
              <a:rPr sz="650" b="1" spc="10" dirty="0">
                <a:latin typeface="Arial"/>
                <a:cs typeface="Arial"/>
              </a:rPr>
              <a:t>,</a:t>
            </a:r>
            <a:r>
              <a:rPr sz="650" b="1" spc="-25" dirty="0">
                <a:latin typeface="Arial"/>
                <a:cs typeface="Arial"/>
              </a:rPr>
              <a:t>0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389" name="object 389"/>
          <p:cNvSpPr txBox="1"/>
          <p:nvPr/>
        </p:nvSpPr>
        <p:spPr>
          <a:xfrm>
            <a:off x="11488611" y="3296212"/>
            <a:ext cx="44704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25" dirty="0">
                <a:latin typeface="Arial"/>
                <a:cs typeface="Arial"/>
              </a:rPr>
              <a:t>1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000</a:t>
            </a:r>
            <a:r>
              <a:rPr sz="650" b="1" spc="10" dirty="0">
                <a:latin typeface="Arial"/>
                <a:cs typeface="Arial"/>
              </a:rPr>
              <a:t>,</a:t>
            </a:r>
            <a:r>
              <a:rPr sz="650" b="1" spc="-25" dirty="0">
                <a:latin typeface="Arial"/>
                <a:cs typeface="Arial"/>
              </a:rPr>
              <a:t>0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390" name="object 390"/>
          <p:cNvSpPr txBox="1"/>
          <p:nvPr/>
        </p:nvSpPr>
        <p:spPr>
          <a:xfrm>
            <a:off x="6204187" y="3404283"/>
            <a:ext cx="179070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-25" dirty="0">
                <a:latin typeface="Microsoft Sans Serif"/>
                <a:cs typeface="Microsoft Sans Serif"/>
              </a:rPr>
              <a:t>Удобрения</a:t>
            </a:r>
            <a:r>
              <a:rPr sz="650" spc="10" dirty="0">
                <a:latin typeface="Microsoft Sans Serif"/>
                <a:cs typeface="Microsoft Sans Serif"/>
              </a:rPr>
              <a:t> </a:t>
            </a:r>
            <a:r>
              <a:rPr sz="650" spc="-20" dirty="0">
                <a:latin typeface="Microsoft Sans Serif"/>
                <a:cs typeface="Microsoft Sans Serif"/>
              </a:rPr>
              <a:t>почвы,</a:t>
            </a:r>
            <a:r>
              <a:rPr sz="650" spc="35" dirty="0">
                <a:latin typeface="Microsoft Sans Serif"/>
                <a:cs typeface="Microsoft Sans Serif"/>
              </a:rPr>
              <a:t> </a:t>
            </a:r>
            <a:r>
              <a:rPr sz="650" spc="-15" dirty="0">
                <a:latin typeface="Microsoft Sans Serif"/>
                <a:cs typeface="Microsoft Sans Serif"/>
              </a:rPr>
              <a:t>средства</a:t>
            </a:r>
            <a:r>
              <a:rPr sz="650" spc="5" dirty="0">
                <a:latin typeface="Microsoft Sans Serif"/>
                <a:cs typeface="Microsoft Sans Serif"/>
              </a:rPr>
              <a:t> </a:t>
            </a:r>
            <a:r>
              <a:rPr sz="650" spc="-20" dirty="0">
                <a:latin typeface="Microsoft Sans Serif"/>
                <a:cs typeface="Microsoft Sans Serif"/>
              </a:rPr>
              <a:t>защиты,</a:t>
            </a:r>
            <a:r>
              <a:rPr sz="650" spc="35" dirty="0">
                <a:latin typeface="Microsoft Sans Serif"/>
                <a:cs typeface="Microsoft Sans Serif"/>
              </a:rPr>
              <a:t> </a:t>
            </a:r>
            <a:r>
              <a:rPr sz="650" spc="-15" dirty="0">
                <a:latin typeface="Microsoft Sans Serif"/>
                <a:cs typeface="Microsoft Sans Serif"/>
              </a:rPr>
              <a:t>руб.</a:t>
            </a:r>
            <a:r>
              <a:rPr sz="650" spc="35" dirty="0">
                <a:latin typeface="Microsoft Sans Serif"/>
                <a:cs typeface="Microsoft Sans Serif"/>
              </a:rPr>
              <a:t> </a:t>
            </a:r>
            <a:r>
              <a:rPr sz="650" spc="-20" dirty="0">
                <a:latin typeface="Microsoft Sans Serif"/>
                <a:cs typeface="Microsoft Sans Serif"/>
              </a:rPr>
              <a:t>на</a:t>
            </a:r>
            <a:r>
              <a:rPr sz="650" spc="5" dirty="0">
                <a:latin typeface="Microsoft Sans Serif"/>
                <a:cs typeface="Microsoft Sans Serif"/>
              </a:rPr>
              <a:t> </a:t>
            </a:r>
            <a:r>
              <a:rPr sz="650" spc="-10" dirty="0">
                <a:latin typeface="Microsoft Sans Serif"/>
                <a:cs typeface="Microsoft Sans Serif"/>
              </a:rPr>
              <a:t>га</a:t>
            </a:r>
            <a:endParaRPr sz="650">
              <a:latin typeface="Microsoft Sans Serif"/>
              <a:cs typeface="Microsoft Sans Serif"/>
            </a:endParaRPr>
          </a:p>
        </p:txBody>
      </p:sp>
      <p:sp>
        <p:nvSpPr>
          <p:cNvPr id="391" name="object 391"/>
          <p:cNvSpPr txBox="1"/>
          <p:nvPr/>
        </p:nvSpPr>
        <p:spPr>
          <a:xfrm>
            <a:off x="8422903" y="3404283"/>
            <a:ext cx="44704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25" dirty="0">
                <a:latin typeface="Arial"/>
                <a:cs typeface="Arial"/>
              </a:rPr>
              <a:t>9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000</a:t>
            </a:r>
            <a:r>
              <a:rPr sz="650" b="1" spc="10" dirty="0">
                <a:latin typeface="Arial"/>
                <a:cs typeface="Arial"/>
              </a:rPr>
              <a:t>,</a:t>
            </a:r>
            <a:r>
              <a:rPr sz="650" b="1" spc="-25" dirty="0">
                <a:latin typeface="Arial"/>
                <a:cs typeface="Arial"/>
              </a:rPr>
              <a:t>0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392" name="object 392"/>
          <p:cNvSpPr txBox="1"/>
          <p:nvPr/>
        </p:nvSpPr>
        <p:spPr>
          <a:xfrm>
            <a:off x="9096697" y="3404283"/>
            <a:ext cx="49022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25" dirty="0">
                <a:latin typeface="Arial"/>
                <a:cs typeface="Arial"/>
              </a:rPr>
              <a:t>27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000</a:t>
            </a:r>
            <a:r>
              <a:rPr sz="650" b="1" spc="10" dirty="0">
                <a:latin typeface="Arial"/>
                <a:cs typeface="Arial"/>
              </a:rPr>
              <a:t>,</a:t>
            </a:r>
            <a:r>
              <a:rPr sz="650" b="1" spc="-25" dirty="0">
                <a:latin typeface="Arial"/>
                <a:cs typeface="Arial"/>
              </a:rPr>
              <a:t>0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393" name="object 393"/>
          <p:cNvSpPr txBox="1"/>
          <p:nvPr/>
        </p:nvSpPr>
        <p:spPr>
          <a:xfrm>
            <a:off x="9875482" y="3404283"/>
            <a:ext cx="49022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25" dirty="0">
                <a:latin typeface="Arial"/>
                <a:cs typeface="Arial"/>
              </a:rPr>
              <a:t>45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000</a:t>
            </a:r>
            <a:r>
              <a:rPr sz="650" b="1" spc="10" dirty="0">
                <a:latin typeface="Arial"/>
                <a:cs typeface="Arial"/>
              </a:rPr>
              <a:t>,</a:t>
            </a:r>
            <a:r>
              <a:rPr sz="650" b="1" spc="-25" dirty="0">
                <a:latin typeface="Arial"/>
                <a:cs typeface="Arial"/>
              </a:rPr>
              <a:t>0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394" name="object 394"/>
          <p:cNvSpPr txBox="1"/>
          <p:nvPr/>
        </p:nvSpPr>
        <p:spPr>
          <a:xfrm>
            <a:off x="10654258" y="3404283"/>
            <a:ext cx="49022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25" dirty="0">
                <a:latin typeface="Arial"/>
                <a:cs typeface="Arial"/>
              </a:rPr>
              <a:t>54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000</a:t>
            </a:r>
            <a:r>
              <a:rPr sz="650" b="1" spc="10" dirty="0">
                <a:latin typeface="Arial"/>
                <a:cs typeface="Arial"/>
              </a:rPr>
              <a:t>,</a:t>
            </a:r>
            <a:r>
              <a:rPr sz="650" b="1" spc="-25" dirty="0">
                <a:latin typeface="Arial"/>
                <a:cs typeface="Arial"/>
              </a:rPr>
              <a:t>0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395" name="object 395"/>
          <p:cNvSpPr txBox="1"/>
          <p:nvPr/>
        </p:nvSpPr>
        <p:spPr>
          <a:xfrm>
            <a:off x="11457735" y="3404283"/>
            <a:ext cx="49022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25" dirty="0">
                <a:latin typeface="Arial"/>
                <a:cs typeface="Arial"/>
              </a:rPr>
              <a:t>54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000</a:t>
            </a:r>
            <a:r>
              <a:rPr sz="650" b="1" spc="10" dirty="0">
                <a:latin typeface="Arial"/>
                <a:cs typeface="Arial"/>
              </a:rPr>
              <a:t>,</a:t>
            </a:r>
            <a:r>
              <a:rPr sz="650" b="1" spc="-25" dirty="0">
                <a:latin typeface="Arial"/>
                <a:cs typeface="Arial"/>
              </a:rPr>
              <a:t>0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graphicFrame>
        <p:nvGraphicFramePr>
          <p:cNvPr id="396" name="object 396"/>
          <p:cNvGraphicFramePr>
            <a:graphicFrameLocks noGrp="1"/>
          </p:cNvGraphicFramePr>
          <p:nvPr/>
        </p:nvGraphicFramePr>
        <p:xfrm>
          <a:off x="144779" y="3490318"/>
          <a:ext cx="11820525" cy="573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5595"/>
                <a:gridCol w="783590"/>
                <a:gridCol w="542925"/>
                <a:gridCol w="439420"/>
                <a:gridCol w="520700"/>
                <a:gridCol w="561339"/>
                <a:gridCol w="525145"/>
                <a:gridCol w="475614"/>
                <a:gridCol w="606425"/>
                <a:gridCol w="2004694"/>
                <a:gridCol w="799465"/>
                <a:gridCol w="751204"/>
                <a:gridCol w="748029"/>
                <a:gridCol w="788034"/>
                <a:gridCol w="694690"/>
              </a:tblGrid>
              <a:tr h="172168">
                <a:tc>
                  <a:txBody>
                    <a:bodyPr/>
                    <a:lstStyle/>
                    <a:p>
                      <a:pPr marL="13335">
                        <a:lnSpc>
                          <a:spcPts val="590"/>
                        </a:lnSpc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Перфорированная</a:t>
                      </a:r>
                      <a:r>
                        <a:rPr sz="5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-5" dirty="0">
                          <a:latin typeface="Times New Roman"/>
                          <a:cs typeface="Times New Roman"/>
                        </a:rPr>
                        <a:t>мульча,</a:t>
                      </a:r>
                      <a:r>
                        <a:rPr sz="5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5" dirty="0">
                          <a:latin typeface="Times New Roman"/>
                          <a:cs typeface="Times New Roman"/>
                        </a:rPr>
                        <a:t>Укрывной</a:t>
                      </a:r>
                      <a:r>
                        <a:rPr sz="5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5" dirty="0">
                          <a:latin typeface="Times New Roman"/>
                          <a:cs typeface="Times New Roman"/>
                        </a:rPr>
                        <a:t>материал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13335">
                        <a:lnSpc>
                          <a:spcPts val="490"/>
                        </a:lnSpc>
                        <a:spcBef>
                          <a:spcPts val="90"/>
                        </a:spcBef>
                      </a:pPr>
                      <a:r>
                        <a:rPr sz="550" spc="5" dirty="0">
                          <a:latin typeface="Times New Roman"/>
                          <a:cs typeface="Times New Roman"/>
                        </a:rPr>
                        <a:t>Непредвиденные</a:t>
                      </a:r>
                      <a:r>
                        <a:rPr sz="5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5" dirty="0">
                          <a:latin typeface="Times New Roman"/>
                          <a:cs typeface="Times New Roman"/>
                        </a:rPr>
                        <a:t>инвест. </a:t>
                      </a:r>
                      <a:r>
                        <a:rPr sz="550" dirty="0">
                          <a:latin typeface="Times New Roman"/>
                          <a:cs typeface="Times New Roman"/>
                        </a:rPr>
                        <a:t>затраты,</a:t>
                      </a:r>
                      <a:r>
                        <a:rPr sz="5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0020" algn="r">
                        <a:lnSpc>
                          <a:spcPts val="590"/>
                        </a:lnSpc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118 500,00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R="160020" algn="r">
                        <a:lnSpc>
                          <a:spcPts val="490"/>
                        </a:lnSpc>
                        <a:spcBef>
                          <a:spcPts val="90"/>
                        </a:spcBef>
                      </a:pPr>
                      <a:r>
                        <a:rPr sz="550" spc="5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ts val="590"/>
                        </a:lnSpc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150 000,00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167640">
                        <a:lnSpc>
                          <a:spcPts val="490"/>
                        </a:lnSpc>
                        <a:spcBef>
                          <a:spcPts val="90"/>
                        </a:spcBef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100 000,00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ts val="590"/>
                        </a:lnSpc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75 000,00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105410">
                        <a:lnSpc>
                          <a:spcPts val="490"/>
                        </a:lnSpc>
                        <a:spcBef>
                          <a:spcPts val="90"/>
                        </a:spcBef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100 000,00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ts val="590"/>
                        </a:lnSpc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150 000,00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186055">
                        <a:lnSpc>
                          <a:spcPts val="490"/>
                        </a:lnSpc>
                        <a:spcBef>
                          <a:spcPts val="90"/>
                        </a:spcBef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100 000,00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ts val="590"/>
                        </a:lnSpc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150 000,00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172720">
                        <a:lnSpc>
                          <a:spcPts val="490"/>
                        </a:lnSpc>
                        <a:spcBef>
                          <a:spcPts val="90"/>
                        </a:spcBef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100 000,00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ts val="590"/>
                        </a:lnSpc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150 000,00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118745">
                        <a:lnSpc>
                          <a:spcPts val="490"/>
                        </a:lnSpc>
                        <a:spcBef>
                          <a:spcPts val="90"/>
                        </a:spcBef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100 000,00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ts val="590"/>
                        </a:lnSpc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150 000,00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136525">
                        <a:lnSpc>
                          <a:spcPts val="490"/>
                        </a:lnSpc>
                        <a:spcBef>
                          <a:spcPts val="90"/>
                        </a:spcBef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100 000,00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650" spc="-25" dirty="0">
                          <a:latin typeface="Microsoft Sans Serif"/>
                          <a:cs typeface="Microsoft Sans Serif"/>
                        </a:rPr>
                        <a:t>Гербециды,</a:t>
                      </a:r>
                      <a:r>
                        <a:rPr sz="65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650" spc="-15" dirty="0"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65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650" spc="-20" dirty="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650" spc="-10" dirty="0">
                          <a:latin typeface="Microsoft Sans Serif"/>
                          <a:cs typeface="Microsoft Sans Serif"/>
                        </a:rPr>
                        <a:t> га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081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650" b="1" spc="-1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000,00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11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650" b="1" spc="-10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000,00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128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650" b="1" spc="-20" dirty="0">
                          <a:latin typeface="Arial"/>
                          <a:cs typeface="Arial"/>
                        </a:rPr>
                        <a:t>15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000,00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650" b="1" spc="-20" dirty="0">
                          <a:latin typeface="Arial"/>
                          <a:cs typeface="Arial"/>
                        </a:rPr>
                        <a:t>18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000,00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650" b="1" spc="-20" dirty="0">
                          <a:latin typeface="Arial"/>
                          <a:cs typeface="Arial"/>
                        </a:rPr>
                        <a:t>18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000,00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5168">
                <a:tc>
                  <a:txBody>
                    <a:bodyPr/>
                    <a:lstStyle/>
                    <a:p>
                      <a:pPr marL="13335">
                        <a:lnSpc>
                          <a:spcPts val="540"/>
                        </a:lnSpc>
                        <a:spcBef>
                          <a:spcPts val="160"/>
                        </a:spcBef>
                      </a:pPr>
                      <a:r>
                        <a:rPr sz="550" b="1" spc="-2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550" b="1" spc="-2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550" b="1" spc="-2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550" b="1" spc="-1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55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55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b="1" spc="-2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550" b="1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550" b="1" spc="1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550" b="1" spc="3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550" b="1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550" b="1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550" b="1" spc="-10" dirty="0">
                          <a:latin typeface="Times New Roman"/>
                          <a:cs typeface="Times New Roman"/>
                        </a:rPr>
                        <a:t>ици</a:t>
                      </a:r>
                      <a:r>
                        <a:rPr sz="55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550" b="1" spc="-10" dirty="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sz="550" b="1" spc="1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550" b="1" dirty="0">
                          <a:latin typeface="Times New Roman"/>
                          <a:cs typeface="Times New Roman"/>
                        </a:rPr>
                        <a:t>х </a:t>
                      </a:r>
                      <a:r>
                        <a:rPr sz="550" b="1" spc="-2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550" b="1" dirty="0">
                          <a:latin typeface="Times New Roman"/>
                          <a:cs typeface="Times New Roman"/>
                        </a:rPr>
                        <a:t>ат</a:t>
                      </a:r>
                      <a:r>
                        <a:rPr sz="550" b="1" spc="-3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550" b="1" dirty="0">
                          <a:latin typeface="Times New Roman"/>
                          <a:cs typeface="Times New Roman"/>
                        </a:rPr>
                        <a:t>ат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6FC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6FC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6FC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540"/>
                        </a:lnSpc>
                        <a:spcBef>
                          <a:spcPts val="160"/>
                        </a:spcBef>
                      </a:pPr>
                      <a:r>
                        <a:rPr sz="550" b="1" spc="5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5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b="1" spc="5" dirty="0">
                          <a:latin typeface="Times New Roman"/>
                          <a:cs typeface="Times New Roman"/>
                        </a:rPr>
                        <a:t>666</a:t>
                      </a:r>
                      <a:r>
                        <a:rPr sz="5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b="1" spc="5" dirty="0">
                          <a:latin typeface="Times New Roman"/>
                          <a:cs typeface="Times New Roman"/>
                        </a:rPr>
                        <a:t>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6FC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540"/>
                        </a:lnSpc>
                        <a:spcBef>
                          <a:spcPts val="160"/>
                        </a:spcBef>
                      </a:pPr>
                      <a:r>
                        <a:rPr sz="550" b="1" spc="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5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b="1" spc="5" dirty="0">
                          <a:latin typeface="Times New Roman"/>
                          <a:cs typeface="Times New Roman"/>
                        </a:rPr>
                        <a:t>737</a:t>
                      </a:r>
                      <a:r>
                        <a:rPr sz="5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b="1" spc="5" dirty="0">
                          <a:latin typeface="Times New Roman"/>
                          <a:cs typeface="Times New Roman"/>
                        </a:rPr>
                        <a:t>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ts val="540"/>
                        </a:lnSpc>
                        <a:spcBef>
                          <a:spcPts val="160"/>
                        </a:spcBef>
                      </a:pPr>
                      <a:r>
                        <a:rPr sz="550" b="1" spc="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5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b="1" spc="5" dirty="0">
                          <a:latin typeface="Times New Roman"/>
                          <a:cs typeface="Times New Roman"/>
                        </a:rPr>
                        <a:t>787</a:t>
                      </a:r>
                      <a:r>
                        <a:rPr sz="5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b="1" spc="5" dirty="0">
                          <a:latin typeface="Times New Roman"/>
                          <a:cs typeface="Times New Roman"/>
                        </a:rPr>
                        <a:t>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ts val="540"/>
                        </a:lnSpc>
                        <a:spcBef>
                          <a:spcPts val="160"/>
                        </a:spcBef>
                      </a:pPr>
                      <a:r>
                        <a:rPr sz="550" b="1" spc="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5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b="1" spc="5" dirty="0">
                          <a:latin typeface="Times New Roman"/>
                          <a:cs typeface="Times New Roman"/>
                        </a:rPr>
                        <a:t>837</a:t>
                      </a:r>
                      <a:r>
                        <a:rPr sz="5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b="1" spc="5" dirty="0">
                          <a:latin typeface="Times New Roman"/>
                          <a:cs typeface="Times New Roman"/>
                        </a:rPr>
                        <a:t>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ts val="540"/>
                        </a:lnSpc>
                        <a:spcBef>
                          <a:spcPts val="160"/>
                        </a:spcBef>
                      </a:pPr>
                      <a:r>
                        <a:rPr sz="550" b="1" spc="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5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b="1" spc="5" dirty="0">
                          <a:latin typeface="Times New Roman"/>
                          <a:cs typeface="Times New Roman"/>
                        </a:rPr>
                        <a:t>887</a:t>
                      </a:r>
                      <a:r>
                        <a:rPr sz="5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b="1" spc="5" dirty="0">
                          <a:latin typeface="Times New Roman"/>
                          <a:cs typeface="Times New Roman"/>
                        </a:rPr>
                        <a:t>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685"/>
                        </a:lnSpc>
                      </a:pPr>
                      <a:r>
                        <a:rPr sz="650" spc="-30" dirty="0">
                          <a:latin typeface="Microsoft Sans Serif"/>
                          <a:cs typeface="Microsoft Sans Serif"/>
                        </a:rPr>
                        <a:t>Сбор</a:t>
                      </a:r>
                      <a:r>
                        <a:rPr sz="65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650" spc="-20" dirty="0">
                          <a:latin typeface="Microsoft Sans Serif"/>
                          <a:cs typeface="Microsoft Sans Serif"/>
                        </a:rPr>
                        <a:t>урожая,</a:t>
                      </a:r>
                      <a:r>
                        <a:rPr sz="65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650" spc="-15" dirty="0"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65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650" spc="-20" dirty="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6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650" spc="-10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6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650" spc="-30" dirty="0">
                          <a:latin typeface="Microsoft Sans Serif"/>
                          <a:cs typeface="Microsoft Sans Serif"/>
                        </a:rPr>
                        <a:t>кг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r">
                        <a:lnSpc>
                          <a:spcPts val="685"/>
                        </a:lnSpc>
                      </a:pPr>
                      <a:r>
                        <a:rPr sz="650" b="1" spc="-20" dirty="0">
                          <a:latin typeface="Arial"/>
                          <a:cs typeface="Arial"/>
                        </a:rPr>
                        <a:t>122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400,00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0" algn="r">
                        <a:lnSpc>
                          <a:spcPts val="685"/>
                        </a:lnSpc>
                      </a:pPr>
                      <a:r>
                        <a:rPr sz="650" b="1" spc="-20" dirty="0">
                          <a:latin typeface="Arial"/>
                          <a:cs typeface="Arial"/>
                        </a:rPr>
                        <a:t>360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000,00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1285" algn="r">
                        <a:lnSpc>
                          <a:spcPts val="685"/>
                        </a:lnSpc>
                      </a:pPr>
                      <a:r>
                        <a:rPr sz="650" b="1" spc="-20" dirty="0">
                          <a:latin typeface="Arial"/>
                          <a:cs typeface="Arial"/>
                        </a:rPr>
                        <a:t>792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000,00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8110" algn="r">
                        <a:lnSpc>
                          <a:spcPts val="685"/>
                        </a:lnSpc>
                      </a:pPr>
                      <a:r>
                        <a:rPr sz="650" b="1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 080 000,00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685"/>
                        </a:lnSpc>
                      </a:pPr>
                      <a:r>
                        <a:rPr sz="650" b="1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 152 000,00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4551">
                <a:tc>
                  <a:txBody>
                    <a:bodyPr/>
                    <a:lstStyle/>
                    <a:p>
                      <a:pPr marL="13335">
                        <a:lnSpc>
                          <a:spcPts val="640"/>
                        </a:lnSpc>
                        <a:spcBef>
                          <a:spcPts val="40"/>
                        </a:spcBef>
                      </a:pPr>
                      <a:r>
                        <a:rPr sz="550" spc="-2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55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550" spc="-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550" spc="-2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550" dirty="0">
                          <a:latin typeface="Times New Roman"/>
                          <a:cs typeface="Times New Roman"/>
                        </a:rPr>
                        <a:t>ото</a:t>
                      </a:r>
                      <a:r>
                        <a:rPr sz="550" spc="1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550" spc="-3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55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5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1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55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550" spc="-5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550" spc="1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55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550" spc="10" dirty="0">
                          <a:latin typeface="Times New Roman"/>
                          <a:cs typeface="Times New Roman"/>
                        </a:rPr>
                        <a:t> п</a:t>
                      </a:r>
                      <a:r>
                        <a:rPr sz="550" dirty="0">
                          <a:latin typeface="Times New Roman"/>
                          <a:cs typeface="Times New Roman"/>
                        </a:rPr>
                        <a:t>од</a:t>
                      </a:r>
                      <a:r>
                        <a:rPr sz="5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1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55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550" spc="-5" dirty="0">
                          <a:latin typeface="Times New Roman"/>
                          <a:cs typeface="Times New Roman"/>
                        </a:rPr>
                        <a:t>сад</a:t>
                      </a:r>
                      <a:r>
                        <a:rPr sz="550" spc="-3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55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5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-1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550" spc="1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55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550" spc="1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550" spc="-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550" spc="-5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550" spc="-3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550" spc="-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550" spc="-15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550" dirty="0">
                          <a:latin typeface="Times New Roman"/>
                          <a:cs typeface="Times New Roman"/>
                        </a:rPr>
                        <a:t>,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T w="6350">
                      <a:solidFill>
                        <a:srgbClr val="006FC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6FC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6FC0"/>
                      </a:solidFill>
                      <a:prstDash val="solid"/>
                    </a:lnT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6FC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680"/>
                        </a:lnSpc>
                      </a:pPr>
                      <a:r>
                        <a:rPr sz="650" spc="-25" dirty="0">
                          <a:latin typeface="Microsoft Sans Serif"/>
                          <a:cs typeface="Microsoft Sans Serif"/>
                        </a:rPr>
                        <a:t>Упаковка</a:t>
                      </a:r>
                      <a:r>
                        <a:rPr sz="65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650" spc="-15" dirty="0">
                          <a:latin typeface="Microsoft Sans Serif"/>
                          <a:cs typeface="Microsoft Sans Serif"/>
                        </a:rPr>
                        <a:t>ягоды,</a:t>
                      </a:r>
                      <a:r>
                        <a:rPr sz="65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650" spc="-10" dirty="0">
                          <a:latin typeface="Microsoft Sans Serif"/>
                          <a:cs typeface="Microsoft Sans Serif"/>
                        </a:rPr>
                        <a:t>руб</a:t>
                      </a:r>
                      <a:r>
                        <a:rPr sz="65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650" spc="-20" dirty="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650" spc="-10" dirty="0">
                          <a:latin typeface="Microsoft Sans Serif"/>
                          <a:cs typeface="Microsoft Sans Serif"/>
                        </a:rPr>
                        <a:t> 1</a:t>
                      </a:r>
                      <a:r>
                        <a:rPr sz="65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650" spc="-30" dirty="0">
                          <a:latin typeface="Microsoft Sans Serif"/>
                          <a:cs typeface="Microsoft Sans Serif"/>
                        </a:rPr>
                        <a:t>кг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8110" algn="r">
                        <a:lnSpc>
                          <a:spcPts val="680"/>
                        </a:lnSpc>
                      </a:pPr>
                      <a:r>
                        <a:rPr sz="650" b="1" spc="-20" dirty="0">
                          <a:latin typeface="Arial"/>
                          <a:cs typeface="Arial"/>
                        </a:rPr>
                        <a:t>40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800,00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0" algn="r">
                        <a:lnSpc>
                          <a:spcPts val="680"/>
                        </a:lnSpc>
                      </a:pPr>
                      <a:r>
                        <a:rPr sz="650" b="1" spc="-20" dirty="0">
                          <a:latin typeface="Arial"/>
                          <a:cs typeface="Arial"/>
                        </a:rPr>
                        <a:t>240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000,00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1285" algn="r">
                        <a:lnSpc>
                          <a:spcPts val="680"/>
                        </a:lnSpc>
                      </a:pPr>
                      <a:r>
                        <a:rPr sz="650" b="1" spc="-20" dirty="0">
                          <a:latin typeface="Arial"/>
                          <a:cs typeface="Arial"/>
                        </a:rPr>
                        <a:t>528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000,00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0810" algn="r">
                        <a:lnSpc>
                          <a:spcPts val="680"/>
                        </a:lnSpc>
                      </a:pPr>
                      <a:r>
                        <a:rPr sz="650" b="1" spc="-20" dirty="0">
                          <a:latin typeface="Arial"/>
                          <a:cs typeface="Arial"/>
                        </a:rPr>
                        <a:t>720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000,00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225" algn="r">
                        <a:lnSpc>
                          <a:spcPts val="680"/>
                        </a:lnSpc>
                      </a:pPr>
                      <a:r>
                        <a:rPr sz="650" b="1" spc="-20" dirty="0">
                          <a:latin typeface="Arial"/>
                          <a:cs typeface="Arial"/>
                        </a:rPr>
                        <a:t>768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000,00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9749"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550" spc="5" dirty="0">
                          <a:latin typeface="Times New Roman"/>
                          <a:cs typeface="Times New Roman"/>
                        </a:rPr>
                        <a:t>стоимость</a:t>
                      </a:r>
                      <a:r>
                        <a:rPr sz="5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dirty="0">
                          <a:latin typeface="Times New Roman"/>
                          <a:cs typeface="Times New Roman"/>
                        </a:rPr>
                        <a:t>руб.на</a:t>
                      </a:r>
                      <a:r>
                        <a:rPr sz="5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5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-5" dirty="0">
                          <a:latin typeface="Times New Roman"/>
                          <a:cs typeface="Times New Roman"/>
                        </a:rPr>
                        <a:t>га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766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15 000,00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15 000,00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7 500,00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15 000,00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15 000,00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15 000,00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15 000,00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660"/>
                        </a:lnSpc>
                        <a:spcBef>
                          <a:spcPts val="25"/>
                        </a:spcBef>
                      </a:pPr>
                      <a:r>
                        <a:rPr sz="650" spc="-30" dirty="0">
                          <a:latin typeface="Microsoft Sans Serif"/>
                          <a:cs typeface="Microsoft Sans Serif"/>
                        </a:rPr>
                        <a:t>Транспортные</a:t>
                      </a:r>
                      <a:r>
                        <a:rPr sz="6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650" spc="-15" dirty="0">
                          <a:latin typeface="Microsoft Sans Serif"/>
                          <a:cs typeface="Microsoft Sans Serif"/>
                        </a:rPr>
                        <a:t>расходы,</a:t>
                      </a:r>
                      <a:r>
                        <a:rPr sz="65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650" spc="-20" dirty="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65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650" spc="-10" dirty="0">
                          <a:latin typeface="Microsoft Sans Serif"/>
                          <a:cs typeface="Microsoft Sans Serif"/>
                        </a:rPr>
                        <a:t>га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7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0810" algn="r">
                        <a:lnSpc>
                          <a:spcPts val="660"/>
                        </a:lnSpc>
                        <a:spcBef>
                          <a:spcPts val="25"/>
                        </a:spcBef>
                      </a:pPr>
                      <a:r>
                        <a:rPr sz="650" b="1" spc="-1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500,00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660"/>
                        </a:lnSpc>
                        <a:spcBef>
                          <a:spcPts val="25"/>
                        </a:spcBef>
                      </a:pPr>
                      <a:r>
                        <a:rPr sz="650" b="1" spc="-20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500,00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1285" algn="r">
                        <a:lnSpc>
                          <a:spcPts val="660"/>
                        </a:lnSpc>
                        <a:spcBef>
                          <a:spcPts val="25"/>
                        </a:spcBef>
                      </a:pPr>
                      <a:r>
                        <a:rPr sz="650" b="1" spc="-20" dirty="0">
                          <a:latin typeface="Arial"/>
                          <a:cs typeface="Arial"/>
                        </a:rPr>
                        <a:t>37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500,00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r">
                        <a:lnSpc>
                          <a:spcPts val="660"/>
                        </a:lnSpc>
                        <a:spcBef>
                          <a:spcPts val="25"/>
                        </a:spcBef>
                      </a:pPr>
                      <a:r>
                        <a:rPr sz="650" b="1" spc="-20" dirty="0">
                          <a:latin typeface="Arial"/>
                          <a:cs typeface="Arial"/>
                        </a:rPr>
                        <a:t>52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500,00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ts val="660"/>
                        </a:lnSpc>
                        <a:spcBef>
                          <a:spcPts val="25"/>
                        </a:spcBef>
                      </a:pPr>
                      <a:r>
                        <a:rPr sz="650" b="1" spc="-20" dirty="0">
                          <a:latin typeface="Arial"/>
                          <a:cs typeface="Arial"/>
                        </a:rPr>
                        <a:t>67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500,00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1557">
                <a:tc>
                  <a:txBody>
                    <a:bodyPr/>
                    <a:lstStyle/>
                    <a:p>
                      <a:pPr marL="13335">
                        <a:lnSpc>
                          <a:spcPts val="495"/>
                        </a:lnSpc>
                      </a:pPr>
                      <a:r>
                        <a:rPr sz="550" spc="10" dirty="0">
                          <a:latin typeface="Times New Roman"/>
                          <a:cs typeface="Times New Roman"/>
                        </a:rPr>
                        <a:t>Формирование</a:t>
                      </a:r>
                      <a:r>
                        <a:rPr sz="5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-5" dirty="0">
                          <a:latin typeface="Times New Roman"/>
                          <a:cs typeface="Times New Roman"/>
                        </a:rPr>
                        <a:t>гряд, </a:t>
                      </a:r>
                      <a:r>
                        <a:rPr sz="550" spc="-10" dirty="0">
                          <a:latin typeface="Times New Roman"/>
                          <a:cs typeface="Times New Roman"/>
                        </a:rPr>
                        <a:t>укладка</a:t>
                      </a:r>
                      <a:r>
                        <a:rPr sz="5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dirty="0">
                          <a:latin typeface="Times New Roman"/>
                          <a:cs typeface="Times New Roman"/>
                        </a:rPr>
                        <a:t>пленки</a:t>
                      </a:r>
                      <a:r>
                        <a:rPr sz="5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5" dirty="0">
                          <a:latin typeface="Times New Roman"/>
                          <a:cs typeface="Times New Roman"/>
                        </a:rPr>
                        <a:t>стоимость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690"/>
                        </a:lnSpc>
                        <a:spcBef>
                          <a:spcPts val="90"/>
                        </a:spcBef>
                      </a:pPr>
                      <a:r>
                        <a:rPr sz="650" spc="-15" dirty="0">
                          <a:latin typeface="Microsoft Sans Serif"/>
                          <a:cs typeface="Microsoft Sans Serif"/>
                        </a:rPr>
                        <a:t>З/п</a:t>
                      </a:r>
                      <a:r>
                        <a:rPr sz="6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650" spc="-1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65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650" spc="-20" dirty="0">
                          <a:latin typeface="Microsoft Sans Serif"/>
                          <a:cs typeface="Microsoft Sans Serif"/>
                        </a:rPr>
                        <a:t>начислениями,</a:t>
                      </a:r>
                      <a:r>
                        <a:rPr sz="65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650" spc="-1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65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650" spc="-15" dirty="0">
                          <a:latin typeface="Microsoft Sans Serif"/>
                          <a:cs typeface="Microsoft Sans Serif"/>
                        </a:rPr>
                        <a:t>год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430" marB="0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124460" algn="r">
                        <a:lnSpc>
                          <a:spcPts val="690"/>
                        </a:lnSpc>
                        <a:spcBef>
                          <a:spcPts val="90"/>
                        </a:spcBef>
                      </a:pPr>
                      <a:r>
                        <a:rPr sz="650" b="1" spc="-1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 124 800,00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153035" algn="r">
                        <a:lnSpc>
                          <a:spcPts val="690"/>
                        </a:lnSpc>
                        <a:spcBef>
                          <a:spcPts val="90"/>
                        </a:spcBef>
                      </a:pPr>
                      <a:r>
                        <a:rPr sz="650" b="1" spc="-1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 124 800,00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127635" algn="r">
                        <a:lnSpc>
                          <a:spcPts val="690"/>
                        </a:lnSpc>
                        <a:spcBef>
                          <a:spcPts val="90"/>
                        </a:spcBef>
                      </a:pPr>
                      <a:r>
                        <a:rPr sz="650" b="1" spc="-1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 124 800,00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118110" algn="r">
                        <a:lnSpc>
                          <a:spcPts val="690"/>
                        </a:lnSpc>
                        <a:spcBef>
                          <a:spcPts val="90"/>
                        </a:spcBef>
                      </a:pPr>
                      <a:r>
                        <a:rPr sz="650" b="1" spc="-1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 124 800,00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690"/>
                        </a:lnSpc>
                        <a:spcBef>
                          <a:spcPts val="90"/>
                        </a:spcBef>
                      </a:pPr>
                      <a:r>
                        <a:rPr sz="650" b="1" spc="-1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 124 800,00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97" name="object 397"/>
          <p:cNvSpPr txBox="1"/>
          <p:nvPr/>
        </p:nvSpPr>
        <p:spPr>
          <a:xfrm>
            <a:off x="6204187" y="4058716"/>
            <a:ext cx="135382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-20" dirty="0">
                <a:latin typeface="Microsoft Sans Serif"/>
                <a:cs typeface="Microsoft Sans Serif"/>
              </a:rPr>
              <a:t>Непредвиденные </a:t>
            </a:r>
            <a:r>
              <a:rPr sz="650" spc="-15" dirty="0">
                <a:latin typeface="Microsoft Sans Serif"/>
                <a:cs typeface="Microsoft Sans Serif"/>
              </a:rPr>
              <a:t>текущие </a:t>
            </a:r>
            <a:r>
              <a:rPr sz="650" spc="-10" dirty="0">
                <a:latin typeface="Microsoft Sans Serif"/>
                <a:cs typeface="Microsoft Sans Serif"/>
              </a:rPr>
              <a:t>расходы</a:t>
            </a:r>
            <a:endParaRPr sz="650">
              <a:latin typeface="Microsoft Sans Serif"/>
              <a:cs typeface="Microsoft Sans Serif"/>
            </a:endParaRPr>
          </a:p>
        </p:txBody>
      </p:sp>
      <p:sp>
        <p:nvSpPr>
          <p:cNvPr id="398" name="object 398"/>
          <p:cNvSpPr txBox="1"/>
          <p:nvPr/>
        </p:nvSpPr>
        <p:spPr>
          <a:xfrm>
            <a:off x="8373502" y="4058716"/>
            <a:ext cx="49022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25" dirty="0">
                <a:latin typeface="Arial"/>
                <a:cs typeface="Arial"/>
              </a:rPr>
              <a:t>10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000</a:t>
            </a:r>
            <a:r>
              <a:rPr sz="650" b="1" spc="10" dirty="0">
                <a:latin typeface="Arial"/>
                <a:cs typeface="Arial"/>
              </a:rPr>
              <a:t>,</a:t>
            </a:r>
            <a:r>
              <a:rPr sz="650" b="1" spc="-25" dirty="0">
                <a:latin typeface="Arial"/>
                <a:cs typeface="Arial"/>
              </a:rPr>
              <a:t>0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399" name="object 399"/>
          <p:cNvSpPr txBox="1"/>
          <p:nvPr/>
        </p:nvSpPr>
        <p:spPr>
          <a:xfrm>
            <a:off x="9096697" y="4058716"/>
            <a:ext cx="49022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25" dirty="0">
                <a:latin typeface="Arial"/>
                <a:cs typeface="Arial"/>
              </a:rPr>
              <a:t>10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000</a:t>
            </a:r>
            <a:r>
              <a:rPr sz="650" b="1" spc="10" dirty="0">
                <a:latin typeface="Arial"/>
                <a:cs typeface="Arial"/>
              </a:rPr>
              <a:t>,</a:t>
            </a:r>
            <a:r>
              <a:rPr sz="650" b="1" spc="-25" dirty="0">
                <a:latin typeface="Arial"/>
                <a:cs typeface="Arial"/>
              </a:rPr>
              <a:t>0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400" name="object 400"/>
          <p:cNvSpPr txBox="1"/>
          <p:nvPr/>
        </p:nvSpPr>
        <p:spPr>
          <a:xfrm>
            <a:off x="9875482" y="4058716"/>
            <a:ext cx="49022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25" dirty="0">
                <a:latin typeface="Arial"/>
                <a:cs typeface="Arial"/>
              </a:rPr>
              <a:t>10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000</a:t>
            </a:r>
            <a:r>
              <a:rPr sz="650" b="1" spc="10" dirty="0">
                <a:latin typeface="Arial"/>
                <a:cs typeface="Arial"/>
              </a:rPr>
              <a:t>,</a:t>
            </a:r>
            <a:r>
              <a:rPr sz="650" b="1" spc="-25" dirty="0">
                <a:latin typeface="Arial"/>
                <a:cs typeface="Arial"/>
              </a:rPr>
              <a:t>0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401" name="object 401"/>
          <p:cNvSpPr txBox="1"/>
          <p:nvPr/>
        </p:nvSpPr>
        <p:spPr>
          <a:xfrm>
            <a:off x="10654258" y="4058716"/>
            <a:ext cx="49022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25" dirty="0">
                <a:latin typeface="Arial"/>
                <a:cs typeface="Arial"/>
              </a:rPr>
              <a:t>10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000</a:t>
            </a:r>
            <a:r>
              <a:rPr sz="650" b="1" spc="10" dirty="0">
                <a:latin typeface="Arial"/>
                <a:cs typeface="Arial"/>
              </a:rPr>
              <a:t>,</a:t>
            </a:r>
            <a:r>
              <a:rPr sz="650" b="1" spc="-25" dirty="0">
                <a:latin typeface="Arial"/>
                <a:cs typeface="Arial"/>
              </a:rPr>
              <a:t>0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402" name="object 402"/>
          <p:cNvSpPr txBox="1"/>
          <p:nvPr/>
        </p:nvSpPr>
        <p:spPr>
          <a:xfrm>
            <a:off x="11457736" y="4058716"/>
            <a:ext cx="49022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25" dirty="0">
                <a:latin typeface="Arial"/>
                <a:cs typeface="Arial"/>
              </a:rPr>
              <a:t>10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000</a:t>
            </a:r>
            <a:r>
              <a:rPr sz="650" b="1" spc="10" dirty="0">
                <a:latin typeface="Arial"/>
                <a:cs typeface="Arial"/>
              </a:rPr>
              <a:t>,</a:t>
            </a:r>
            <a:r>
              <a:rPr sz="650" b="1" spc="-25" dirty="0">
                <a:latin typeface="Arial"/>
                <a:cs typeface="Arial"/>
              </a:rPr>
              <a:t>0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403" name="object 403"/>
          <p:cNvSpPr txBox="1"/>
          <p:nvPr/>
        </p:nvSpPr>
        <p:spPr>
          <a:xfrm>
            <a:off x="6179546" y="4185828"/>
            <a:ext cx="1219835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15" dirty="0">
                <a:latin typeface="Arial"/>
                <a:cs typeface="Arial"/>
              </a:rPr>
              <a:t>Выручка</a:t>
            </a:r>
            <a:r>
              <a:rPr sz="650" b="1" spc="30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от</a:t>
            </a:r>
            <a:r>
              <a:rPr sz="650" b="1" spc="-20" dirty="0">
                <a:latin typeface="Arial"/>
                <a:cs typeface="Arial"/>
              </a:rPr>
              <a:t> </a:t>
            </a:r>
            <a:r>
              <a:rPr sz="650" b="1" dirty="0">
                <a:latin typeface="Arial"/>
                <a:cs typeface="Arial"/>
              </a:rPr>
              <a:t>реализации,</a:t>
            </a:r>
            <a:r>
              <a:rPr sz="650" b="1" spc="10" dirty="0">
                <a:latin typeface="Arial"/>
                <a:cs typeface="Arial"/>
              </a:rPr>
              <a:t> </a:t>
            </a:r>
            <a:r>
              <a:rPr sz="650" b="1" spc="-15" dirty="0">
                <a:latin typeface="Arial"/>
                <a:cs typeface="Arial"/>
              </a:rPr>
              <a:t>руб.</a:t>
            </a:r>
            <a:endParaRPr sz="650">
              <a:latin typeface="Arial"/>
              <a:cs typeface="Arial"/>
            </a:endParaRPr>
          </a:p>
        </p:txBody>
      </p:sp>
      <p:sp>
        <p:nvSpPr>
          <p:cNvPr id="404" name="object 404"/>
          <p:cNvSpPr txBox="1"/>
          <p:nvPr/>
        </p:nvSpPr>
        <p:spPr>
          <a:xfrm>
            <a:off x="8305572" y="4185828"/>
            <a:ext cx="558165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10" dirty="0">
                <a:latin typeface="Arial"/>
                <a:cs typeface="Arial"/>
              </a:rPr>
              <a:t>1</a:t>
            </a:r>
            <a:r>
              <a:rPr sz="650" b="1" spc="-25" dirty="0">
                <a:latin typeface="Arial"/>
                <a:cs typeface="Arial"/>
              </a:rPr>
              <a:t> </a:t>
            </a:r>
            <a:r>
              <a:rPr sz="650" b="1" spc="-20" dirty="0">
                <a:latin typeface="Arial"/>
                <a:cs typeface="Arial"/>
              </a:rPr>
              <a:t>020 000,00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405" name="object 405"/>
          <p:cNvSpPr txBox="1"/>
          <p:nvPr/>
        </p:nvSpPr>
        <p:spPr>
          <a:xfrm>
            <a:off x="9028470" y="4185828"/>
            <a:ext cx="55753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10" dirty="0">
                <a:latin typeface="Arial"/>
                <a:cs typeface="Arial"/>
              </a:rPr>
              <a:t>6</a:t>
            </a:r>
            <a:r>
              <a:rPr sz="650" b="1" spc="-25" dirty="0">
                <a:latin typeface="Arial"/>
                <a:cs typeface="Arial"/>
              </a:rPr>
              <a:t> </a:t>
            </a:r>
            <a:r>
              <a:rPr sz="650" b="1" spc="-20" dirty="0">
                <a:latin typeface="Arial"/>
                <a:cs typeface="Arial"/>
              </a:rPr>
              <a:t>000 000,00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406" name="object 406"/>
          <p:cNvSpPr txBox="1"/>
          <p:nvPr/>
        </p:nvSpPr>
        <p:spPr>
          <a:xfrm>
            <a:off x="9770145" y="4185828"/>
            <a:ext cx="60071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20" dirty="0">
                <a:latin typeface="Arial"/>
                <a:cs typeface="Arial"/>
              </a:rPr>
              <a:t>13 200 000,00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407" name="object 407"/>
          <p:cNvSpPr txBox="1"/>
          <p:nvPr/>
        </p:nvSpPr>
        <p:spPr>
          <a:xfrm>
            <a:off x="10548921" y="4185828"/>
            <a:ext cx="60071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20" dirty="0">
                <a:latin typeface="Arial"/>
                <a:cs typeface="Arial"/>
              </a:rPr>
              <a:t>18 000 000,00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408" name="object 408"/>
          <p:cNvSpPr txBox="1"/>
          <p:nvPr/>
        </p:nvSpPr>
        <p:spPr>
          <a:xfrm>
            <a:off x="11340046" y="4185828"/>
            <a:ext cx="60071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20" dirty="0">
                <a:latin typeface="Arial"/>
                <a:cs typeface="Arial"/>
              </a:rPr>
              <a:t>19 200 000,00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409" name="object 409"/>
          <p:cNvSpPr txBox="1"/>
          <p:nvPr/>
        </p:nvSpPr>
        <p:spPr>
          <a:xfrm>
            <a:off x="6204187" y="4313025"/>
            <a:ext cx="652145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dirty="0">
                <a:latin typeface="Microsoft Sans Serif"/>
                <a:cs typeface="Microsoft Sans Serif"/>
              </a:rPr>
              <a:t>Р</a:t>
            </a:r>
            <a:r>
              <a:rPr sz="650" spc="-25" dirty="0">
                <a:latin typeface="Microsoft Sans Serif"/>
                <a:cs typeface="Microsoft Sans Serif"/>
              </a:rPr>
              <a:t>еа</a:t>
            </a:r>
            <a:r>
              <a:rPr sz="650" spc="-35" dirty="0">
                <a:latin typeface="Microsoft Sans Serif"/>
                <a:cs typeface="Microsoft Sans Serif"/>
              </a:rPr>
              <a:t>л</a:t>
            </a:r>
            <a:r>
              <a:rPr sz="650" spc="-30" dirty="0">
                <a:latin typeface="Microsoft Sans Serif"/>
                <a:cs typeface="Microsoft Sans Serif"/>
              </a:rPr>
              <a:t>и</a:t>
            </a:r>
            <a:r>
              <a:rPr sz="650" spc="-40" dirty="0">
                <a:latin typeface="Microsoft Sans Serif"/>
                <a:cs typeface="Microsoft Sans Serif"/>
              </a:rPr>
              <a:t>з</a:t>
            </a:r>
            <a:r>
              <a:rPr sz="650" spc="-25" dirty="0">
                <a:latin typeface="Microsoft Sans Serif"/>
                <a:cs typeface="Microsoft Sans Serif"/>
              </a:rPr>
              <a:t>а</a:t>
            </a:r>
            <a:r>
              <a:rPr sz="650" spc="-40" dirty="0">
                <a:latin typeface="Microsoft Sans Serif"/>
                <a:cs typeface="Microsoft Sans Serif"/>
              </a:rPr>
              <a:t>ц</a:t>
            </a:r>
            <a:r>
              <a:rPr sz="650" spc="-30" dirty="0">
                <a:latin typeface="Microsoft Sans Serif"/>
                <a:cs typeface="Microsoft Sans Serif"/>
              </a:rPr>
              <a:t>и</a:t>
            </a:r>
            <a:r>
              <a:rPr sz="650" spc="-10" dirty="0">
                <a:latin typeface="Microsoft Sans Serif"/>
                <a:cs typeface="Microsoft Sans Serif"/>
              </a:rPr>
              <a:t>я</a:t>
            </a:r>
            <a:r>
              <a:rPr sz="650" spc="15" dirty="0">
                <a:latin typeface="Microsoft Sans Serif"/>
                <a:cs typeface="Microsoft Sans Serif"/>
              </a:rPr>
              <a:t> </a:t>
            </a:r>
            <a:r>
              <a:rPr sz="650" spc="-15" dirty="0">
                <a:latin typeface="Microsoft Sans Serif"/>
                <a:cs typeface="Microsoft Sans Serif"/>
              </a:rPr>
              <a:t>я</a:t>
            </a:r>
            <a:r>
              <a:rPr sz="650" spc="-10" dirty="0">
                <a:latin typeface="Microsoft Sans Serif"/>
                <a:cs typeface="Microsoft Sans Serif"/>
              </a:rPr>
              <a:t>г</a:t>
            </a:r>
            <a:r>
              <a:rPr sz="650" spc="-25" dirty="0">
                <a:latin typeface="Microsoft Sans Serif"/>
                <a:cs typeface="Microsoft Sans Serif"/>
              </a:rPr>
              <a:t>о</a:t>
            </a:r>
            <a:r>
              <a:rPr sz="650" spc="-10" dirty="0">
                <a:latin typeface="Microsoft Sans Serif"/>
                <a:cs typeface="Microsoft Sans Serif"/>
              </a:rPr>
              <a:t>д</a:t>
            </a:r>
            <a:endParaRPr sz="650">
              <a:latin typeface="Microsoft Sans Serif"/>
              <a:cs typeface="Microsoft Sans Serif"/>
            </a:endParaRPr>
          </a:p>
        </p:txBody>
      </p:sp>
      <p:sp>
        <p:nvSpPr>
          <p:cNvPr id="410" name="object 410"/>
          <p:cNvSpPr txBox="1"/>
          <p:nvPr/>
        </p:nvSpPr>
        <p:spPr>
          <a:xfrm>
            <a:off x="8305572" y="4313025"/>
            <a:ext cx="558165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10" dirty="0">
                <a:latin typeface="Arial"/>
                <a:cs typeface="Arial"/>
              </a:rPr>
              <a:t>1</a:t>
            </a:r>
            <a:r>
              <a:rPr sz="650" b="1" spc="-25" dirty="0">
                <a:latin typeface="Arial"/>
                <a:cs typeface="Arial"/>
              </a:rPr>
              <a:t> </a:t>
            </a:r>
            <a:r>
              <a:rPr sz="650" b="1" spc="-20" dirty="0">
                <a:latin typeface="Arial"/>
                <a:cs typeface="Arial"/>
              </a:rPr>
              <a:t>020 000,00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411" name="object 411"/>
          <p:cNvSpPr txBox="1"/>
          <p:nvPr/>
        </p:nvSpPr>
        <p:spPr>
          <a:xfrm>
            <a:off x="9028470" y="4313025"/>
            <a:ext cx="55753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10" dirty="0">
                <a:latin typeface="Arial"/>
                <a:cs typeface="Arial"/>
              </a:rPr>
              <a:t>6</a:t>
            </a:r>
            <a:r>
              <a:rPr sz="650" b="1" spc="-25" dirty="0">
                <a:latin typeface="Arial"/>
                <a:cs typeface="Arial"/>
              </a:rPr>
              <a:t> </a:t>
            </a:r>
            <a:r>
              <a:rPr sz="650" b="1" spc="-20" dirty="0">
                <a:latin typeface="Arial"/>
                <a:cs typeface="Arial"/>
              </a:rPr>
              <a:t>000 000,00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412" name="object 412"/>
          <p:cNvSpPr txBox="1"/>
          <p:nvPr/>
        </p:nvSpPr>
        <p:spPr>
          <a:xfrm>
            <a:off x="9770145" y="4313025"/>
            <a:ext cx="60071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20" dirty="0">
                <a:latin typeface="Arial"/>
                <a:cs typeface="Arial"/>
              </a:rPr>
              <a:t>13 200 000,00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413" name="object 413"/>
          <p:cNvSpPr txBox="1"/>
          <p:nvPr/>
        </p:nvSpPr>
        <p:spPr>
          <a:xfrm>
            <a:off x="10548921" y="4313025"/>
            <a:ext cx="60071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20" dirty="0">
                <a:latin typeface="Arial"/>
                <a:cs typeface="Arial"/>
              </a:rPr>
              <a:t>18 000 000,00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414" name="object 414"/>
          <p:cNvSpPr txBox="1"/>
          <p:nvPr/>
        </p:nvSpPr>
        <p:spPr>
          <a:xfrm>
            <a:off x="11340046" y="4313025"/>
            <a:ext cx="60071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20" dirty="0">
                <a:latin typeface="Arial"/>
                <a:cs typeface="Arial"/>
              </a:rPr>
              <a:t>19 200 000,00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415" name="object 415"/>
          <p:cNvSpPr txBox="1"/>
          <p:nvPr/>
        </p:nvSpPr>
        <p:spPr>
          <a:xfrm>
            <a:off x="6204187" y="4420927"/>
            <a:ext cx="781685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-20" dirty="0">
                <a:latin typeface="Microsoft Sans Serif"/>
                <a:cs typeface="Microsoft Sans Serif"/>
              </a:rPr>
              <a:t>Валовый</a:t>
            </a:r>
            <a:r>
              <a:rPr sz="650" spc="-25" dirty="0">
                <a:latin typeface="Microsoft Sans Serif"/>
                <a:cs typeface="Microsoft Sans Serif"/>
              </a:rPr>
              <a:t> </a:t>
            </a:r>
            <a:r>
              <a:rPr sz="650" spc="-10" dirty="0">
                <a:latin typeface="Microsoft Sans Serif"/>
                <a:cs typeface="Microsoft Sans Serif"/>
              </a:rPr>
              <a:t>доход</a:t>
            </a:r>
            <a:r>
              <a:rPr sz="650" spc="10" dirty="0">
                <a:latin typeface="Microsoft Sans Serif"/>
                <a:cs typeface="Microsoft Sans Serif"/>
              </a:rPr>
              <a:t> </a:t>
            </a:r>
            <a:r>
              <a:rPr sz="650" spc="-15" dirty="0">
                <a:latin typeface="Microsoft Sans Serif"/>
                <a:cs typeface="Microsoft Sans Serif"/>
              </a:rPr>
              <a:t>руб.</a:t>
            </a:r>
            <a:endParaRPr sz="650">
              <a:latin typeface="Microsoft Sans Serif"/>
              <a:cs typeface="Microsoft Sans Serif"/>
            </a:endParaRPr>
          </a:p>
        </p:txBody>
      </p:sp>
      <p:sp>
        <p:nvSpPr>
          <p:cNvPr id="416" name="object 416"/>
          <p:cNvSpPr txBox="1"/>
          <p:nvPr/>
        </p:nvSpPr>
        <p:spPr>
          <a:xfrm>
            <a:off x="8107964" y="4420927"/>
            <a:ext cx="755015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9550" algn="l"/>
              </a:tabLst>
            </a:pPr>
            <a:r>
              <a:rPr sz="650" b="1" spc="-10" dirty="0">
                <a:latin typeface="Arial"/>
                <a:cs typeface="Arial"/>
              </a:rPr>
              <a:t>-	6</a:t>
            </a:r>
            <a:r>
              <a:rPr sz="650" b="1" spc="-25" dirty="0">
                <a:latin typeface="Arial"/>
                <a:cs typeface="Arial"/>
              </a:rPr>
              <a:t> </a:t>
            </a:r>
            <a:r>
              <a:rPr sz="650" b="1" spc="-20" dirty="0">
                <a:latin typeface="Arial"/>
                <a:cs typeface="Arial"/>
              </a:rPr>
              <a:t>176 300,00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417" name="object 417"/>
          <p:cNvSpPr txBox="1"/>
          <p:nvPr/>
        </p:nvSpPr>
        <p:spPr>
          <a:xfrm>
            <a:off x="9146099" y="4420927"/>
            <a:ext cx="44704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25" dirty="0">
                <a:latin typeface="Arial"/>
                <a:cs typeface="Arial"/>
              </a:rPr>
              <a:t>5</a:t>
            </a:r>
            <a:r>
              <a:rPr sz="650" b="1" spc="-10" dirty="0">
                <a:latin typeface="Arial"/>
                <a:cs typeface="Arial"/>
              </a:rPr>
              <a:t>3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100</a:t>
            </a:r>
            <a:r>
              <a:rPr sz="650" b="1" spc="10" dirty="0">
                <a:latin typeface="Arial"/>
                <a:cs typeface="Arial"/>
              </a:rPr>
              <a:t>,</a:t>
            </a:r>
            <a:r>
              <a:rPr sz="650" b="1" spc="-25" dirty="0">
                <a:latin typeface="Arial"/>
                <a:cs typeface="Arial"/>
              </a:rPr>
              <a:t>0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418" name="object 418"/>
          <p:cNvSpPr txBox="1"/>
          <p:nvPr/>
        </p:nvSpPr>
        <p:spPr>
          <a:xfrm>
            <a:off x="9801379" y="4420927"/>
            <a:ext cx="558165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10" dirty="0">
                <a:latin typeface="Arial"/>
                <a:cs typeface="Arial"/>
              </a:rPr>
              <a:t>6</a:t>
            </a:r>
            <a:r>
              <a:rPr sz="650" b="1" spc="-25" dirty="0">
                <a:latin typeface="Arial"/>
                <a:cs typeface="Arial"/>
              </a:rPr>
              <a:t> </a:t>
            </a:r>
            <a:r>
              <a:rPr sz="650" b="1" spc="-20" dirty="0">
                <a:latin typeface="Arial"/>
                <a:cs typeface="Arial"/>
              </a:rPr>
              <a:t>282 100,00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419" name="object 419"/>
          <p:cNvSpPr txBox="1"/>
          <p:nvPr/>
        </p:nvSpPr>
        <p:spPr>
          <a:xfrm>
            <a:off x="10548921" y="4420927"/>
            <a:ext cx="60071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20" dirty="0">
                <a:latin typeface="Arial"/>
                <a:cs typeface="Arial"/>
              </a:rPr>
              <a:t>10 444 100,00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420" name="object 420"/>
          <p:cNvSpPr txBox="1"/>
          <p:nvPr/>
        </p:nvSpPr>
        <p:spPr>
          <a:xfrm>
            <a:off x="11340046" y="4420927"/>
            <a:ext cx="59436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70" dirty="0">
                <a:latin typeface="Arial"/>
                <a:cs typeface="Arial"/>
              </a:rPr>
              <a:t>1</a:t>
            </a:r>
            <a:r>
              <a:rPr sz="650" b="1" spc="-10" dirty="0">
                <a:latin typeface="Arial"/>
                <a:cs typeface="Arial"/>
              </a:rPr>
              <a:t>1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45</a:t>
            </a:r>
            <a:r>
              <a:rPr sz="650" b="1" spc="-10" dirty="0">
                <a:latin typeface="Arial"/>
                <a:cs typeface="Arial"/>
              </a:rPr>
              <a:t>9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100</a:t>
            </a:r>
            <a:r>
              <a:rPr sz="650" b="1" spc="10" dirty="0">
                <a:latin typeface="Arial"/>
                <a:cs typeface="Arial"/>
              </a:rPr>
              <a:t>,</a:t>
            </a:r>
            <a:r>
              <a:rPr sz="650" b="1" spc="-25" dirty="0">
                <a:latin typeface="Arial"/>
                <a:cs typeface="Arial"/>
              </a:rPr>
              <a:t>0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421" name="object 421"/>
          <p:cNvSpPr txBox="1"/>
          <p:nvPr/>
        </p:nvSpPr>
        <p:spPr>
          <a:xfrm>
            <a:off x="6179546" y="4528998"/>
            <a:ext cx="121158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35" dirty="0">
                <a:latin typeface="Arial"/>
                <a:cs typeface="Arial"/>
              </a:rPr>
              <a:t>Н</a:t>
            </a:r>
            <a:r>
              <a:rPr sz="650" b="1" spc="25" dirty="0">
                <a:latin typeface="Arial"/>
                <a:cs typeface="Arial"/>
              </a:rPr>
              <a:t>а</a:t>
            </a:r>
            <a:r>
              <a:rPr sz="650" b="1" spc="-30" dirty="0">
                <a:latin typeface="Arial"/>
                <a:cs typeface="Arial"/>
              </a:rPr>
              <a:t>л</a:t>
            </a:r>
            <a:r>
              <a:rPr sz="650" b="1" spc="-10" dirty="0">
                <a:latin typeface="Arial"/>
                <a:cs typeface="Arial"/>
              </a:rPr>
              <a:t>ог </a:t>
            </a:r>
            <a:r>
              <a:rPr sz="650" b="1" spc="-25" dirty="0">
                <a:latin typeface="Arial"/>
                <a:cs typeface="Arial"/>
              </a:rPr>
              <a:t>6</a:t>
            </a:r>
            <a:r>
              <a:rPr sz="650" b="1" spc="-20" dirty="0">
                <a:latin typeface="Arial"/>
                <a:cs typeface="Arial"/>
              </a:rPr>
              <a:t>%</a:t>
            </a:r>
            <a:r>
              <a:rPr sz="650" b="1" spc="-65" dirty="0">
                <a:latin typeface="Arial"/>
                <a:cs typeface="Arial"/>
              </a:rPr>
              <a:t> </a:t>
            </a:r>
            <a:r>
              <a:rPr sz="650" b="1" spc="-30" dirty="0">
                <a:latin typeface="Arial"/>
                <a:cs typeface="Arial"/>
              </a:rPr>
              <a:t>(д</a:t>
            </a:r>
            <a:r>
              <a:rPr sz="650" b="1" spc="-15" dirty="0">
                <a:latin typeface="Arial"/>
                <a:cs typeface="Arial"/>
              </a:rPr>
              <a:t>о</a:t>
            </a:r>
            <a:r>
              <a:rPr sz="650" b="1" spc="25" dirty="0">
                <a:latin typeface="Arial"/>
                <a:cs typeface="Arial"/>
              </a:rPr>
              <a:t>х</a:t>
            </a:r>
            <a:r>
              <a:rPr sz="650" b="1" spc="-15" dirty="0">
                <a:latin typeface="Arial"/>
                <a:cs typeface="Arial"/>
              </a:rPr>
              <a:t>о</a:t>
            </a:r>
            <a:r>
              <a:rPr sz="650" b="1" spc="-30" dirty="0">
                <a:latin typeface="Arial"/>
                <a:cs typeface="Arial"/>
              </a:rPr>
              <a:t>д</a:t>
            </a:r>
            <a:r>
              <a:rPr sz="650" b="1" spc="-20" dirty="0">
                <a:latin typeface="Arial"/>
                <a:cs typeface="Arial"/>
              </a:rPr>
              <a:t>ы</a:t>
            </a:r>
            <a:r>
              <a:rPr sz="650" b="1" spc="5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-</a:t>
            </a:r>
            <a:r>
              <a:rPr sz="650" b="1" spc="-5" dirty="0">
                <a:latin typeface="Arial"/>
                <a:cs typeface="Arial"/>
              </a:rPr>
              <a:t> </a:t>
            </a:r>
            <a:r>
              <a:rPr sz="650" b="1" spc="-15" dirty="0">
                <a:latin typeface="Arial"/>
                <a:cs typeface="Arial"/>
              </a:rPr>
              <a:t>р</a:t>
            </a:r>
            <a:r>
              <a:rPr sz="650" b="1" spc="25" dirty="0">
                <a:latin typeface="Arial"/>
                <a:cs typeface="Arial"/>
              </a:rPr>
              <a:t>а</a:t>
            </a:r>
            <a:r>
              <a:rPr sz="650" b="1" spc="-25" dirty="0">
                <a:latin typeface="Arial"/>
                <a:cs typeface="Arial"/>
              </a:rPr>
              <a:t>с</a:t>
            </a:r>
            <a:r>
              <a:rPr sz="650" b="1" spc="25" dirty="0">
                <a:latin typeface="Arial"/>
                <a:cs typeface="Arial"/>
              </a:rPr>
              <a:t>х</a:t>
            </a:r>
            <a:r>
              <a:rPr sz="650" b="1" spc="-15" dirty="0">
                <a:latin typeface="Arial"/>
                <a:cs typeface="Arial"/>
              </a:rPr>
              <a:t>о</a:t>
            </a:r>
            <a:r>
              <a:rPr sz="650" b="1" spc="-30" dirty="0">
                <a:latin typeface="Arial"/>
                <a:cs typeface="Arial"/>
              </a:rPr>
              <a:t>ды</a:t>
            </a:r>
            <a:r>
              <a:rPr sz="650" b="1" spc="-10" dirty="0">
                <a:latin typeface="Arial"/>
                <a:cs typeface="Arial"/>
              </a:rPr>
              <a:t>)</a:t>
            </a:r>
            <a:endParaRPr sz="650">
              <a:latin typeface="Arial"/>
              <a:cs typeface="Arial"/>
            </a:endParaRPr>
          </a:p>
        </p:txBody>
      </p:sp>
      <p:sp>
        <p:nvSpPr>
          <p:cNvPr id="422" name="object 422"/>
          <p:cNvSpPr txBox="1"/>
          <p:nvPr/>
        </p:nvSpPr>
        <p:spPr>
          <a:xfrm>
            <a:off x="8694615" y="4528998"/>
            <a:ext cx="16891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-10" dirty="0">
                <a:latin typeface="Microsoft Sans Serif"/>
                <a:cs typeface="Microsoft Sans Serif"/>
              </a:rPr>
              <a:t>-</a:t>
            </a:r>
            <a:r>
              <a:rPr sz="650" spc="305" dirty="0">
                <a:latin typeface="Microsoft Sans Serif"/>
                <a:cs typeface="Microsoft Sans Serif"/>
              </a:rPr>
              <a:t> </a:t>
            </a:r>
            <a:r>
              <a:rPr sz="650" spc="-10" dirty="0">
                <a:latin typeface="Microsoft Sans Serif"/>
                <a:cs typeface="Microsoft Sans Serif"/>
              </a:rPr>
              <a:t>₽</a:t>
            </a:r>
            <a:endParaRPr sz="650">
              <a:latin typeface="Microsoft Sans Serif"/>
              <a:cs typeface="Microsoft Sans Serif"/>
            </a:endParaRPr>
          </a:p>
        </p:txBody>
      </p:sp>
      <p:sp>
        <p:nvSpPr>
          <p:cNvPr id="423" name="object 423"/>
          <p:cNvSpPr txBox="1"/>
          <p:nvPr/>
        </p:nvSpPr>
        <p:spPr>
          <a:xfrm>
            <a:off x="9176974" y="4528998"/>
            <a:ext cx="40386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-10" dirty="0">
                <a:latin typeface="Microsoft Sans Serif"/>
                <a:cs typeface="Microsoft Sans Serif"/>
              </a:rPr>
              <a:t>3</a:t>
            </a:r>
            <a:r>
              <a:rPr sz="650" spc="-20" dirty="0">
                <a:latin typeface="Microsoft Sans Serif"/>
                <a:cs typeface="Microsoft Sans Serif"/>
              </a:rPr>
              <a:t> 186,00 </a:t>
            </a:r>
            <a:r>
              <a:rPr sz="650" spc="-10" dirty="0">
                <a:latin typeface="Microsoft Sans Serif"/>
                <a:cs typeface="Microsoft Sans Serif"/>
              </a:rPr>
              <a:t>₽</a:t>
            </a:r>
            <a:endParaRPr sz="650">
              <a:latin typeface="Microsoft Sans Serif"/>
              <a:cs typeface="Microsoft Sans Serif"/>
            </a:endParaRPr>
          </a:p>
        </p:txBody>
      </p:sp>
      <p:sp>
        <p:nvSpPr>
          <p:cNvPr id="424" name="object 424"/>
          <p:cNvSpPr txBox="1"/>
          <p:nvPr/>
        </p:nvSpPr>
        <p:spPr>
          <a:xfrm>
            <a:off x="9875482" y="4528998"/>
            <a:ext cx="49022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-20" dirty="0">
                <a:latin typeface="Microsoft Sans Serif"/>
                <a:cs typeface="Microsoft Sans Serif"/>
              </a:rPr>
              <a:t>376 926,00 </a:t>
            </a:r>
            <a:r>
              <a:rPr sz="650" spc="-10" dirty="0">
                <a:latin typeface="Microsoft Sans Serif"/>
                <a:cs typeface="Microsoft Sans Serif"/>
              </a:rPr>
              <a:t>₽</a:t>
            </a:r>
            <a:endParaRPr sz="650">
              <a:latin typeface="Microsoft Sans Serif"/>
              <a:cs typeface="Microsoft Sans Serif"/>
            </a:endParaRPr>
          </a:p>
        </p:txBody>
      </p:sp>
      <p:sp>
        <p:nvSpPr>
          <p:cNvPr id="425" name="object 425"/>
          <p:cNvSpPr txBox="1"/>
          <p:nvPr/>
        </p:nvSpPr>
        <p:spPr>
          <a:xfrm>
            <a:off x="10654258" y="4528998"/>
            <a:ext cx="49022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-20" dirty="0">
                <a:latin typeface="Microsoft Sans Serif"/>
                <a:cs typeface="Microsoft Sans Serif"/>
              </a:rPr>
              <a:t>626 646,00 </a:t>
            </a:r>
            <a:r>
              <a:rPr sz="650" spc="-10" dirty="0">
                <a:latin typeface="Microsoft Sans Serif"/>
                <a:cs typeface="Microsoft Sans Serif"/>
              </a:rPr>
              <a:t>₽</a:t>
            </a:r>
            <a:endParaRPr sz="650">
              <a:latin typeface="Microsoft Sans Serif"/>
              <a:cs typeface="Microsoft Sans Serif"/>
            </a:endParaRPr>
          </a:p>
        </p:txBody>
      </p:sp>
      <p:sp>
        <p:nvSpPr>
          <p:cNvPr id="426" name="object 426"/>
          <p:cNvSpPr txBox="1"/>
          <p:nvPr/>
        </p:nvSpPr>
        <p:spPr>
          <a:xfrm>
            <a:off x="11457736" y="4528998"/>
            <a:ext cx="49022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-20" dirty="0">
                <a:latin typeface="Microsoft Sans Serif"/>
                <a:cs typeface="Microsoft Sans Serif"/>
              </a:rPr>
              <a:t>687 546,00 </a:t>
            </a:r>
            <a:r>
              <a:rPr sz="650" spc="-10" dirty="0">
                <a:latin typeface="Microsoft Sans Serif"/>
                <a:cs typeface="Microsoft Sans Serif"/>
              </a:rPr>
              <a:t>₽</a:t>
            </a:r>
            <a:endParaRPr sz="650">
              <a:latin typeface="Microsoft Sans Serif"/>
              <a:cs typeface="Microsoft Sans Serif"/>
            </a:endParaRPr>
          </a:p>
        </p:txBody>
      </p:sp>
      <p:sp>
        <p:nvSpPr>
          <p:cNvPr id="427" name="object 427"/>
          <p:cNvSpPr txBox="1"/>
          <p:nvPr/>
        </p:nvSpPr>
        <p:spPr>
          <a:xfrm>
            <a:off x="6179546" y="4655941"/>
            <a:ext cx="467359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30" dirty="0">
                <a:latin typeface="Arial"/>
                <a:cs typeface="Arial"/>
              </a:rPr>
              <a:t>Д</a:t>
            </a:r>
            <a:r>
              <a:rPr sz="650" b="1" spc="-15" dirty="0">
                <a:latin typeface="Arial"/>
                <a:cs typeface="Arial"/>
              </a:rPr>
              <a:t>о</a:t>
            </a:r>
            <a:r>
              <a:rPr sz="650" b="1" spc="25" dirty="0">
                <a:latin typeface="Arial"/>
                <a:cs typeface="Arial"/>
              </a:rPr>
              <a:t>х</a:t>
            </a:r>
            <a:r>
              <a:rPr sz="650" b="1" spc="-15" dirty="0">
                <a:latin typeface="Arial"/>
                <a:cs typeface="Arial"/>
              </a:rPr>
              <a:t>од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15" dirty="0">
                <a:latin typeface="Arial"/>
                <a:cs typeface="Arial"/>
              </a:rPr>
              <a:t>р</a:t>
            </a:r>
            <a:r>
              <a:rPr sz="650" b="1" spc="-25" dirty="0">
                <a:latin typeface="Arial"/>
                <a:cs typeface="Arial"/>
              </a:rPr>
              <a:t>у</a:t>
            </a:r>
            <a:r>
              <a:rPr sz="650" b="1" spc="-10" dirty="0">
                <a:latin typeface="Arial"/>
                <a:cs typeface="Arial"/>
              </a:rPr>
              <a:t>б.</a:t>
            </a:r>
            <a:endParaRPr sz="650">
              <a:latin typeface="Arial"/>
              <a:cs typeface="Arial"/>
            </a:endParaRPr>
          </a:p>
        </p:txBody>
      </p:sp>
      <p:sp>
        <p:nvSpPr>
          <p:cNvPr id="428" name="object 428"/>
          <p:cNvSpPr txBox="1"/>
          <p:nvPr/>
        </p:nvSpPr>
        <p:spPr>
          <a:xfrm>
            <a:off x="8299530" y="4655941"/>
            <a:ext cx="582295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20" dirty="0">
                <a:solidFill>
                  <a:srgbClr val="FF0000"/>
                </a:solidFill>
                <a:latin typeface="Arial"/>
                <a:cs typeface="Arial"/>
              </a:rPr>
              <a:t>-6 176 300,00 </a:t>
            </a:r>
            <a:r>
              <a:rPr sz="650" b="1" spc="-10" dirty="0">
                <a:solidFill>
                  <a:srgbClr val="FF0000"/>
                </a:solidFill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429" name="object 429"/>
          <p:cNvSpPr txBox="1"/>
          <p:nvPr/>
        </p:nvSpPr>
        <p:spPr>
          <a:xfrm>
            <a:off x="9158818" y="4655941"/>
            <a:ext cx="446405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25" dirty="0">
                <a:latin typeface="Arial"/>
                <a:cs typeface="Arial"/>
              </a:rPr>
              <a:t>4</a:t>
            </a:r>
            <a:r>
              <a:rPr sz="650" b="1" spc="-10" dirty="0">
                <a:latin typeface="Arial"/>
                <a:cs typeface="Arial"/>
              </a:rPr>
              <a:t>9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914</a:t>
            </a:r>
            <a:r>
              <a:rPr sz="650" b="1" spc="10" dirty="0">
                <a:latin typeface="Arial"/>
                <a:cs typeface="Arial"/>
              </a:rPr>
              <a:t>,</a:t>
            </a:r>
            <a:r>
              <a:rPr sz="650" b="1" spc="-25" dirty="0">
                <a:latin typeface="Arial"/>
                <a:cs typeface="Arial"/>
              </a:rPr>
              <a:t>0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430" name="object 430"/>
          <p:cNvSpPr txBox="1"/>
          <p:nvPr/>
        </p:nvSpPr>
        <p:spPr>
          <a:xfrm>
            <a:off x="9826294" y="4655941"/>
            <a:ext cx="55753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10" dirty="0">
                <a:latin typeface="Arial"/>
                <a:cs typeface="Arial"/>
              </a:rPr>
              <a:t>5</a:t>
            </a:r>
            <a:r>
              <a:rPr sz="650" b="1" spc="-25" dirty="0">
                <a:latin typeface="Arial"/>
                <a:cs typeface="Arial"/>
              </a:rPr>
              <a:t> </a:t>
            </a:r>
            <a:r>
              <a:rPr sz="650" b="1" spc="-20" dirty="0">
                <a:latin typeface="Arial"/>
                <a:cs typeface="Arial"/>
              </a:rPr>
              <a:t>905 174,00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431" name="object 431"/>
          <p:cNvSpPr txBox="1"/>
          <p:nvPr/>
        </p:nvSpPr>
        <p:spPr>
          <a:xfrm>
            <a:off x="10611030" y="4655941"/>
            <a:ext cx="558165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10" dirty="0">
                <a:latin typeface="Arial"/>
                <a:cs typeface="Arial"/>
              </a:rPr>
              <a:t>9</a:t>
            </a:r>
            <a:r>
              <a:rPr sz="650" b="1" spc="-25" dirty="0">
                <a:latin typeface="Arial"/>
                <a:cs typeface="Arial"/>
              </a:rPr>
              <a:t> </a:t>
            </a:r>
            <a:r>
              <a:rPr sz="650" b="1" spc="-20" dirty="0">
                <a:latin typeface="Arial"/>
                <a:cs typeface="Arial"/>
              </a:rPr>
              <a:t>817 454,00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432" name="object 432"/>
          <p:cNvSpPr txBox="1"/>
          <p:nvPr/>
        </p:nvSpPr>
        <p:spPr>
          <a:xfrm>
            <a:off x="11358569" y="4655941"/>
            <a:ext cx="60071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20" dirty="0">
                <a:latin typeface="Arial"/>
                <a:cs typeface="Arial"/>
              </a:rPr>
              <a:t>10 771 554,00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433" name="object 433"/>
          <p:cNvSpPr txBox="1"/>
          <p:nvPr/>
        </p:nvSpPr>
        <p:spPr>
          <a:xfrm>
            <a:off x="6179546" y="4783138"/>
            <a:ext cx="1133475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15" dirty="0">
                <a:latin typeface="Arial"/>
                <a:cs typeface="Arial"/>
              </a:rPr>
              <a:t>Источники</a:t>
            </a:r>
            <a:r>
              <a:rPr sz="650" b="1" spc="-5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финнсирования</a:t>
            </a:r>
            <a:endParaRPr sz="650">
              <a:latin typeface="Arial"/>
              <a:cs typeface="Arial"/>
            </a:endParaRPr>
          </a:p>
        </p:txBody>
      </p:sp>
      <p:sp>
        <p:nvSpPr>
          <p:cNvPr id="434" name="object 434"/>
          <p:cNvSpPr txBox="1"/>
          <p:nvPr/>
        </p:nvSpPr>
        <p:spPr>
          <a:xfrm>
            <a:off x="6179546" y="4910250"/>
            <a:ext cx="144907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10" dirty="0">
                <a:latin typeface="Arial"/>
                <a:cs typeface="Arial"/>
              </a:rPr>
              <a:t>Грантовая</a:t>
            </a:r>
            <a:r>
              <a:rPr sz="650" b="1" spc="20" dirty="0">
                <a:latin typeface="Arial"/>
                <a:cs typeface="Arial"/>
              </a:rPr>
              <a:t> </a:t>
            </a:r>
            <a:r>
              <a:rPr sz="650" b="1" spc="-5" dirty="0">
                <a:latin typeface="Arial"/>
                <a:cs typeface="Arial"/>
              </a:rPr>
              <a:t>поддержка</a:t>
            </a:r>
            <a:r>
              <a:rPr sz="650" b="1" spc="40" dirty="0">
                <a:latin typeface="Arial"/>
                <a:cs typeface="Arial"/>
              </a:rPr>
              <a:t> </a:t>
            </a:r>
            <a:r>
              <a:rPr sz="650" b="1" spc="-15" dirty="0">
                <a:latin typeface="Arial"/>
                <a:cs typeface="Arial"/>
              </a:rPr>
              <a:t>Агростартап</a:t>
            </a:r>
            <a:endParaRPr sz="650">
              <a:latin typeface="Arial"/>
              <a:cs typeface="Arial"/>
            </a:endParaRPr>
          </a:p>
        </p:txBody>
      </p:sp>
      <p:sp>
        <p:nvSpPr>
          <p:cNvPr id="435" name="object 435"/>
          <p:cNvSpPr txBox="1"/>
          <p:nvPr/>
        </p:nvSpPr>
        <p:spPr>
          <a:xfrm>
            <a:off x="8324227" y="4935639"/>
            <a:ext cx="55753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10" dirty="0">
                <a:latin typeface="Arial"/>
                <a:cs typeface="Arial"/>
              </a:rPr>
              <a:t>3</a:t>
            </a:r>
            <a:r>
              <a:rPr sz="650" b="1" spc="-25" dirty="0">
                <a:latin typeface="Arial"/>
                <a:cs typeface="Arial"/>
              </a:rPr>
              <a:t> </a:t>
            </a:r>
            <a:r>
              <a:rPr sz="650" b="1" spc="-20" dirty="0">
                <a:latin typeface="Arial"/>
                <a:cs typeface="Arial"/>
              </a:rPr>
              <a:t>000 000,00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436" name="object 436"/>
          <p:cNvSpPr txBox="1"/>
          <p:nvPr/>
        </p:nvSpPr>
        <p:spPr>
          <a:xfrm>
            <a:off x="8405090" y="5172212"/>
            <a:ext cx="464820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720"/>
              </a:lnSpc>
            </a:pPr>
            <a:r>
              <a:rPr sz="650" b="1" spc="-25" dirty="0">
                <a:latin typeface="Arial"/>
                <a:cs typeface="Arial"/>
              </a:rPr>
              <a:t>30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000</a:t>
            </a:r>
            <a:r>
              <a:rPr sz="650" b="1" spc="10" dirty="0">
                <a:latin typeface="Arial"/>
                <a:cs typeface="Arial"/>
              </a:rPr>
              <a:t>,</a:t>
            </a:r>
            <a:r>
              <a:rPr sz="650" b="1" spc="-25" dirty="0">
                <a:latin typeface="Arial"/>
                <a:cs typeface="Arial"/>
              </a:rPr>
              <a:t>0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  <a:p>
            <a:pPr algn="r">
              <a:lnSpc>
                <a:spcPct val="100000"/>
              </a:lnSpc>
              <a:spcBef>
                <a:spcPts val="70"/>
              </a:spcBef>
            </a:pPr>
            <a:r>
              <a:rPr sz="650" b="1" spc="-25" dirty="0">
                <a:latin typeface="Arial"/>
                <a:cs typeface="Arial"/>
              </a:rPr>
              <a:t>0</a:t>
            </a:r>
            <a:r>
              <a:rPr sz="650" b="1" spc="10" dirty="0">
                <a:latin typeface="Arial"/>
                <a:cs typeface="Arial"/>
              </a:rPr>
              <a:t>,</a:t>
            </a:r>
            <a:r>
              <a:rPr sz="650" b="1" spc="-25" dirty="0">
                <a:latin typeface="Arial"/>
                <a:cs typeface="Arial"/>
              </a:rPr>
              <a:t>0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graphicFrame>
        <p:nvGraphicFramePr>
          <p:cNvPr id="437" name="object 437"/>
          <p:cNvGraphicFramePr>
            <a:graphicFrameLocks noGrp="1"/>
          </p:cNvGraphicFramePr>
          <p:nvPr/>
        </p:nvGraphicFramePr>
        <p:xfrm>
          <a:off x="144779" y="4988144"/>
          <a:ext cx="7635240" cy="517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7635"/>
                <a:gridCol w="1033779"/>
                <a:gridCol w="466089"/>
                <a:gridCol w="513079"/>
                <a:gridCol w="495300"/>
                <a:gridCol w="504189"/>
                <a:gridCol w="526414"/>
                <a:gridCol w="734695"/>
                <a:gridCol w="1962784"/>
              </a:tblGrid>
              <a:tr h="80298">
                <a:tc>
                  <a:txBody>
                    <a:bodyPr/>
                    <a:lstStyle/>
                    <a:p>
                      <a:pPr marL="13335">
                        <a:lnSpc>
                          <a:spcPts val="490"/>
                        </a:lnSpc>
                      </a:pPr>
                      <a:r>
                        <a:rPr sz="550" b="1" spc="-2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550" b="1" spc="-2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550" b="1" spc="-2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550" b="1" spc="-1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55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55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b="1" spc="-2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550" b="1" spc="3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550" b="1" spc="-1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550" b="1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550" b="1" spc="-55" dirty="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sz="550" b="1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550" b="1" dirty="0">
                          <a:latin typeface="Times New Roman"/>
                          <a:cs typeface="Times New Roman"/>
                        </a:rPr>
                        <a:t>х </a:t>
                      </a:r>
                      <a:r>
                        <a:rPr sz="550" b="1" spc="-2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550" b="1" dirty="0">
                          <a:latin typeface="Times New Roman"/>
                          <a:cs typeface="Times New Roman"/>
                        </a:rPr>
                        <a:t>ат</a:t>
                      </a:r>
                      <a:r>
                        <a:rPr sz="550" b="1" spc="-3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550" b="1" dirty="0">
                          <a:latin typeface="Times New Roman"/>
                          <a:cs typeface="Times New Roman"/>
                        </a:rPr>
                        <a:t>ат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ts val="490"/>
                        </a:lnSpc>
                      </a:pPr>
                      <a:r>
                        <a:rPr sz="550" b="1" spc="5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5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b="1" spc="5" dirty="0">
                          <a:latin typeface="Times New Roman"/>
                          <a:cs typeface="Times New Roman"/>
                        </a:rPr>
                        <a:t>530</a:t>
                      </a:r>
                      <a:r>
                        <a:rPr sz="5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b="1" spc="5" dirty="0">
                          <a:latin typeface="Times New Roman"/>
                          <a:cs typeface="Times New Roman"/>
                        </a:rPr>
                        <a:t>300,00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ts val="490"/>
                        </a:lnSpc>
                      </a:pPr>
                      <a:r>
                        <a:rPr sz="550" b="1" spc="5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5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b="1" spc="5" dirty="0">
                          <a:latin typeface="Times New Roman"/>
                          <a:cs typeface="Times New Roman"/>
                        </a:rPr>
                        <a:t>209</a:t>
                      </a:r>
                      <a:r>
                        <a:rPr sz="5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b="1" spc="5" dirty="0">
                          <a:latin typeface="Times New Roman"/>
                          <a:cs typeface="Times New Roman"/>
                        </a:rPr>
                        <a:t>900,00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490"/>
                        </a:lnSpc>
                      </a:pPr>
                      <a:r>
                        <a:rPr sz="550" b="1" spc="5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5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b="1" spc="5" dirty="0">
                          <a:latin typeface="Times New Roman"/>
                          <a:cs typeface="Times New Roman"/>
                        </a:rPr>
                        <a:t>130</a:t>
                      </a:r>
                      <a:r>
                        <a:rPr sz="5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b="1" spc="5" dirty="0">
                          <a:latin typeface="Times New Roman"/>
                          <a:cs typeface="Times New Roman"/>
                        </a:rPr>
                        <a:t>900,00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490"/>
                        </a:lnSpc>
                      </a:pPr>
                      <a:r>
                        <a:rPr sz="550" b="1" spc="5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5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b="1" spc="5" dirty="0">
                          <a:latin typeface="Times New Roman"/>
                          <a:cs typeface="Times New Roman"/>
                        </a:rPr>
                        <a:t>718</a:t>
                      </a:r>
                      <a:r>
                        <a:rPr sz="5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b="1" spc="5" dirty="0">
                          <a:latin typeface="Times New Roman"/>
                          <a:cs typeface="Times New Roman"/>
                        </a:rPr>
                        <a:t>900,00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250190" algn="r">
                        <a:lnSpc>
                          <a:spcPts val="490"/>
                        </a:lnSpc>
                      </a:pPr>
                      <a:r>
                        <a:rPr sz="550" b="1" spc="5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5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b="1" spc="5" dirty="0">
                          <a:latin typeface="Times New Roman"/>
                          <a:cs typeface="Times New Roman"/>
                        </a:rPr>
                        <a:t>853</a:t>
                      </a:r>
                      <a:r>
                        <a:rPr sz="5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b="1" spc="5" dirty="0">
                          <a:latin typeface="Times New Roman"/>
                          <a:cs typeface="Times New Roman"/>
                        </a:rPr>
                        <a:t>900,00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95168">
                <a:tc>
                  <a:txBody>
                    <a:bodyPr/>
                    <a:lstStyle/>
                    <a:p>
                      <a:pPr marL="13335">
                        <a:lnSpc>
                          <a:spcPts val="535"/>
                        </a:lnSpc>
                        <a:spcBef>
                          <a:spcPts val="114"/>
                        </a:spcBef>
                      </a:pPr>
                      <a:r>
                        <a:rPr sz="550" b="1" spc="-2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550" b="1" spc="-2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550" b="1" spc="-2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550" b="1" spc="-1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55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55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b="1" spc="-20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550" b="1" spc="-2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550" b="1" spc="-3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550" b="1" spc="-2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550" b="1" dirty="0">
                          <a:latin typeface="Times New Roman"/>
                          <a:cs typeface="Times New Roman"/>
                        </a:rPr>
                        <a:t>Т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6FC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6FC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6FC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ts val="535"/>
                        </a:lnSpc>
                        <a:spcBef>
                          <a:spcPts val="114"/>
                        </a:spcBef>
                      </a:pPr>
                      <a:r>
                        <a:rPr sz="550" b="1" spc="5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5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b="1" spc="5" dirty="0">
                          <a:latin typeface="Times New Roman"/>
                          <a:cs typeface="Times New Roman"/>
                        </a:rPr>
                        <a:t>196</a:t>
                      </a:r>
                      <a:r>
                        <a:rPr sz="5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b="1" spc="5" dirty="0">
                          <a:latin typeface="Times New Roman"/>
                          <a:cs typeface="Times New Roman"/>
                        </a:rPr>
                        <a:t>300,00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6FC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ts val="535"/>
                        </a:lnSpc>
                        <a:spcBef>
                          <a:spcPts val="114"/>
                        </a:spcBef>
                      </a:pPr>
                      <a:r>
                        <a:rPr sz="550" b="1" spc="5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5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b="1" spc="5" dirty="0">
                          <a:latin typeface="Times New Roman"/>
                          <a:cs typeface="Times New Roman"/>
                        </a:rPr>
                        <a:t>946</a:t>
                      </a:r>
                      <a:r>
                        <a:rPr sz="5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b="1" spc="5" dirty="0">
                          <a:latin typeface="Times New Roman"/>
                          <a:cs typeface="Times New Roman"/>
                        </a:rPr>
                        <a:t>900,00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535"/>
                        </a:lnSpc>
                        <a:spcBef>
                          <a:spcPts val="114"/>
                        </a:spcBef>
                      </a:pPr>
                      <a:r>
                        <a:rPr sz="550" b="1" spc="5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5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b="1" spc="5" dirty="0">
                          <a:latin typeface="Times New Roman"/>
                          <a:cs typeface="Times New Roman"/>
                        </a:rPr>
                        <a:t>917</a:t>
                      </a:r>
                      <a:r>
                        <a:rPr sz="5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b="1" spc="5" dirty="0">
                          <a:latin typeface="Times New Roman"/>
                          <a:cs typeface="Times New Roman"/>
                        </a:rPr>
                        <a:t>900,00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535"/>
                        </a:lnSpc>
                        <a:spcBef>
                          <a:spcPts val="114"/>
                        </a:spcBef>
                      </a:pPr>
                      <a:r>
                        <a:rPr sz="550" b="1" spc="5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5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b="1" spc="5" dirty="0">
                          <a:latin typeface="Times New Roman"/>
                          <a:cs typeface="Times New Roman"/>
                        </a:rPr>
                        <a:t>555</a:t>
                      </a:r>
                      <a:r>
                        <a:rPr sz="5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b="1" spc="5" dirty="0">
                          <a:latin typeface="Times New Roman"/>
                          <a:cs typeface="Times New Roman"/>
                        </a:rPr>
                        <a:t>900,00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250190" algn="r">
                        <a:lnSpc>
                          <a:spcPts val="535"/>
                        </a:lnSpc>
                        <a:spcBef>
                          <a:spcPts val="114"/>
                        </a:spcBef>
                      </a:pPr>
                      <a:r>
                        <a:rPr sz="550" b="1" spc="5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5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b="1" spc="5" dirty="0">
                          <a:latin typeface="Times New Roman"/>
                          <a:cs typeface="Times New Roman"/>
                        </a:rPr>
                        <a:t>740</a:t>
                      </a:r>
                      <a:r>
                        <a:rPr sz="5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b="1" spc="5" dirty="0">
                          <a:latin typeface="Times New Roman"/>
                          <a:cs typeface="Times New Roman"/>
                        </a:rPr>
                        <a:t>900,00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375285">
                        <a:lnSpc>
                          <a:spcPts val="650"/>
                        </a:lnSpc>
                      </a:pPr>
                      <a:r>
                        <a:rPr sz="650" b="1" spc="-10" dirty="0">
                          <a:latin typeface="Arial"/>
                          <a:cs typeface="Arial"/>
                        </a:rPr>
                        <a:t>Грантовая</a:t>
                      </a:r>
                      <a:r>
                        <a:rPr sz="65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5" dirty="0">
                          <a:latin typeface="Arial"/>
                          <a:cs typeface="Arial"/>
                        </a:rPr>
                        <a:t>поддержка</a:t>
                      </a:r>
                      <a:r>
                        <a:rPr sz="65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5" dirty="0">
                          <a:latin typeface="Arial"/>
                          <a:cs typeface="Arial"/>
                        </a:rPr>
                        <a:t>Агростартап,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00782">
                <a:tc>
                  <a:txBody>
                    <a:bodyPr/>
                    <a:lstStyle/>
                    <a:p>
                      <a:pPr marL="13335">
                        <a:lnSpc>
                          <a:spcPts val="615"/>
                        </a:lnSpc>
                        <a:spcBef>
                          <a:spcPts val="114"/>
                        </a:spcBef>
                      </a:pPr>
                      <a:r>
                        <a:rPr sz="550" spc="5" dirty="0">
                          <a:latin typeface="Times New Roman"/>
                          <a:cs typeface="Times New Roman"/>
                        </a:rPr>
                        <a:t>Урожай,</a:t>
                      </a:r>
                      <a:r>
                        <a:rPr sz="5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5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-10" dirty="0">
                          <a:latin typeface="Times New Roman"/>
                          <a:cs typeface="Times New Roman"/>
                        </a:rPr>
                        <a:t>кг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T w="6350">
                      <a:solidFill>
                        <a:srgbClr val="006FC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6FC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6FC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ts val="615"/>
                        </a:lnSpc>
                        <a:spcBef>
                          <a:spcPts val="114"/>
                        </a:spcBef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4 080,00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T w="6350">
                      <a:solidFill>
                        <a:srgbClr val="006FC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13664" algn="ctr">
                        <a:lnSpc>
                          <a:spcPts val="615"/>
                        </a:lnSpc>
                        <a:spcBef>
                          <a:spcPts val="114"/>
                        </a:spcBef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24 000,00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7000" algn="ctr">
                        <a:lnSpc>
                          <a:spcPts val="615"/>
                        </a:lnSpc>
                        <a:spcBef>
                          <a:spcPts val="114"/>
                        </a:spcBef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52 800,00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9220" algn="ctr">
                        <a:lnSpc>
                          <a:spcPts val="615"/>
                        </a:lnSpc>
                        <a:spcBef>
                          <a:spcPts val="114"/>
                        </a:spcBef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72 000,00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50190" algn="r">
                        <a:lnSpc>
                          <a:spcPts val="615"/>
                        </a:lnSpc>
                        <a:spcBef>
                          <a:spcPts val="114"/>
                        </a:spcBef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76 800,00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R w="38100">
                      <a:solidFill>
                        <a:srgbClr val="006FC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75285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50" b="1" spc="-15" dirty="0">
                          <a:latin typeface="Arial"/>
                          <a:cs typeface="Arial"/>
                        </a:rPr>
                        <a:t>(Собственные</a:t>
                      </a:r>
                      <a:r>
                        <a:rPr sz="65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средства)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38100">
                      <a:solidFill>
                        <a:srgbClr val="006FC0"/>
                      </a:solidFill>
                      <a:prstDash val="solid"/>
                    </a:lnL>
                  </a:tcPr>
                </a:tc>
              </a:tr>
              <a:tr h="107901"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550" dirty="0">
                          <a:latin typeface="Times New Roman"/>
                          <a:cs typeface="Times New Roman"/>
                        </a:rPr>
                        <a:t>Цена</a:t>
                      </a:r>
                      <a:r>
                        <a:rPr sz="5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5" dirty="0">
                          <a:latin typeface="Times New Roman"/>
                          <a:cs typeface="Times New Roman"/>
                        </a:rPr>
                        <a:t>реализации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0515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550" spc="5" dirty="0">
                          <a:latin typeface="Times New Roman"/>
                          <a:cs typeface="Times New Roman"/>
                        </a:rPr>
                        <a:t>250,00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550" spc="5" dirty="0">
                          <a:latin typeface="Times New Roman"/>
                          <a:cs typeface="Times New Roman"/>
                        </a:rPr>
                        <a:t>250,00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550" spc="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5" dirty="0">
                          <a:latin typeface="Times New Roman"/>
                          <a:cs typeface="Times New Roman"/>
                        </a:rPr>
                        <a:t>020</a:t>
                      </a:r>
                      <a:r>
                        <a:rPr sz="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5" dirty="0">
                          <a:latin typeface="Times New Roman"/>
                          <a:cs typeface="Times New Roman"/>
                        </a:rPr>
                        <a:t>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550" spc="5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5" dirty="0">
                          <a:latin typeface="Times New Roman"/>
                          <a:cs typeface="Times New Roman"/>
                        </a:rPr>
                        <a:t>000</a:t>
                      </a:r>
                      <a:r>
                        <a:rPr sz="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5" dirty="0">
                          <a:latin typeface="Times New Roman"/>
                          <a:cs typeface="Times New Roman"/>
                        </a:rPr>
                        <a:t>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550" spc="5" dirty="0">
                          <a:latin typeface="Times New Roman"/>
                          <a:cs typeface="Times New Roman"/>
                        </a:rPr>
                        <a:t>13</a:t>
                      </a:r>
                      <a:r>
                        <a:rPr sz="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5" dirty="0">
                          <a:latin typeface="Times New Roman"/>
                          <a:cs typeface="Times New Roman"/>
                        </a:rPr>
                        <a:t>200</a:t>
                      </a:r>
                      <a:r>
                        <a:rPr sz="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5" dirty="0">
                          <a:latin typeface="Times New Roman"/>
                          <a:cs typeface="Times New Roman"/>
                        </a:rPr>
                        <a:t>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550" spc="5" dirty="0">
                          <a:latin typeface="Times New Roman"/>
                          <a:cs typeface="Times New Roman"/>
                        </a:rPr>
                        <a:t>18</a:t>
                      </a:r>
                      <a:r>
                        <a:rPr sz="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5" dirty="0">
                          <a:latin typeface="Times New Roman"/>
                          <a:cs typeface="Times New Roman"/>
                        </a:rPr>
                        <a:t>000</a:t>
                      </a:r>
                      <a:r>
                        <a:rPr sz="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5" dirty="0">
                          <a:latin typeface="Times New Roman"/>
                          <a:cs typeface="Times New Roman"/>
                        </a:rPr>
                        <a:t>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019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550" spc="5" dirty="0">
                          <a:latin typeface="Times New Roman"/>
                          <a:cs typeface="Times New Roman"/>
                        </a:rPr>
                        <a:t>19</a:t>
                      </a:r>
                      <a:r>
                        <a:rPr sz="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5" dirty="0">
                          <a:latin typeface="Times New Roman"/>
                          <a:cs typeface="Times New Roman"/>
                        </a:rPr>
                        <a:t>200</a:t>
                      </a:r>
                      <a:r>
                        <a:rPr sz="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5" dirty="0">
                          <a:latin typeface="Times New Roman"/>
                          <a:cs typeface="Times New Roman"/>
                        </a:rPr>
                        <a:t>000,00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R w="38100">
                      <a:solidFill>
                        <a:srgbClr val="006FC0"/>
                      </a:solidFill>
                      <a:prstDash val="solid"/>
                    </a:lnR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5285">
                        <a:lnSpc>
                          <a:spcPts val="690"/>
                        </a:lnSpc>
                        <a:spcBef>
                          <a:spcPts val="60"/>
                        </a:spcBef>
                      </a:pPr>
                      <a:r>
                        <a:rPr sz="650" b="1" spc="-10" dirty="0">
                          <a:latin typeface="Arial"/>
                          <a:cs typeface="Arial"/>
                        </a:rPr>
                        <a:t>Грантовая</a:t>
                      </a:r>
                      <a:r>
                        <a:rPr sz="65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5" dirty="0">
                          <a:latin typeface="Arial"/>
                          <a:cs typeface="Arial"/>
                        </a:rPr>
                        <a:t>поддержка</a:t>
                      </a:r>
                      <a:r>
                        <a:rPr sz="65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5" dirty="0">
                          <a:latin typeface="Arial"/>
                          <a:cs typeface="Arial"/>
                        </a:rPr>
                        <a:t>Агропрогресс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38100">
                      <a:solidFill>
                        <a:srgbClr val="006FC0"/>
                      </a:solidFill>
                      <a:prstDash val="solid"/>
                    </a:lnL>
                  </a:tcPr>
                </a:tc>
              </a:tr>
              <a:tr h="133153">
                <a:tc>
                  <a:txBody>
                    <a:bodyPr/>
                    <a:lstStyle/>
                    <a:p>
                      <a:pPr marL="13335">
                        <a:lnSpc>
                          <a:spcPts val="625"/>
                        </a:lnSpc>
                      </a:pPr>
                      <a:r>
                        <a:rPr sz="550" spc="10" dirty="0">
                          <a:latin typeface="Times New Roman"/>
                          <a:cs typeface="Times New Roman"/>
                        </a:rPr>
                        <a:t>Финансовый</a:t>
                      </a:r>
                      <a:r>
                        <a:rPr sz="5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spc="-5" dirty="0">
                          <a:latin typeface="Times New Roman"/>
                          <a:cs typeface="Times New Roman"/>
                        </a:rPr>
                        <a:t>результат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45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-6</a:t>
                      </a:r>
                      <a:r>
                        <a:rPr sz="45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5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176</a:t>
                      </a:r>
                      <a:r>
                        <a:rPr sz="45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5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300,00</a:t>
                      </a:r>
                      <a:r>
                        <a:rPr sz="45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5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₽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588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450" b="1" spc="-5" dirty="0">
                          <a:latin typeface="Arial"/>
                          <a:cs typeface="Arial"/>
                        </a:rPr>
                        <a:t>53</a:t>
                      </a:r>
                      <a:r>
                        <a:rPr sz="45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b="1" spc="-5" dirty="0">
                          <a:latin typeface="Arial"/>
                          <a:cs typeface="Arial"/>
                        </a:rPr>
                        <a:t>100,00</a:t>
                      </a:r>
                      <a:r>
                        <a:rPr sz="45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b="1" dirty="0">
                          <a:latin typeface="Arial"/>
                          <a:cs typeface="Arial"/>
                        </a:rPr>
                        <a:t>₽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450" b="1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45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b="1" spc="-5" dirty="0">
                          <a:latin typeface="Arial"/>
                          <a:cs typeface="Arial"/>
                        </a:rPr>
                        <a:t>282</a:t>
                      </a:r>
                      <a:r>
                        <a:rPr sz="45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b="1" spc="-5" dirty="0">
                          <a:latin typeface="Arial"/>
                          <a:cs typeface="Arial"/>
                        </a:rPr>
                        <a:t>100,00</a:t>
                      </a:r>
                      <a:r>
                        <a:rPr sz="45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b="1" dirty="0">
                          <a:latin typeface="Arial"/>
                          <a:cs typeface="Arial"/>
                        </a:rPr>
                        <a:t>₽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450" b="1" spc="-5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45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b="1" spc="-5" dirty="0">
                          <a:latin typeface="Arial"/>
                          <a:cs typeface="Arial"/>
                        </a:rPr>
                        <a:t>444 100,00</a:t>
                      </a:r>
                      <a:r>
                        <a:rPr sz="45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b="1" dirty="0">
                          <a:latin typeface="Arial"/>
                          <a:cs typeface="Arial"/>
                        </a:rPr>
                        <a:t>₽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49554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450" b="1" spc="-20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45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b="1" spc="-5" dirty="0">
                          <a:latin typeface="Arial"/>
                          <a:cs typeface="Arial"/>
                        </a:rPr>
                        <a:t>459</a:t>
                      </a:r>
                      <a:r>
                        <a:rPr sz="45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b="1" spc="-5" dirty="0">
                          <a:latin typeface="Arial"/>
                          <a:cs typeface="Arial"/>
                        </a:rPr>
                        <a:t>100,00</a:t>
                      </a:r>
                      <a:r>
                        <a:rPr sz="45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b="1" dirty="0">
                          <a:latin typeface="Arial"/>
                          <a:cs typeface="Arial"/>
                        </a:rPr>
                        <a:t>₽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R w="38100">
                      <a:solidFill>
                        <a:srgbClr val="006FC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7528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650" b="1" spc="-15" dirty="0">
                          <a:latin typeface="Arial"/>
                          <a:cs typeface="Arial"/>
                        </a:rPr>
                        <a:t>Дополнительное</a:t>
                      </a:r>
                      <a:r>
                        <a:rPr sz="65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5" dirty="0">
                          <a:latin typeface="Arial"/>
                          <a:cs typeface="Arial"/>
                        </a:rPr>
                        <a:t>собственное</a:t>
                      </a:r>
                      <a:r>
                        <a:rPr sz="65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участие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38100">
                      <a:solidFill>
                        <a:srgbClr val="006FC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sp>
        <p:nvSpPr>
          <p:cNvPr id="438" name="object 438"/>
          <p:cNvSpPr txBox="1"/>
          <p:nvPr/>
        </p:nvSpPr>
        <p:spPr>
          <a:xfrm>
            <a:off x="6179546" y="5462875"/>
            <a:ext cx="177038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10" dirty="0">
                <a:latin typeface="Arial"/>
                <a:cs typeface="Arial"/>
              </a:rPr>
              <a:t>Кредит на</a:t>
            </a:r>
            <a:r>
              <a:rPr sz="650" b="1" spc="40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пополнение</a:t>
            </a:r>
            <a:r>
              <a:rPr sz="650" b="1" spc="45" dirty="0">
                <a:latin typeface="Arial"/>
                <a:cs typeface="Arial"/>
              </a:rPr>
              <a:t> </a:t>
            </a:r>
            <a:r>
              <a:rPr sz="650" b="1" spc="-15" dirty="0">
                <a:latin typeface="Arial"/>
                <a:cs typeface="Arial"/>
              </a:rPr>
              <a:t>оборотных</a:t>
            </a:r>
            <a:r>
              <a:rPr sz="650" b="1" spc="45" dirty="0">
                <a:latin typeface="Arial"/>
                <a:cs typeface="Arial"/>
              </a:rPr>
              <a:t> </a:t>
            </a:r>
            <a:r>
              <a:rPr sz="650" b="1" spc="-15" dirty="0">
                <a:latin typeface="Arial"/>
                <a:cs typeface="Arial"/>
              </a:rPr>
              <a:t>средств</a:t>
            </a:r>
            <a:endParaRPr sz="650">
              <a:latin typeface="Arial"/>
              <a:cs typeface="Arial"/>
            </a:endParaRPr>
          </a:p>
        </p:txBody>
      </p:sp>
      <p:sp>
        <p:nvSpPr>
          <p:cNvPr id="439" name="object 439"/>
          <p:cNvSpPr txBox="1"/>
          <p:nvPr/>
        </p:nvSpPr>
        <p:spPr>
          <a:xfrm>
            <a:off x="6179546" y="5561975"/>
            <a:ext cx="1840230" cy="24193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650" b="1" spc="-30" dirty="0">
                <a:latin typeface="Arial"/>
                <a:cs typeface="Arial"/>
              </a:rPr>
              <a:t>д</a:t>
            </a:r>
            <a:r>
              <a:rPr sz="650" b="1" spc="-15" dirty="0">
                <a:latin typeface="Arial"/>
                <a:cs typeface="Arial"/>
              </a:rPr>
              <a:t>о</a:t>
            </a:r>
            <a:r>
              <a:rPr sz="650" b="1" spc="15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1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30" dirty="0">
                <a:latin typeface="Arial"/>
                <a:cs typeface="Arial"/>
              </a:rPr>
              <a:t>г</a:t>
            </a:r>
            <a:r>
              <a:rPr sz="650" b="1" spc="-15" dirty="0">
                <a:latin typeface="Arial"/>
                <a:cs typeface="Arial"/>
              </a:rPr>
              <a:t>о</a:t>
            </a:r>
            <a:r>
              <a:rPr sz="650" b="1" spc="-30" dirty="0">
                <a:latin typeface="Arial"/>
                <a:cs typeface="Arial"/>
              </a:rPr>
              <a:t>д</a:t>
            </a:r>
            <a:r>
              <a:rPr sz="650" b="1" spc="-10" dirty="0">
                <a:latin typeface="Arial"/>
                <a:cs typeface="Arial"/>
              </a:rPr>
              <a:t>а</a:t>
            </a:r>
            <a:r>
              <a:rPr sz="650" b="1" spc="50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п</a:t>
            </a:r>
            <a:r>
              <a:rPr sz="650" b="1" spc="-15" dirty="0">
                <a:latin typeface="Arial"/>
                <a:cs typeface="Arial"/>
              </a:rPr>
              <a:t>о</a:t>
            </a:r>
            <a:r>
              <a:rPr sz="650" b="1" spc="15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с</a:t>
            </a:r>
            <a:r>
              <a:rPr sz="650" b="1" spc="-30" dirty="0">
                <a:latin typeface="Arial"/>
                <a:cs typeface="Arial"/>
              </a:rPr>
              <a:t>т</a:t>
            </a:r>
            <a:r>
              <a:rPr sz="650" b="1" spc="25" dirty="0">
                <a:latin typeface="Arial"/>
                <a:cs typeface="Arial"/>
              </a:rPr>
              <a:t>а</a:t>
            </a:r>
            <a:r>
              <a:rPr sz="650" b="1" spc="-15" dirty="0">
                <a:latin typeface="Arial"/>
                <a:cs typeface="Arial"/>
              </a:rPr>
              <a:t>в</a:t>
            </a:r>
            <a:r>
              <a:rPr sz="650" b="1" spc="10" dirty="0">
                <a:latin typeface="Arial"/>
                <a:cs typeface="Arial"/>
              </a:rPr>
              <a:t>к</a:t>
            </a:r>
            <a:r>
              <a:rPr sz="650" b="1" spc="-10" dirty="0">
                <a:latin typeface="Arial"/>
                <a:cs typeface="Arial"/>
              </a:rPr>
              <a:t>е</a:t>
            </a:r>
            <a:r>
              <a:rPr sz="650" b="1" spc="50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от</a:t>
            </a:r>
            <a:r>
              <a:rPr sz="650" b="1" spc="-5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1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30" dirty="0">
                <a:latin typeface="Arial"/>
                <a:cs typeface="Arial"/>
              </a:rPr>
              <a:t>д</a:t>
            </a:r>
            <a:r>
              <a:rPr sz="650" b="1" spc="-15" dirty="0">
                <a:latin typeface="Arial"/>
                <a:cs typeface="Arial"/>
              </a:rPr>
              <a:t>о</a:t>
            </a:r>
            <a:r>
              <a:rPr sz="650" b="1" spc="15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5</a:t>
            </a:r>
            <a:r>
              <a:rPr sz="650" b="1" spc="-20" dirty="0">
                <a:latin typeface="Arial"/>
                <a:cs typeface="Arial"/>
              </a:rPr>
              <a:t>%</a:t>
            </a:r>
            <a:r>
              <a:rPr sz="650" b="1" spc="-65" dirty="0">
                <a:latin typeface="Arial"/>
                <a:cs typeface="Arial"/>
              </a:rPr>
              <a:t> </a:t>
            </a:r>
            <a:r>
              <a:rPr sz="650" b="1" spc="-30" dirty="0">
                <a:latin typeface="Arial"/>
                <a:cs typeface="Arial"/>
              </a:rPr>
              <a:t>г</a:t>
            </a:r>
            <a:r>
              <a:rPr sz="650" b="1" spc="-15" dirty="0">
                <a:latin typeface="Arial"/>
                <a:cs typeface="Arial"/>
              </a:rPr>
              <a:t>о</a:t>
            </a:r>
            <a:r>
              <a:rPr sz="650" b="1" spc="-30" dirty="0">
                <a:latin typeface="Arial"/>
                <a:cs typeface="Arial"/>
              </a:rPr>
              <a:t>д</a:t>
            </a:r>
            <a:r>
              <a:rPr sz="650" b="1" spc="-15" dirty="0">
                <a:latin typeface="Arial"/>
                <a:cs typeface="Arial"/>
              </a:rPr>
              <a:t>ов</a:t>
            </a:r>
            <a:r>
              <a:rPr sz="650" b="1" spc="-25" dirty="0">
                <a:latin typeface="Arial"/>
                <a:cs typeface="Arial"/>
              </a:rPr>
              <a:t>ы</a:t>
            </a:r>
            <a:r>
              <a:rPr sz="650" b="1" spc="-10" dirty="0">
                <a:latin typeface="Arial"/>
                <a:cs typeface="Arial"/>
              </a:rPr>
              <a:t>х</a:t>
            </a:r>
            <a:endParaRPr sz="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50" b="1" spc="-30" dirty="0">
                <a:latin typeface="Arial"/>
                <a:cs typeface="Arial"/>
              </a:rPr>
              <a:t>(</a:t>
            </a:r>
            <a:r>
              <a:rPr sz="650" b="1" spc="-15" dirty="0">
                <a:latin typeface="Arial"/>
                <a:cs typeface="Arial"/>
              </a:rPr>
              <a:t>р</a:t>
            </a:r>
            <a:r>
              <a:rPr sz="650" b="1" spc="25" dirty="0">
                <a:latin typeface="Arial"/>
                <a:cs typeface="Arial"/>
              </a:rPr>
              <a:t>е</a:t>
            </a:r>
            <a:r>
              <a:rPr sz="650" b="1" spc="10" dirty="0">
                <a:latin typeface="Arial"/>
                <a:cs typeface="Arial"/>
              </a:rPr>
              <a:t>к</a:t>
            </a:r>
            <a:r>
              <a:rPr sz="650" b="1" spc="-15" dirty="0">
                <a:latin typeface="Arial"/>
                <a:cs typeface="Arial"/>
              </a:rPr>
              <a:t>о</a:t>
            </a:r>
            <a:r>
              <a:rPr sz="650" b="1" spc="-50" dirty="0">
                <a:latin typeface="Arial"/>
                <a:cs typeface="Arial"/>
              </a:rPr>
              <a:t>м</a:t>
            </a:r>
            <a:r>
              <a:rPr sz="650" b="1" spc="25" dirty="0">
                <a:latin typeface="Arial"/>
                <a:cs typeface="Arial"/>
              </a:rPr>
              <a:t>е</a:t>
            </a:r>
            <a:r>
              <a:rPr sz="650" b="1" spc="-10" dirty="0">
                <a:latin typeface="Arial"/>
                <a:cs typeface="Arial"/>
              </a:rPr>
              <a:t>н</a:t>
            </a:r>
            <a:r>
              <a:rPr sz="650" b="1" spc="-30" dirty="0">
                <a:latin typeface="Arial"/>
                <a:cs typeface="Arial"/>
              </a:rPr>
              <a:t>д</a:t>
            </a:r>
            <a:r>
              <a:rPr sz="650" b="1" spc="-15" dirty="0">
                <a:latin typeface="Arial"/>
                <a:cs typeface="Arial"/>
              </a:rPr>
              <a:t>ов</a:t>
            </a:r>
            <a:r>
              <a:rPr sz="650" b="1" spc="-10" dirty="0">
                <a:latin typeface="Arial"/>
                <a:cs typeface="Arial"/>
              </a:rPr>
              <a:t>н</a:t>
            </a:r>
            <a:r>
              <a:rPr sz="650" b="1" spc="-15" dirty="0">
                <a:latin typeface="Arial"/>
                <a:cs typeface="Arial"/>
              </a:rPr>
              <a:t>о</a:t>
            </a:r>
            <a:r>
              <a:rPr sz="650" b="1" spc="15" dirty="0">
                <a:latin typeface="Arial"/>
                <a:cs typeface="Arial"/>
              </a:rPr>
              <a:t> </a:t>
            </a:r>
            <a:r>
              <a:rPr sz="650" b="1" spc="-30" dirty="0">
                <a:latin typeface="Arial"/>
                <a:cs typeface="Arial"/>
              </a:rPr>
              <a:t>д</a:t>
            </a:r>
            <a:r>
              <a:rPr sz="650" b="1" spc="-15" dirty="0">
                <a:latin typeface="Arial"/>
                <a:cs typeface="Arial"/>
              </a:rPr>
              <a:t>о</a:t>
            </a:r>
            <a:r>
              <a:rPr sz="650" b="1" spc="15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50</a:t>
            </a:r>
            <a:r>
              <a:rPr sz="650" b="1" spc="-20" dirty="0">
                <a:latin typeface="Arial"/>
                <a:cs typeface="Arial"/>
              </a:rPr>
              <a:t>%</a:t>
            </a:r>
            <a:r>
              <a:rPr sz="650" b="1" spc="-65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от</a:t>
            </a:r>
            <a:r>
              <a:rPr sz="650" b="1" spc="-5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с</a:t>
            </a:r>
            <a:r>
              <a:rPr sz="650" b="1" spc="-30" dirty="0">
                <a:latin typeface="Arial"/>
                <a:cs typeface="Arial"/>
              </a:rPr>
              <a:t>т</a:t>
            </a:r>
            <a:r>
              <a:rPr sz="650" b="1" spc="-15" dirty="0">
                <a:latin typeface="Arial"/>
                <a:cs typeface="Arial"/>
              </a:rPr>
              <a:t>ои</a:t>
            </a:r>
            <a:r>
              <a:rPr sz="650" b="1" spc="-45" dirty="0">
                <a:latin typeface="Arial"/>
                <a:cs typeface="Arial"/>
              </a:rPr>
              <a:t>м</a:t>
            </a:r>
            <a:r>
              <a:rPr sz="650" b="1" spc="-15" dirty="0">
                <a:latin typeface="Arial"/>
                <a:cs typeface="Arial"/>
              </a:rPr>
              <a:t>о</a:t>
            </a:r>
            <a:r>
              <a:rPr sz="650" b="1" spc="-25" dirty="0">
                <a:latin typeface="Arial"/>
                <a:cs typeface="Arial"/>
              </a:rPr>
              <a:t>с</a:t>
            </a:r>
            <a:r>
              <a:rPr sz="650" b="1" spc="-30" dirty="0">
                <a:latin typeface="Arial"/>
                <a:cs typeface="Arial"/>
              </a:rPr>
              <a:t>т</a:t>
            </a:r>
            <a:r>
              <a:rPr sz="650" b="1" spc="-15" dirty="0">
                <a:latin typeface="Arial"/>
                <a:cs typeface="Arial"/>
              </a:rPr>
              <a:t>и</a:t>
            </a:r>
            <a:r>
              <a:rPr sz="650" b="1" spc="10" dirty="0">
                <a:latin typeface="Arial"/>
                <a:cs typeface="Arial"/>
              </a:rPr>
              <a:t> </a:t>
            </a:r>
            <a:r>
              <a:rPr sz="650" b="1" spc="-30" dirty="0">
                <a:latin typeface="Arial"/>
                <a:cs typeface="Arial"/>
              </a:rPr>
              <a:t>т</a:t>
            </a:r>
            <a:r>
              <a:rPr sz="650" b="1" spc="25" dirty="0">
                <a:latin typeface="Arial"/>
                <a:cs typeface="Arial"/>
              </a:rPr>
              <a:t>е</a:t>
            </a:r>
            <a:r>
              <a:rPr sz="650" b="1" spc="10" dirty="0">
                <a:latin typeface="Arial"/>
                <a:cs typeface="Arial"/>
              </a:rPr>
              <a:t>к</a:t>
            </a:r>
            <a:r>
              <a:rPr sz="650" b="1" spc="-25" dirty="0">
                <a:latin typeface="Arial"/>
                <a:cs typeface="Arial"/>
              </a:rPr>
              <a:t>у</a:t>
            </a:r>
            <a:r>
              <a:rPr sz="650" b="1" spc="-65" dirty="0">
                <a:latin typeface="Arial"/>
                <a:cs typeface="Arial"/>
              </a:rPr>
              <a:t>щ</a:t>
            </a:r>
            <a:r>
              <a:rPr sz="650" b="1" spc="-15" dirty="0">
                <a:latin typeface="Arial"/>
                <a:cs typeface="Arial"/>
              </a:rPr>
              <a:t>их</a:t>
            </a:r>
            <a:endParaRPr sz="650">
              <a:latin typeface="Arial"/>
              <a:cs typeface="Arial"/>
            </a:endParaRPr>
          </a:p>
        </p:txBody>
      </p:sp>
      <p:sp>
        <p:nvSpPr>
          <p:cNvPr id="440" name="object 440"/>
          <p:cNvSpPr txBox="1"/>
          <p:nvPr/>
        </p:nvSpPr>
        <p:spPr>
          <a:xfrm>
            <a:off x="8324227" y="5666238"/>
            <a:ext cx="55753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10" dirty="0">
                <a:latin typeface="Arial"/>
                <a:cs typeface="Arial"/>
              </a:rPr>
              <a:t>3</a:t>
            </a:r>
            <a:r>
              <a:rPr sz="650" b="1" spc="-25" dirty="0">
                <a:latin typeface="Arial"/>
                <a:cs typeface="Arial"/>
              </a:rPr>
              <a:t> </a:t>
            </a:r>
            <a:r>
              <a:rPr sz="650" b="1" spc="-20" dirty="0">
                <a:latin typeface="Arial"/>
                <a:cs typeface="Arial"/>
              </a:rPr>
              <a:t>530 300,00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441" name="object 441"/>
          <p:cNvSpPr txBox="1"/>
          <p:nvPr/>
        </p:nvSpPr>
        <p:spPr>
          <a:xfrm>
            <a:off x="9028470" y="5666238"/>
            <a:ext cx="55753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10" dirty="0">
                <a:latin typeface="Arial"/>
                <a:cs typeface="Arial"/>
              </a:rPr>
              <a:t>3</a:t>
            </a:r>
            <a:r>
              <a:rPr sz="650" b="1" spc="-25" dirty="0">
                <a:latin typeface="Arial"/>
                <a:cs typeface="Arial"/>
              </a:rPr>
              <a:t> </a:t>
            </a:r>
            <a:r>
              <a:rPr sz="650" b="1" spc="-20" dirty="0">
                <a:latin typeface="Arial"/>
                <a:cs typeface="Arial"/>
              </a:rPr>
              <a:t>530 300,00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442" name="object 442"/>
          <p:cNvSpPr txBox="1"/>
          <p:nvPr/>
        </p:nvSpPr>
        <p:spPr>
          <a:xfrm>
            <a:off x="9801379" y="5666238"/>
            <a:ext cx="558165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10" dirty="0">
                <a:latin typeface="Arial"/>
                <a:cs typeface="Arial"/>
              </a:rPr>
              <a:t>3</a:t>
            </a:r>
            <a:r>
              <a:rPr sz="650" b="1" spc="-25" dirty="0">
                <a:latin typeface="Arial"/>
                <a:cs typeface="Arial"/>
              </a:rPr>
              <a:t> </a:t>
            </a:r>
            <a:r>
              <a:rPr sz="650" b="1" spc="-20" dirty="0">
                <a:latin typeface="Arial"/>
                <a:cs typeface="Arial"/>
              </a:rPr>
              <a:t>530 300,00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443" name="object 443"/>
          <p:cNvSpPr txBox="1"/>
          <p:nvPr/>
        </p:nvSpPr>
        <p:spPr>
          <a:xfrm>
            <a:off x="6179546" y="5790600"/>
            <a:ext cx="1764030" cy="241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100"/>
              </a:lnSpc>
              <a:spcBef>
                <a:spcPts val="100"/>
              </a:spcBef>
            </a:pPr>
            <a:r>
              <a:rPr sz="650" b="1" spc="-5" dirty="0">
                <a:latin typeface="Arial"/>
                <a:cs typeface="Arial"/>
              </a:rPr>
              <a:t>Расходы </a:t>
            </a:r>
            <a:r>
              <a:rPr sz="650" b="1" spc="-10" dirty="0">
                <a:latin typeface="Arial"/>
                <a:cs typeface="Arial"/>
              </a:rPr>
              <a:t>на</a:t>
            </a:r>
            <a:r>
              <a:rPr sz="650" b="1" spc="40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погашение</a:t>
            </a:r>
            <a:r>
              <a:rPr sz="650" b="1" spc="45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кредита</a:t>
            </a:r>
            <a:r>
              <a:rPr sz="650" b="1" spc="40" dirty="0">
                <a:latin typeface="Arial"/>
                <a:cs typeface="Arial"/>
              </a:rPr>
              <a:t> </a:t>
            </a:r>
            <a:r>
              <a:rPr sz="650" b="1" spc="-15" dirty="0">
                <a:latin typeface="Arial"/>
                <a:cs typeface="Arial"/>
              </a:rPr>
              <a:t>(основной </a:t>
            </a:r>
            <a:r>
              <a:rPr sz="650" b="1" spc="-165" dirty="0">
                <a:latin typeface="Arial"/>
                <a:cs typeface="Arial"/>
              </a:rPr>
              <a:t> </a:t>
            </a:r>
            <a:r>
              <a:rPr sz="650" b="1" spc="-30" dirty="0">
                <a:latin typeface="Arial"/>
                <a:cs typeface="Arial"/>
              </a:rPr>
              <a:t>д</a:t>
            </a:r>
            <a:r>
              <a:rPr sz="650" b="1" spc="-15" dirty="0">
                <a:latin typeface="Arial"/>
                <a:cs typeface="Arial"/>
              </a:rPr>
              <a:t>о</a:t>
            </a:r>
            <a:r>
              <a:rPr sz="650" b="1" spc="-30" dirty="0">
                <a:latin typeface="Arial"/>
                <a:cs typeface="Arial"/>
              </a:rPr>
              <a:t>л</a:t>
            </a:r>
            <a:r>
              <a:rPr sz="650" b="1" spc="-10" dirty="0">
                <a:latin typeface="Arial"/>
                <a:cs typeface="Arial"/>
              </a:rPr>
              <a:t>г </a:t>
            </a:r>
            <a:r>
              <a:rPr sz="650" b="1" spc="-15" dirty="0">
                <a:latin typeface="Arial"/>
                <a:cs typeface="Arial"/>
              </a:rPr>
              <a:t>и</a:t>
            </a:r>
            <a:r>
              <a:rPr sz="650" b="1" spc="10" dirty="0">
                <a:latin typeface="Arial"/>
                <a:cs typeface="Arial"/>
              </a:rPr>
              <a:t> </a:t>
            </a:r>
            <a:r>
              <a:rPr sz="650" b="1" spc="-20" dirty="0">
                <a:latin typeface="Arial"/>
                <a:cs typeface="Arial"/>
              </a:rPr>
              <a:t>%</a:t>
            </a:r>
            <a:r>
              <a:rPr sz="650" b="1" spc="-65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п</a:t>
            </a:r>
            <a:r>
              <a:rPr sz="650" b="1" spc="-15" dirty="0">
                <a:latin typeface="Arial"/>
                <a:cs typeface="Arial"/>
              </a:rPr>
              <a:t>о</a:t>
            </a:r>
            <a:r>
              <a:rPr sz="650" b="1" spc="15" dirty="0">
                <a:latin typeface="Arial"/>
                <a:cs typeface="Arial"/>
              </a:rPr>
              <a:t> </a:t>
            </a:r>
            <a:r>
              <a:rPr sz="650" b="1" spc="10" dirty="0">
                <a:latin typeface="Arial"/>
                <a:cs typeface="Arial"/>
              </a:rPr>
              <a:t>к</a:t>
            </a:r>
            <a:r>
              <a:rPr sz="650" b="1" spc="-15" dirty="0">
                <a:latin typeface="Arial"/>
                <a:cs typeface="Arial"/>
              </a:rPr>
              <a:t>р</a:t>
            </a:r>
            <a:r>
              <a:rPr sz="650" b="1" spc="25" dirty="0">
                <a:latin typeface="Arial"/>
                <a:cs typeface="Arial"/>
              </a:rPr>
              <a:t>е</a:t>
            </a:r>
            <a:r>
              <a:rPr sz="650" b="1" spc="-30" dirty="0">
                <a:latin typeface="Arial"/>
                <a:cs typeface="Arial"/>
              </a:rPr>
              <a:t>д</a:t>
            </a:r>
            <a:r>
              <a:rPr sz="650" b="1" spc="-15" dirty="0">
                <a:latin typeface="Arial"/>
                <a:cs typeface="Arial"/>
              </a:rPr>
              <a:t>и</a:t>
            </a:r>
            <a:r>
              <a:rPr sz="650" b="1" spc="-30" dirty="0">
                <a:latin typeface="Arial"/>
                <a:cs typeface="Arial"/>
              </a:rPr>
              <a:t>т</a:t>
            </a:r>
            <a:r>
              <a:rPr sz="650" b="1" spc="-25" dirty="0">
                <a:latin typeface="Arial"/>
                <a:cs typeface="Arial"/>
              </a:rPr>
              <a:t>у</a:t>
            </a:r>
            <a:r>
              <a:rPr sz="650" b="1" spc="-30" dirty="0">
                <a:latin typeface="Arial"/>
                <a:cs typeface="Arial"/>
              </a:rPr>
              <a:t>)</a:t>
            </a:r>
            <a:r>
              <a:rPr sz="650" b="1" spc="-5" dirty="0">
                <a:latin typeface="Arial"/>
                <a:cs typeface="Arial"/>
              </a:rPr>
              <a:t>,</a:t>
            </a:r>
            <a:r>
              <a:rPr sz="650" b="1" spc="30" dirty="0">
                <a:latin typeface="Arial"/>
                <a:cs typeface="Arial"/>
              </a:rPr>
              <a:t> </a:t>
            </a:r>
            <a:r>
              <a:rPr sz="650" b="1" spc="-15" dirty="0">
                <a:latin typeface="Arial"/>
                <a:cs typeface="Arial"/>
              </a:rPr>
              <a:t>р</a:t>
            </a:r>
            <a:r>
              <a:rPr sz="650" b="1" spc="-25" dirty="0">
                <a:latin typeface="Arial"/>
                <a:cs typeface="Arial"/>
              </a:rPr>
              <a:t>у</a:t>
            </a:r>
            <a:r>
              <a:rPr sz="650" b="1" spc="-15" dirty="0">
                <a:latin typeface="Arial"/>
                <a:cs typeface="Arial"/>
              </a:rPr>
              <a:t>б</a:t>
            </a:r>
            <a:r>
              <a:rPr sz="650" b="1" spc="-30" dirty="0">
                <a:latin typeface="Arial"/>
                <a:cs typeface="Arial"/>
              </a:rPr>
              <a:t>л</a:t>
            </a:r>
            <a:r>
              <a:rPr sz="650" b="1" spc="25" dirty="0">
                <a:latin typeface="Arial"/>
                <a:cs typeface="Arial"/>
              </a:rPr>
              <a:t>е</a:t>
            </a:r>
            <a:r>
              <a:rPr sz="650" b="1" spc="-15" dirty="0">
                <a:latin typeface="Arial"/>
                <a:cs typeface="Arial"/>
              </a:rPr>
              <a:t>й</a:t>
            </a:r>
            <a:endParaRPr sz="650">
              <a:latin typeface="Arial"/>
              <a:cs typeface="Arial"/>
            </a:endParaRPr>
          </a:p>
        </p:txBody>
      </p:sp>
      <p:sp>
        <p:nvSpPr>
          <p:cNvPr id="444" name="object 444"/>
          <p:cNvSpPr txBox="1"/>
          <p:nvPr/>
        </p:nvSpPr>
        <p:spPr>
          <a:xfrm>
            <a:off x="9894210" y="5939546"/>
            <a:ext cx="489584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25" dirty="0">
                <a:latin typeface="Arial"/>
                <a:cs typeface="Arial"/>
              </a:rPr>
              <a:t>25</a:t>
            </a:r>
            <a:r>
              <a:rPr sz="650" b="1" spc="-10" dirty="0">
                <a:latin typeface="Arial"/>
                <a:cs typeface="Arial"/>
              </a:rPr>
              <a:t>5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946</a:t>
            </a:r>
            <a:r>
              <a:rPr sz="650" b="1" spc="10" dirty="0">
                <a:latin typeface="Arial"/>
                <a:cs typeface="Arial"/>
              </a:rPr>
              <a:t>,</a:t>
            </a:r>
            <a:r>
              <a:rPr sz="650" b="1" spc="-25" dirty="0">
                <a:latin typeface="Arial"/>
                <a:cs typeface="Arial"/>
              </a:rPr>
              <a:t>7</a:t>
            </a:r>
            <a:r>
              <a:rPr sz="650" b="1" spc="-10" dirty="0">
                <a:latin typeface="Arial"/>
                <a:cs typeface="Arial"/>
              </a:rPr>
              <a:t>5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445" name="object 445"/>
          <p:cNvSpPr txBox="1"/>
          <p:nvPr/>
        </p:nvSpPr>
        <p:spPr>
          <a:xfrm>
            <a:off x="10598682" y="5856821"/>
            <a:ext cx="558165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10" dirty="0">
                <a:latin typeface="Arial"/>
                <a:cs typeface="Arial"/>
              </a:rPr>
              <a:t>3</a:t>
            </a:r>
            <a:r>
              <a:rPr sz="650" b="1" spc="-25" dirty="0">
                <a:latin typeface="Arial"/>
                <a:cs typeface="Arial"/>
              </a:rPr>
              <a:t> </a:t>
            </a:r>
            <a:r>
              <a:rPr sz="650" b="1" spc="-20" dirty="0">
                <a:latin typeface="Arial"/>
                <a:cs typeface="Arial"/>
              </a:rPr>
              <a:t>530 300,00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446" name="object 446"/>
          <p:cNvSpPr txBox="1"/>
          <p:nvPr/>
        </p:nvSpPr>
        <p:spPr>
          <a:xfrm>
            <a:off x="6179546" y="6047447"/>
            <a:ext cx="176022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10" dirty="0">
                <a:latin typeface="Arial"/>
                <a:cs typeface="Arial"/>
              </a:rPr>
              <a:t>Кредит</a:t>
            </a:r>
            <a:r>
              <a:rPr sz="650" b="1" spc="-5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на</a:t>
            </a:r>
            <a:r>
              <a:rPr sz="650" b="1" spc="60" dirty="0">
                <a:latin typeface="Arial"/>
                <a:cs typeface="Arial"/>
              </a:rPr>
              <a:t> </a:t>
            </a:r>
            <a:r>
              <a:rPr sz="650" b="1" spc="-15" dirty="0">
                <a:latin typeface="Arial"/>
                <a:cs typeface="Arial"/>
              </a:rPr>
              <a:t>инвестиционные</a:t>
            </a:r>
            <a:r>
              <a:rPr sz="650" b="1" spc="55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цели</a:t>
            </a:r>
            <a:r>
              <a:rPr sz="650" b="1" spc="15" dirty="0">
                <a:latin typeface="Arial"/>
                <a:cs typeface="Arial"/>
              </a:rPr>
              <a:t> </a:t>
            </a:r>
            <a:r>
              <a:rPr sz="650" b="1" spc="-15" dirty="0">
                <a:latin typeface="Arial"/>
                <a:cs typeface="Arial"/>
              </a:rPr>
              <a:t>в</a:t>
            </a:r>
            <a:r>
              <a:rPr sz="650" b="1" spc="15" dirty="0">
                <a:latin typeface="Arial"/>
                <a:cs typeface="Arial"/>
              </a:rPr>
              <a:t> </a:t>
            </a:r>
            <a:r>
              <a:rPr sz="650" b="1" spc="-5" dirty="0">
                <a:latin typeface="Arial"/>
                <a:cs typeface="Arial"/>
              </a:rPr>
              <a:t>рамках</a:t>
            </a:r>
            <a:endParaRPr sz="650">
              <a:latin typeface="Arial"/>
              <a:cs typeface="Arial"/>
            </a:endParaRPr>
          </a:p>
        </p:txBody>
      </p:sp>
      <p:sp>
        <p:nvSpPr>
          <p:cNvPr id="447" name="object 447"/>
          <p:cNvSpPr txBox="1"/>
          <p:nvPr/>
        </p:nvSpPr>
        <p:spPr>
          <a:xfrm>
            <a:off x="6364637" y="6155561"/>
            <a:ext cx="155702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5" dirty="0">
                <a:latin typeface="Arial"/>
                <a:cs typeface="Arial"/>
              </a:rPr>
              <a:t>ановления</a:t>
            </a:r>
            <a:r>
              <a:rPr sz="650" b="1" spc="15" dirty="0">
                <a:latin typeface="Arial"/>
                <a:cs typeface="Arial"/>
              </a:rPr>
              <a:t> </a:t>
            </a:r>
            <a:r>
              <a:rPr sz="650" b="1" spc="-15" dirty="0">
                <a:latin typeface="Arial"/>
                <a:cs typeface="Arial"/>
              </a:rPr>
              <a:t>Правительства</a:t>
            </a:r>
            <a:r>
              <a:rPr sz="650" b="1" spc="40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от</a:t>
            </a:r>
            <a:r>
              <a:rPr sz="650" b="1" spc="-15" dirty="0">
                <a:latin typeface="Arial"/>
                <a:cs typeface="Arial"/>
              </a:rPr>
              <a:t> 30.12.18</a:t>
            </a:r>
            <a:endParaRPr sz="650">
              <a:latin typeface="Arial"/>
              <a:cs typeface="Arial"/>
            </a:endParaRPr>
          </a:p>
        </p:txBody>
      </p:sp>
      <p:sp>
        <p:nvSpPr>
          <p:cNvPr id="448" name="object 448"/>
          <p:cNvSpPr txBox="1"/>
          <p:nvPr/>
        </p:nvSpPr>
        <p:spPr>
          <a:xfrm>
            <a:off x="6352357" y="6263462"/>
            <a:ext cx="1513205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25" dirty="0">
                <a:latin typeface="Arial"/>
                <a:cs typeface="Arial"/>
              </a:rPr>
              <a:t>6</a:t>
            </a:r>
            <a:r>
              <a:rPr sz="650" b="1" spc="-10" dirty="0">
                <a:latin typeface="Arial"/>
                <a:cs typeface="Arial"/>
              </a:rPr>
              <a:t>4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12</a:t>
            </a:r>
            <a:r>
              <a:rPr sz="650" b="1" spc="-10" dirty="0">
                <a:latin typeface="Arial"/>
                <a:cs typeface="Arial"/>
              </a:rPr>
              <a:t>0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50" dirty="0">
                <a:latin typeface="Arial"/>
                <a:cs typeface="Arial"/>
              </a:rPr>
              <a:t>м</a:t>
            </a:r>
            <a:r>
              <a:rPr sz="650" b="1" spc="25" dirty="0">
                <a:latin typeface="Arial"/>
                <a:cs typeface="Arial"/>
              </a:rPr>
              <a:t>е</a:t>
            </a:r>
            <a:r>
              <a:rPr sz="650" b="1" spc="-25" dirty="0">
                <a:latin typeface="Arial"/>
                <a:cs typeface="Arial"/>
              </a:rPr>
              <a:t>с</a:t>
            </a:r>
            <a:r>
              <a:rPr sz="650" b="1" spc="10" dirty="0">
                <a:latin typeface="Arial"/>
                <a:cs typeface="Arial"/>
              </a:rPr>
              <a:t>.</a:t>
            </a:r>
            <a:r>
              <a:rPr sz="650" b="1" spc="-5" dirty="0">
                <a:latin typeface="Arial"/>
                <a:cs typeface="Arial"/>
              </a:rPr>
              <a:t>,</a:t>
            </a:r>
            <a:r>
              <a:rPr sz="650" b="1" spc="30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п</a:t>
            </a:r>
            <a:r>
              <a:rPr sz="650" b="1" spc="-15" dirty="0">
                <a:latin typeface="Arial"/>
                <a:cs typeface="Arial"/>
              </a:rPr>
              <a:t>о</a:t>
            </a:r>
            <a:r>
              <a:rPr sz="650" b="1" spc="15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с</a:t>
            </a:r>
            <a:r>
              <a:rPr sz="650" b="1" spc="-30" dirty="0">
                <a:latin typeface="Arial"/>
                <a:cs typeface="Arial"/>
              </a:rPr>
              <a:t>т</a:t>
            </a:r>
            <a:r>
              <a:rPr sz="650" b="1" spc="25" dirty="0">
                <a:latin typeface="Arial"/>
                <a:cs typeface="Arial"/>
              </a:rPr>
              <a:t>а</a:t>
            </a:r>
            <a:r>
              <a:rPr sz="650" b="1" spc="-15" dirty="0">
                <a:latin typeface="Arial"/>
                <a:cs typeface="Arial"/>
              </a:rPr>
              <a:t>в</a:t>
            </a:r>
            <a:r>
              <a:rPr sz="650" b="1" spc="10" dirty="0">
                <a:latin typeface="Arial"/>
                <a:cs typeface="Arial"/>
              </a:rPr>
              <a:t>к</a:t>
            </a:r>
            <a:r>
              <a:rPr sz="650" b="1" spc="-10" dirty="0">
                <a:latin typeface="Arial"/>
                <a:cs typeface="Arial"/>
              </a:rPr>
              <a:t>е</a:t>
            </a:r>
            <a:r>
              <a:rPr sz="650" b="1" spc="50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7</a:t>
            </a:r>
            <a:r>
              <a:rPr sz="650" b="1" spc="10" dirty="0">
                <a:latin typeface="Arial"/>
                <a:cs typeface="Arial"/>
              </a:rPr>
              <a:t>,</a:t>
            </a:r>
            <a:r>
              <a:rPr sz="650" b="1" spc="-25" dirty="0">
                <a:latin typeface="Arial"/>
                <a:cs typeface="Arial"/>
              </a:rPr>
              <a:t>25</a:t>
            </a:r>
            <a:r>
              <a:rPr sz="650" b="1" spc="-20" dirty="0">
                <a:latin typeface="Arial"/>
                <a:cs typeface="Arial"/>
              </a:rPr>
              <a:t>%</a:t>
            </a:r>
            <a:r>
              <a:rPr sz="650" b="1" spc="-65" dirty="0">
                <a:latin typeface="Arial"/>
                <a:cs typeface="Arial"/>
              </a:rPr>
              <a:t> </a:t>
            </a:r>
            <a:r>
              <a:rPr sz="650" b="1" spc="-30" dirty="0">
                <a:latin typeface="Arial"/>
                <a:cs typeface="Arial"/>
              </a:rPr>
              <a:t>г</a:t>
            </a:r>
            <a:r>
              <a:rPr sz="650" b="1" spc="-15" dirty="0">
                <a:latin typeface="Arial"/>
                <a:cs typeface="Arial"/>
              </a:rPr>
              <a:t>о</a:t>
            </a:r>
            <a:r>
              <a:rPr sz="650" b="1" spc="-30" dirty="0">
                <a:latin typeface="Arial"/>
                <a:cs typeface="Arial"/>
              </a:rPr>
              <a:t>д</a:t>
            </a:r>
            <a:r>
              <a:rPr sz="650" b="1" spc="-15" dirty="0">
                <a:latin typeface="Arial"/>
                <a:cs typeface="Arial"/>
              </a:rPr>
              <a:t>ов</a:t>
            </a:r>
            <a:r>
              <a:rPr sz="650" b="1" spc="-25" dirty="0">
                <a:latin typeface="Arial"/>
                <a:cs typeface="Arial"/>
              </a:rPr>
              <a:t>ы</a:t>
            </a:r>
            <a:r>
              <a:rPr sz="650" b="1" spc="-10" dirty="0">
                <a:latin typeface="Arial"/>
                <a:cs typeface="Arial"/>
              </a:rPr>
              <a:t>х</a:t>
            </a:r>
            <a:endParaRPr sz="650">
              <a:latin typeface="Arial"/>
              <a:cs typeface="Arial"/>
            </a:endParaRPr>
          </a:p>
        </p:txBody>
      </p:sp>
      <p:sp>
        <p:nvSpPr>
          <p:cNvPr id="449" name="object 449"/>
          <p:cNvSpPr txBox="1"/>
          <p:nvPr/>
        </p:nvSpPr>
        <p:spPr>
          <a:xfrm>
            <a:off x="8405090" y="5960062"/>
            <a:ext cx="1169035" cy="416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20"/>
              </a:lnSpc>
              <a:tabLst>
                <a:tab pos="704215" algn="l"/>
              </a:tabLst>
            </a:pPr>
            <a:r>
              <a:rPr sz="650" b="1" spc="-25" dirty="0">
                <a:latin typeface="Arial"/>
                <a:cs typeface="Arial"/>
              </a:rPr>
              <a:t>25</a:t>
            </a:r>
            <a:r>
              <a:rPr sz="650" b="1" spc="-10" dirty="0">
                <a:latin typeface="Arial"/>
                <a:cs typeface="Arial"/>
              </a:rPr>
              <a:t>5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946</a:t>
            </a:r>
            <a:r>
              <a:rPr sz="650" b="1" spc="10" dirty="0">
                <a:latin typeface="Arial"/>
                <a:cs typeface="Arial"/>
              </a:rPr>
              <a:t>,</a:t>
            </a:r>
            <a:r>
              <a:rPr sz="650" b="1" spc="-25" dirty="0">
                <a:latin typeface="Arial"/>
                <a:cs typeface="Arial"/>
              </a:rPr>
              <a:t>7</a:t>
            </a:r>
            <a:r>
              <a:rPr sz="650" b="1" spc="-10" dirty="0">
                <a:latin typeface="Arial"/>
                <a:cs typeface="Arial"/>
              </a:rPr>
              <a:t>5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₽</a:t>
            </a:r>
            <a:r>
              <a:rPr sz="650" b="1" dirty="0">
                <a:latin typeface="Arial"/>
                <a:cs typeface="Arial"/>
              </a:rPr>
              <a:t>	</a:t>
            </a:r>
            <a:r>
              <a:rPr sz="650" b="1" spc="-25" dirty="0">
                <a:latin typeface="Arial"/>
                <a:cs typeface="Arial"/>
              </a:rPr>
              <a:t>25</a:t>
            </a:r>
            <a:r>
              <a:rPr sz="650" b="1" spc="-10" dirty="0">
                <a:latin typeface="Arial"/>
                <a:cs typeface="Arial"/>
              </a:rPr>
              <a:t>5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946</a:t>
            </a:r>
            <a:r>
              <a:rPr sz="650" b="1" spc="10" dirty="0">
                <a:latin typeface="Arial"/>
                <a:cs typeface="Arial"/>
              </a:rPr>
              <a:t>,</a:t>
            </a:r>
            <a:r>
              <a:rPr sz="650" b="1" spc="-25" dirty="0">
                <a:latin typeface="Arial"/>
                <a:cs typeface="Arial"/>
              </a:rPr>
              <a:t>7</a:t>
            </a:r>
            <a:r>
              <a:rPr sz="650" b="1" spc="-10" dirty="0">
                <a:latin typeface="Arial"/>
                <a:cs typeface="Arial"/>
              </a:rPr>
              <a:t>5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650" b="1" spc="-20" dirty="0">
                <a:latin typeface="Arial"/>
                <a:cs typeface="Arial"/>
              </a:rPr>
              <a:t>366</a:t>
            </a:r>
            <a:r>
              <a:rPr sz="650" b="1" spc="-25" dirty="0">
                <a:latin typeface="Arial"/>
                <a:cs typeface="Arial"/>
              </a:rPr>
              <a:t> </a:t>
            </a:r>
            <a:r>
              <a:rPr sz="650" b="1" spc="-20" dirty="0">
                <a:latin typeface="Arial"/>
                <a:cs typeface="Arial"/>
              </a:rPr>
              <a:t>000,00</a:t>
            </a:r>
            <a:r>
              <a:rPr sz="650" b="1" spc="-25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₽</a:t>
            </a:r>
            <a:endParaRPr sz="650">
              <a:latin typeface="Arial"/>
              <a:cs typeface="Arial"/>
            </a:endParaRPr>
          </a:p>
        </p:txBody>
      </p:sp>
      <p:sp>
        <p:nvSpPr>
          <p:cNvPr id="450" name="object 450"/>
          <p:cNvSpPr txBox="1"/>
          <p:nvPr/>
        </p:nvSpPr>
        <p:spPr>
          <a:xfrm>
            <a:off x="4899837" y="6116035"/>
            <a:ext cx="1485265" cy="48005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7780">
              <a:lnSpc>
                <a:spcPts val="795"/>
              </a:lnSpc>
              <a:spcBef>
                <a:spcPts val="260"/>
              </a:spcBef>
              <a:tabLst>
                <a:tab pos="1292225" algn="l"/>
              </a:tabLst>
            </a:pPr>
            <a:r>
              <a:rPr sz="1200" spc="-7" baseline="24305" dirty="0">
                <a:latin typeface="Microsoft Sans Serif"/>
                <a:cs typeface="Microsoft Sans Serif"/>
              </a:rPr>
              <a:t>е</a:t>
            </a:r>
            <a:r>
              <a:rPr sz="1200" baseline="24305" dirty="0">
                <a:latin typeface="Microsoft Sans Serif"/>
                <a:cs typeface="Microsoft Sans Serif"/>
              </a:rPr>
              <a:t>л</a:t>
            </a:r>
            <a:r>
              <a:rPr sz="1200" spc="7" baseline="24305" dirty="0">
                <a:latin typeface="Microsoft Sans Serif"/>
                <a:cs typeface="Microsoft Sans Serif"/>
              </a:rPr>
              <a:t>ь</a:t>
            </a:r>
            <a:r>
              <a:rPr sz="1200" baseline="24305" dirty="0">
                <a:latin typeface="Microsoft Sans Serif"/>
                <a:cs typeface="Microsoft Sans Serif"/>
              </a:rPr>
              <a:t>	</a:t>
            </a:r>
            <a:r>
              <a:rPr sz="650" b="1" spc="-35" dirty="0">
                <a:latin typeface="Arial"/>
                <a:cs typeface="Arial"/>
              </a:rPr>
              <a:t>П</a:t>
            </a:r>
            <a:r>
              <a:rPr sz="650" b="1" spc="-15" dirty="0">
                <a:latin typeface="Arial"/>
                <a:cs typeface="Arial"/>
              </a:rPr>
              <a:t>о</a:t>
            </a:r>
            <a:r>
              <a:rPr sz="650" b="1" spc="-25" dirty="0">
                <a:latin typeface="Arial"/>
                <a:cs typeface="Arial"/>
              </a:rPr>
              <a:t>с</a:t>
            </a:r>
            <a:r>
              <a:rPr sz="650" b="1" spc="-10" dirty="0">
                <a:latin typeface="Arial"/>
                <a:cs typeface="Arial"/>
              </a:rPr>
              <a:t>т</a:t>
            </a:r>
            <a:endParaRPr sz="650">
              <a:latin typeface="Arial"/>
              <a:cs typeface="Arial"/>
            </a:endParaRPr>
          </a:p>
          <a:p>
            <a:pPr marL="18415">
              <a:lnSpc>
                <a:spcPts val="795"/>
              </a:lnSpc>
              <a:tabLst>
                <a:tab pos="1292225" algn="l"/>
              </a:tabLst>
            </a:pPr>
            <a:r>
              <a:rPr sz="800" spc="-10" dirty="0">
                <a:latin typeface="Microsoft Sans Serif"/>
                <a:cs typeface="Microsoft Sans Serif"/>
              </a:rPr>
              <a:t>енного</a:t>
            </a:r>
            <a:r>
              <a:rPr sz="800" spc="15" dirty="0">
                <a:latin typeface="Microsoft Sans Serif"/>
                <a:cs typeface="Microsoft Sans Serif"/>
              </a:rPr>
              <a:t> </a:t>
            </a:r>
            <a:r>
              <a:rPr sz="800" spc="-10" dirty="0">
                <a:latin typeface="Microsoft Sans Serif"/>
                <a:cs typeface="Microsoft Sans Serif"/>
              </a:rPr>
              <a:t>назначения</a:t>
            </a:r>
            <a:r>
              <a:rPr sz="800" spc="15" dirty="0">
                <a:latin typeface="Microsoft Sans Serif"/>
                <a:cs typeface="Microsoft Sans Serif"/>
              </a:rPr>
              <a:t> </a:t>
            </a:r>
            <a:r>
              <a:rPr sz="800" dirty="0">
                <a:latin typeface="Microsoft Sans Serif"/>
                <a:cs typeface="Microsoft Sans Serif"/>
              </a:rPr>
              <a:t>в	</a:t>
            </a:r>
            <a:r>
              <a:rPr sz="975" b="1" spc="-44" baseline="-17094" dirty="0">
                <a:latin typeface="Arial"/>
                <a:cs typeface="Arial"/>
              </a:rPr>
              <a:t>№17</a:t>
            </a:r>
            <a:endParaRPr sz="975" baseline="-17094">
              <a:latin typeface="Arial"/>
              <a:cs typeface="Arial"/>
            </a:endParaRPr>
          </a:p>
          <a:p>
            <a:pPr marL="16510">
              <a:lnSpc>
                <a:spcPct val="100000"/>
              </a:lnSpc>
              <a:tabLst>
                <a:tab pos="1292225" algn="l"/>
              </a:tabLst>
            </a:pPr>
            <a:r>
              <a:rPr sz="800" spc="-5" dirty="0">
                <a:latin typeface="Microsoft Sans Serif"/>
                <a:cs typeface="Microsoft Sans Serif"/>
              </a:rPr>
              <a:t>ьно</a:t>
            </a:r>
            <a:r>
              <a:rPr sz="800" spc="-25" dirty="0">
                <a:latin typeface="Microsoft Sans Serif"/>
                <a:cs typeface="Microsoft Sans Serif"/>
              </a:rPr>
              <a:t>г</a:t>
            </a:r>
            <a:r>
              <a:rPr sz="800" dirty="0">
                <a:latin typeface="Microsoft Sans Serif"/>
                <a:cs typeface="Microsoft Sans Serif"/>
              </a:rPr>
              <a:t>о</a:t>
            </a:r>
            <a:r>
              <a:rPr sz="800" spc="10" dirty="0">
                <a:latin typeface="Microsoft Sans Serif"/>
                <a:cs typeface="Microsoft Sans Serif"/>
              </a:rPr>
              <a:t> </a:t>
            </a:r>
            <a:r>
              <a:rPr sz="800" spc="-15" dirty="0">
                <a:latin typeface="Microsoft Sans Serif"/>
                <a:cs typeface="Microsoft Sans Serif"/>
              </a:rPr>
              <a:t>п</a:t>
            </a:r>
            <a:r>
              <a:rPr sz="800" spc="-5" dirty="0">
                <a:latin typeface="Microsoft Sans Serif"/>
                <a:cs typeface="Microsoft Sans Serif"/>
              </a:rPr>
              <a:t>рое</a:t>
            </a:r>
            <a:r>
              <a:rPr sz="800" spc="-55" dirty="0">
                <a:latin typeface="Microsoft Sans Serif"/>
                <a:cs typeface="Microsoft Sans Serif"/>
              </a:rPr>
              <a:t>к</a:t>
            </a:r>
            <a:r>
              <a:rPr sz="800" dirty="0">
                <a:latin typeface="Microsoft Sans Serif"/>
                <a:cs typeface="Microsoft Sans Serif"/>
              </a:rPr>
              <a:t>та	</a:t>
            </a:r>
            <a:r>
              <a:rPr sz="975" b="1" baseline="-8547" dirty="0">
                <a:latin typeface="Arial"/>
                <a:cs typeface="Arial"/>
              </a:rPr>
              <a:t>Р</a:t>
            </a:r>
            <a:r>
              <a:rPr sz="975" b="1" spc="37" baseline="-8547" dirty="0">
                <a:latin typeface="Arial"/>
                <a:cs typeface="Arial"/>
              </a:rPr>
              <a:t>а</a:t>
            </a:r>
            <a:r>
              <a:rPr sz="975" b="1" spc="-37" baseline="-8547" dirty="0">
                <a:latin typeface="Arial"/>
                <a:cs typeface="Arial"/>
              </a:rPr>
              <a:t>с</a:t>
            </a:r>
            <a:r>
              <a:rPr sz="975" b="1" spc="-15" baseline="-8547" dirty="0">
                <a:latin typeface="Arial"/>
                <a:cs typeface="Arial"/>
              </a:rPr>
              <a:t>х</a:t>
            </a:r>
            <a:endParaRPr sz="975" baseline="-8547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tabLst>
                <a:tab pos="1292225" algn="l"/>
              </a:tabLst>
            </a:pPr>
            <a:r>
              <a:rPr sz="800" spc="-5" dirty="0">
                <a:latin typeface="Microsoft Sans Serif"/>
                <a:cs typeface="Microsoft Sans Serif"/>
              </a:rPr>
              <a:t>ц</a:t>
            </a:r>
            <a:r>
              <a:rPr sz="800" spc="-10" dirty="0">
                <a:latin typeface="Microsoft Sans Serif"/>
                <a:cs typeface="Microsoft Sans Serif"/>
              </a:rPr>
              <a:t>и</a:t>
            </a:r>
            <a:r>
              <a:rPr sz="800" dirty="0">
                <a:latin typeface="Microsoft Sans Serif"/>
                <a:cs typeface="Microsoft Sans Serif"/>
              </a:rPr>
              <a:t>и	</a:t>
            </a:r>
            <a:r>
              <a:rPr sz="650" b="1" spc="10" dirty="0">
                <a:latin typeface="Arial"/>
                <a:cs typeface="Arial"/>
              </a:rPr>
              <a:t>к</a:t>
            </a:r>
            <a:r>
              <a:rPr sz="650" b="1" spc="-15" dirty="0">
                <a:latin typeface="Arial"/>
                <a:cs typeface="Arial"/>
              </a:rPr>
              <a:t>р</a:t>
            </a:r>
            <a:r>
              <a:rPr sz="650" b="1" spc="25" dirty="0">
                <a:latin typeface="Arial"/>
                <a:cs typeface="Arial"/>
              </a:rPr>
              <a:t>е</a:t>
            </a:r>
            <a:r>
              <a:rPr sz="650" b="1" spc="-15" dirty="0">
                <a:latin typeface="Arial"/>
                <a:cs typeface="Arial"/>
              </a:rPr>
              <a:t>д</a:t>
            </a:r>
            <a:endParaRPr sz="650">
              <a:latin typeface="Arial"/>
              <a:cs typeface="Arial"/>
            </a:endParaRPr>
          </a:p>
        </p:txBody>
      </p:sp>
      <p:sp>
        <p:nvSpPr>
          <p:cNvPr id="451" name="object 451"/>
          <p:cNvSpPr txBox="1"/>
          <p:nvPr/>
        </p:nvSpPr>
        <p:spPr>
          <a:xfrm>
            <a:off x="6370577" y="6362477"/>
            <a:ext cx="1511935" cy="241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15">
              <a:lnSpc>
                <a:spcPct val="109100"/>
              </a:lnSpc>
              <a:spcBef>
                <a:spcPts val="100"/>
              </a:spcBef>
            </a:pPr>
            <a:r>
              <a:rPr sz="650" b="1" spc="-20" dirty="0">
                <a:latin typeface="Arial"/>
                <a:cs typeface="Arial"/>
              </a:rPr>
              <a:t>оды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на</a:t>
            </a:r>
            <a:r>
              <a:rPr sz="650" b="1" spc="45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погашение</a:t>
            </a:r>
            <a:r>
              <a:rPr sz="650" b="1" spc="45" dirty="0">
                <a:latin typeface="Arial"/>
                <a:cs typeface="Arial"/>
              </a:rPr>
              <a:t> </a:t>
            </a:r>
            <a:r>
              <a:rPr sz="650" b="1" spc="-15" dirty="0">
                <a:latin typeface="Arial"/>
                <a:cs typeface="Arial"/>
              </a:rPr>
              <a:t>инвестиционного </a:t>
            </a:r>
            <a:r>
              <a:rPr sz="650" b="1" spc="-165" dirty="0">
                <a:latin typeface="Arial"/>
                <a:cs typeface="Arial"/>
              </a:rPr>
              <a:t> </a:t>
            </a:r>
            <a:r>
              <a:rPr sz="650" b="1" spc="-15" dirty="0">
                <a:latin typeface="Arial"/>
                <a:cs typeface="Arial"/>
              </a:rPr>
              <a:t>и</a:t>
            </a:r>
            <a:r>
              <a:rPr sz="650" b="1" spc="-30" dirty="0">
                <a:latin typeface="Arial"/>
                <a:cs typeface="Arial"/>
              </a:rPr>
              <a:t>т</a:t>
            </a:r>
            <a:r>
              <a:rPr sz="650" b="1" spc="-10" dirty="0">
                <a:latin typeface="Arial"/>
                <a:cs typeface="Arial"/>
              </a:rPr>
              <a:t>а</a:t>
            </a:r>
            <a:r>
              <a:rPr sz="650" b="1" spc="50" dirty="0">
                <a:latin typeface="Arial"/>
                <a:cs typeface="Arial"/>
              </a:rPr>
              <a:t> </a:t>
            </a:r>
            <a:r>
              <a:rPr sz="650" b="1" spc="-30" dirty="0">
                <a:latin typeface="Arial"/>
                <a:cs typeface="Arial"/>
              </a:rPr>
              <a:t>(</a:t>
            </a:r>
            <a:r>
              <a:rPr sz="650" b="1" spc="-15" dirty="0">
                <a:latin typeface="Arial"/>
                <a:cs typeface="Arial"/>
              </a:rPr>
              <a:t>о</a:t>
            </a:r>
            <a:r>
              <a:rPr sz="650" b="1" spc="-25" dirty="0">
                <a:latin typeface="Arial"/>
                <a:cs typeface="Arial"/>
              </a:rPr>
              <a:t>с</a:t>
            </a:r>
            <a:r>
              <a:rPr sz="650" b="1" spc="-10" dirty="0">
                <a:latin typeface="Arial"/>
                <a:cs typeface="Arial"/>
              </a:rPr>
              <a:t>н</a:t>
            </a:r>
            <a:r>
              <a:rPr sz="650" b="1" spc="-15" dirty="0">
                <a:latin typeface="Arial"/>
                <a:cs typeface="Arial"/>
              </a:rPr>
              <a:t>ов</a:t>
            </a:r>
            <a:r>
              <a:rPr sz="650" b="1" spc="-10" dirty="0">
                <a:latin typeface="Arial"/>
                <a:cs typeface="Arial"/>
              </a:rPr>
              <a:t>н</a:t>
            </a:r>
            <a:r>
              <a:rPr sz="650" b="1" spc="-15" dirty="0">
                <a:latin typeface="Arial"/>
                <a:cs typeface="Arial"/>
              </a:rPr>
              <a:t>ой</a:t>
            </a:r>
            <a:r>
              <a:rPr sz="650" b="1" spc="10" dirty="0">
                <a:latin typeface="Arial"/>
                <a:cs typeface="Arial"/>
              </a:rPr>
              <a:t> </a:t>
            </a:r>
            <a:r>
              <a:rPr sz="650" b="1" spc="-30" dirty="0">
                <a:latin typeface="Arial"/>
                <a:cs typeface="Arial"/>
              </a:rPr>
              <a:t>д</a:t>
            </a:r>
            <a:r>
              <a:rPr sz="650" b="1" spc="-15" dirty="0">
                <a:latin typeface="Arial"/>
                <a:cs typeface="Arial"/>
              </a:rPr>
              <a:t>о</a:t>
            </a:r>
            <a:r>
              <a:rPr sz="650" b="1" spc="-30" dirty="0">
                <a:latin typeface="Arial"/>
                <a:cs typeface="Arial"/>
              </a:rPr>
              <a:t>л</a:t>
            </a:r>
            <a:r>
              <a:rPr sz="650" b="1" spc="-10" dirty="0">
                <a:latin typeface="Arial"/>
                <a:cs typeface="Arial"/>
              </a:rPr>
              <a:t>г </a:t>
            </a:r>
            <a:r>
              <a:rPr sz="650" b="1" spc="-15" dirty="0">
                <a:latin typeface="Arial"/>
                <a:cs typeface="Arial"/>
              </a:rPr>
              <a:t>и</a:t>
            </a:r>
            <a:r>
              <a:rPr sz="650" b="1" spc="10" dirty="0">
                <a:latin typeface="Arial"/>
                <a:cs typeface="Arial"/>
              </a:rPr>
              <a:t> </a:t>
            </a:r>
            <a:r>
              <a:rPr sz="650" b="1" spc="-20" dirty="0">
                <a:latin typeface="Arial"/>
                <a:cs typeface="Arial"/>
              </a:rPr>
              <a:t>%</a:t>
            </a:r>
            <a:r>
              <a:rPr sz="650" b="1" spc="-65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п</a:t>
            </a:r>
            <a:r>
              <a:rPr sz="650" b="1" spc="-15" dirty="0">
                <a:latin typeface="Arial"/>
                <a:cs typeface="Arial"/>
              </a:rPr>
              <a:t>о</a:t>
            </a:r>
            <a:r>
              <a:rPr sz="650" b="1" spc="15" dirty="0">
                <a:latin typeface="Arial"/>
                <a:cs typeface="Arial"/>
              </a:rPr>
              <a:t> </a:t>
            </a:r>
            <a:r>
              <a:rPr sz="650" b="1" spc="10" dirty="0">
                <a:latin typeface="Arial"/>
                <a:cs typeface="Arial"/>
              </a:rPr>
              <a:t>к</a:t>
            </a:r>
            <a:r>
              <a:rPr sz="650" b="1" spc="-15" dirty="0">
                <a:latin typeface="Arial"/>
                <a:cs typeface="Arial"/>
              </a:rPr>
              <a:t>р</a:t>
            </a:r>
            <a:r>
              <a:rPr sz="650" b="1" spc="25" dirty="0">
                <a:latin typeface="Arial"/>
                <a:cs typeface="Arial"/>
              </a:rPr>
              <a:t>е</a:t>
            </a:r>
            <a:r>
              <a:rPr sz="650" b="1" spc="-30" dirty="0">
                <a:latin typeface="Arial"/>
                <a:cs typeface="Arial"/>
              </a:rPr>
              <a:t>д</a:t>
            </a:r>
            <a:r>
              <a:rPr sz="650" b="1" spc="-15" dirty="0">
                <a:latin typeface="Arial"/>
                <a:cs typeface="Arial"/>
              </a:rPr>
              <a:t>и</a:t>
            </a:r>
            <a:r>
              <a:rPr sz="650" b="1" spc="-30" dirty="0">
                <a:latin typeface="Arial"/>
                <a:cs typeface="Arial"/>
              </a:rPr>
              <a:t>т</a:t>
            </a:r>
            <a:r>
              <a:rPr sz="650" b="1" spc="-25" dirty="0">
                <a:latin typeface="Arial"/>
                <a:cs typeface="Arial"/>
              </a:rPr>
              <a:t>у</a:t>
            </a:r>
            <a:r>
              <a:rPr sz="650" b="1" spc="-30" dirty="0">
                <a:latin typeface="Arial"/>
                <a:cs typeface="Arial"/>
              </a:rPr>
              <a:t>)</a:t>
            </a:r>
            <a:r>
              <a:rPr sz="650" b="1" spc="-5" dirty="0">
                <a:latin typeface="Arial"/>
                <a:cs typeface="Arial"/>
              </a:rPr>
              <a:t>,</a:t>
            </a:r>
            <a:endParaRPr sz="650">
              <a:latin typeface="Arial"/>
              <a:cs typeface="Arial"/>
            </a:endParaRPr>
          </a:p>
        </p:txBody>
      </p:sp>
      <p:sp>
        <p:nvSpPr>
          <p:cNvPr id="452" name="object 452"/>
          <p:cNvSpPr txBox="1"/>
          <p:nvPr/>
        </p:nvSpPr>
        <p:spPr>
          <a:xfrm>
            <a:off x="6179546" y="6587590"/>
            <a:ext cx="78867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25" dirty="0">
                <a:latin typeface="Arial"/>
                <a:cs typeface="Arial"/>
              </a:rPr>
              <a:t>Чистый</a:t>
            </a:r>
            <a:r>
              <a:rPr sz="650" b="1" spc="-10" dirty="0">
                <a:latin typeface="Arial"/>
                <a:cs typeface="Arial"/>
              </a:rPr>
              <a:t> доход</a:t>
            </a:r>
            <a:r>
              <a:rPr sz="650" b="1" spc="-20" dirty="0">
                <a:latin typeface="Arial"/>
                <a:cs typeface="Arial"/>
              </a:rPr>
              <a:t> </a:t>
            </a:r>
            <a:r>
              <a:rPr sz="650" b="1" spc="-15" dirty="0">
                <a:latin typeface="Arial"/>
                <a:cs typeface="Arial"/>
              </a:rPr>
              <a:t>руб.</a:t>
            </a:r>
            <a:endParaRPr sz="650">
              <a:latin typeface="Arial"/>
              <a:cs typeface="Arial"/>
            </a:endParaRPr>
          </a:p>
        </p:txBody>
      </p:sp>
      <p:graphicFrame>
        <p:nvGraphicFramePr>
          <p:cNvPr id="453" name="object 453"/>
          <p:cNvGraphicFramePr>
            <a:graphicFrameLocks noGrp="1"/>
          </p:cNvGraphicFramePr>
          <p:nvPr/>
        </p:nvGraphicFramePr>
        <p:xfrm>
          <a:off x="8385650" y="6518909"/>
          <a:ext cx="3580129" cy="19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8475"/>
                <a:gridCol w="723265"/>
                <a:gridCol w="890270"/>
                <a:gridCol w="766444"/>
                <a:gridCol w="701674"/>
              </a:tblGrid>
              <a:tr h="81336">
                <a:tc>
                  <a:txBody>
                    <a:bodyPr/>
                    <a:lstStyle/>
                    <a:p>
                      <a:pPr marL="47625" algn="ctr">
                        <a:lnSpc>
                          <a:spcPts val="540"/>
                        </a:lnSpc>
                      </a:pPr>
                      <a:r>
                        <a:rPr sz="650" b="1" spc="-20" dirty="0">
                          <a:latin typeface="Arial"/>
                          <a:cs typeface="Arial"/>
                        </a:rPr>
                        <a:t>26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535,00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0" algn="r">
                        <a:lnSpc>
                          <a:spcPts val="540"/>
                        </a:lnSpc>
                      </a:pPr>
                      <a:r>
                        <a:rPr sz="650" b="1" spc="-20" dirty="0">
                          <a:latin typeface="Arial"/>
                          <a:cs typeface="Arial"/>
                        </a:rPr>
                        <a:t>65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604,65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6525" algn="r">
                        <a:lnSpc>
                          <a:spcPts val="540"/>
                        </a:lnSpc>
                      </a:pPr>
                      <a:r>
                        <a:rPr sz="650" b="1" spc="-20" dirty="0">
                          <a:latin typeface="Arial"/>
                          <a:cs typeface="Arial"/>
                        </a:rPr>
                        <a:t>62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656,32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8110" algn="r">
                        <a:lnSpc>
                          <a:spcPts val="540"/>
                        </a:lnSpc>
                      </a:pPr>
                      <a:r>
                        <a:rPr sz="650" b="1" spc="-20" dirty="0">
                          <a:latin typeface="Arial"/>
                          <a:cs typeface="Arial"/>
                        </a:rPr>
                        <a:t>59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707,99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540"/>
                        </a:lnSpc>
                      </a:pPr>
                      <a:r>
                        <a:rPr sz="650" b="1" spc="-20" dirty="0">
                          <a:latin typeface="Arial"/>
                          <a:cs typeface="Arial"/>
                        </a:rPr>
                        <a:t>61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356,54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11118">
                <a:tc>
                  <a:txBody>
                    <a:bodyPr/>
                    <a:lstStyle/>
                    <a:p>
                      <a:pPr marL="4445" algn="ctr">
                        <a:lnSpc>
                          <a:spcPts val="775"/>
                        </a:lnSpc>
                      </a:pPr>
                      <a:r>
                        <a:rPr sz="650" b="1" spc="-20" dirty="0">
                          <a:latin typeface="Arial"/>
                          <a:cs typeface="Arial"/>
                        </a:rPr>
                        <a:t>737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518,25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ts val="775"/>
                        </a:lnSpc>
                      </a:pPr>
                      <a:r>
                        <a:rPr sz="650" b="1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-271 </a:t>
                      </a:r>
                      <a:r>
                        <a:rPr sz="650" b="1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637,40 </a:t>
                      </a:r>
                      <a:r>
                        <a:rPr sz="65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118745" algn="r">
                        <a:lnSpc>
                          <a:spcPts val="775"/>
                        </a:lnSpc>
                      </a:pPr>
                      <a:r>
                        <a:rPr sz="650" b="1" spc="-1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 586 570,93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ts val="775"/>
                        </a:lnSpc>
                      </a:pPr>
                      <a:r>
                        <a:rPr sz="650" b="1" spc="-1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 227 446,01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775"/>
                        </a:lnSpc>
                      </a:pPr>
                      <a:r>
                        <a:rPr sz="650" b="1" spc="-20" dirty="0">
                          <a:latin typeface="Arial"/>
                          <a:cs typeface="Arial"/>
                        </a:rPr>
                        <a:t>10 710</a:t>
                      </a:r>
                      <a:r>
                        <a:rPr sz="65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197,46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₽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BEBEBE"/>
                    </a:solidFill>
                  </a:tcPr>
                </a:tc>
              </a:tr>
            </a:tbl>
          </a:graphicData>
        </a:graphic>
      </p:graphicFrame>
      <p:sp>
        <p:nvSpPr>
          <p:cNvPr id="454" name="object 454"/>
          <p:cNvSpPr txBox="1"/>
          <p:nvPr/>
        </p:nvSpPr>
        <p:spPr>
          <a:xfrm>
            <a:off x="6179546" y="6702053"/>
            <a:ext cx="1111885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20" dirty="0">
                <a:latin typeface="Arial"/>
                <a:cs typeface="Arial"/>
              </a:rPr>
              <a:t>Срок</a:t>
            </a:r>
            <a:r>
              <a:rPr sz="650" b="1" spc="5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окупаемости</a:t>
            </a:r>
            <a:r>
              <a:rPr sz="650" b="1" spc="-15" dirty="0">
                <a:latin typeface="Arial"/>
                <a:cs typeface="Arial"/>
              </a:rPr>
              <a:t> </a:t>
            </a:r>
            <a:r>
              <a:rPr sz="650" b="1" spc="-5" dirty="0">
                <a:latin typeface="Arial"/>
                <a:cs typeface="Arial"/>
              </a:rPr>
              <a:t>проекта</a:t>
            </a:r>
            <a:endParaRPr sz="650">
              <a:latin typeface="Arial"/>
              <a:cs typeface="Arial"/>
            </a:endParaRPr>
          </a:p>
        </p:txBody>
      </p:sp>
      <p:sp>
        <p:nvSpPr>
          <p:cNvPr id="455" name="object 455"/>
          <p:cNvSpPr txBox="1"/>
          <p:nvPr/>
        </p:nvSpPr>
        <p:spPr>
          <a:xfrm>
            <a:off x="8812650" y="6702053"/>
            <a:ext cx="23749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10" dirty="0">
                <a:latin typeface="Arial"/>
                <a:cs typeface="Arial"/>
              </a:rPr>
              <a:t>4</a:t>
            </a:r>
            <a:r>
              <a:rPr sz="650" b="1" spc="-20" dirty="0">
                <a:latin typeface="Arial"/>
                <a:cs typeface="Arial"/>
              </a:rPr>
              <a:t> </a:t>
            </a:r>
            <a:r>
              <a:rPr sz="650" b="1" spc="-5" dirty="0">
                <a:latin typeface="Arial"/>
                <a:cs typeface="Arial"/>
              </a:rPr>
              <a:t>лет</a:t>
            </a:r>
            <a:endParaRPr sz="650">
              <a:latin typeface="Arial"/>
              <a:cs typeface="Arial"/>
            </a:endParaRPr>
          </a:p>
        </p:txBody>
      </p:sp>
      <p:sp>
        <p:nvSpPr>
          <p:cNvPr id="456" name="object 456"/>
          <p:cNvSpPr txBox="1"/>
          <p:nvPr/>
        </p:nvSpPr>
        <p:spPr>
          <a:xfrm>
            <a:off x="6809934" y="983480"/>
            <a:ext cx="625475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10" dirty="0">
                <a:latin typeface="Arial"/>
                <a:cs typeface="Arial"/>
              </a:rPr>
              <a:t>Наименование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457" name="object 457"/>
          <p:cNvGrpSpPr/>
          <p:nvPr/>
        </p:nvGrpSpPr>
        <p:grpSpPr>
          <a:xfrm>
            <a:off x="11928059" y="938843"/>
            <a:ext cx="31115" cy="32384"/>
            <a:chOff x="11928059" y="938843"/>
            <a:chExt cx="31115" cy="32384"/>
          </a:xfrm>
        </p:grpSpPr>
        <p:sp>
          <p:nvSpPr>
            <p:cNvPr id="458" name="object 458"/>
            <p:cNvSpPr/>
            <p:nvPr/>
          </p:nvSpPr>
          <p:spPr>
            <a:xfrm>
              <a:off x="11931234" y="942018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5">
                  <a:moveTo>
                    <a:pt x="0" y="0"/>
                  </a:moveTo>
                  <a:lnTo>
                    <a:pt x="24696" y="0"/>
                  </a:lnTo>
                </a:path>
              </a:pathLst>
            </a:custGeom>
            <a:ln w="634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11928106" y="938887"/>
              <a:ext cx="31115" cy="6350"/>
            </a:xfrm>
            <a:custGeom>
              <a:avLst/>
              <a:gdLst/>
              <a:ahLst/>
              <a:cxnLst/>
              <a:rect l="l" t="t" r="r" b="b"/>
              <a:pathLst>
                <a:path w="31115" h="6350">
                  <a:moveTo>
                    <a:pt x="30871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30871" y="6347"/>
                  </a:lnTo>
                  <a:lnTo>
                    <a:pt x="3087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11937408" y="948366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0" y="0"/>
                  </a:moveTo>
                  <a:lnTo>
                    <a:pt x="18522" y="0"/>
                  </a:lnTo>
                </a:path>
              </a:pathLst>
            </a:custGeom>
            <a:ln w="634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11934280" y="945234"/>
              <a:ext cx="24765" cy="6350"/>
            </a:xfrm>
            <a:custGeom>
              <a:avLst/>
              <a:gdLst/>
              <a:ahLst/>
              <a:cxnLst/>
              <a:rect l="l" t="t" r="r" b="b"/>
              <a:pathLst>
                <a:path w="24765" h="6350">
                  <a:moveTo>
                    <a:pt x="24696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24696" y="6347"/>
                  </a:lnTo>
                  <a:lnTo>
                    <a:pt x="2469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11943582" y="954713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348" y="0"/>
                  </a:lnTo>
                </a:path>
              </a:pathLst>
            </a:custGeom>
            <a:ln w="634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11940454" y="951581"/>
              <a:ext cx="19050" cy="6350"/>
            </a:xfrm>
            <a:custGeom>
              <a:avLst/>
              <a:gdLst/>
              <a:ahLst/>
              <a:cxnLst/>
              <a:rect l="l" t="t" r="r" b="b"/>
              <a:pathLst>
                <a:path w="19050" h="6350">
                  <a:moveTo>
                    <a:pt x="18522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8522" y="6347"/>
                  </a:lnTo>
                  <a:lnTo>
                    <a:pt x="1852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11949757" y="96106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174" y="0"/>
                  </a:lnTo>
                </a:path>
              </a:pathLst>
            </a:custGeom>
            <a:ln w="634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11946628" y="957929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12348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2348" y="6347"/>
                  </a:lnTo>
                  <a:lnTo>
                    <a:pt x="1234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11955931" y="96740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34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11952803" y="964276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174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6174" y="6347"/>
                  </a:lnTo>
                  <a:lnTo>
                    <a:pt x="61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8" name="object 468"/>
          <p:cNvSpPr txBox="1"/>
          <p:nvPr/>
        </p:nvSpPr>
        <p:spPr>
          <a:xfrm>
            <a:off x="9393603" y="926187"/>
            <a:ext cx="125476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10" dirty="0">
                <a:latin typeface="Arial"/>
                <a:cs typeface="Arial"/>
              </a:rPr>
              <a:t>Азия</a:t>
            </a:r>
            <a:r>
              <a:rPr sz="650" b="1" spc="210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А+</a:t>
            </a:r>
            <a:r>
              <a:rPr sz="650" b="1" spc="25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(премиальная</a:t>
            </a:r>
            <a:r>
              <a:rPr sz="650" b="1" spc="20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ягода)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469" name="object 469"/>
          <p:cNvGrpSpPr/>
          <p:nvPr/>
        </p:nvGrpSpPr>
        <p:grpSpPr>
          <a:xfrm>
            <a:off x="6173723" y="932540"/>
            <a:ext cx="5791835" cy="5896610"/>
            <a:chOff x="6173723" y="932540"/>
            <a:chExt cx="5791835" cy="5896610"/>
          </a:xfrm>
        </p:grpSpPr>
        <p:sp>
          <p:nvSpPr>
            <p:cNvPr id="470" name="object 470"/>
            <p:cNvSpPr/>
            <p:nvPr/>
          </p:nvSpPr>
          <p:spPr>
            <a:xfrm>
              <a:off x="6179896" y="932548"/>
              <a:ext cx="5785485" cy="235585"/>
            </a:xfrm>
            <a:custGeom>
              <a:avLst/>
              <a:gdLst/>
              <a:ahLst/>
              <a:cxnLst/>
              <a:rect l="l" t="t" r="r" b="b"/>
              <a:pathLst>
                <a:path w="5785484" h="235584">
                  <a:moveTo>
                    <a:pt x="5785243" y="0"/>
                  </a:moveTo>
                  <a:lnTo>
                    <a:pt x="5772899" y="0"/>
                  </a:lnTo>
                  <a:lnTo>
                    <a:pt x="5772899" y="6350"/>
                  </a:lnTo>
                  <a:lnTo>
                    <a:pt x="5772899" y="108064"/>
                  </a:lnTo>
                  <a:lnTo>
                    <a:pt x="1909889" y="108064"/>
                  </a:lnTo>
                  <a:lnTo>
                    <a:pt x="1909889" y="6350"/>
                  </a:lnTo>
                  <a:lnTo>
                    <a:pt x="5772899" y="6350"/>
                  </a:lnTo>
                  <a:lnTo>
                    <a:pt x="5772899" y="0"/>
                  </a:lnTo>
                  <a:lnTo>
                    <a:pt x="1909889" y="0"/>
                  </a:lnTo>
                  <a:lnTo>
                    <a:pt x="1897545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1897545" y="6350"/>
                  </a:lnTo>
                  <a:lnTo>
                    <a:pt x="1897545" y="235013"/>
                  </a:lnTo>
                  <a:lnTo>
                    <a:pt x="1909889" y="235013"/>
                  </a:lnTo>
                  <a:lnTo>
                    <a:pt x="1909889" y="120764"/>
                  </a:lnTo>
                  <a:lnTo>
                    <a:pt x="2694838" y="120764"/>
                  </a:lnTo>
                  <a:lnTo>
                    <a:pt x="2694838" y="235013"/>
                  </a:lnTo>
                  <a:lnTo>
                    <a:pt x="2707195" y="235013"/>
                  </a:lnTo>
                  <a:lnTo>
                    <a:pt x="2707195" y="120764"/>
                  </a:lnTo>
                  <a:lnTo>
                    <a:pt x="3418052" y="120764"/>
                  </a:lnTo>
                  <a:lnTo>
                    <a:pt x="3418052" y="235013"/>
                  </a:lnTo>
                  <a:lnTo>
                    <a:pt x="3430397" y="235013"/>
                  </a:lnTo>
                  <a:lnTo>
                    <a:pt x="3430397" y="120764"/>
                  </a:lnTo>
                  <a:lnTo>
                    <a:pt x="4196829" y="120764"/>
                  </a:lnTo>
                  <a:lnTo>
                    <a:pt x="4196829" y="235013"/>
                  </a:lnTo>
                  <a:lnTo>
                    <a:pt x="4209173" y="235013"/>
                  </a:lnTo>
                  <a:lnTo>
                    <a:pt x="4209173" y="120764"/>
                  </a:lnTo>
                  <a:lnTo>
                    <a:pt x="4981778" y="120764"/>
                  </a:lnTo>
                  <a:lnTo>
                    <a:pt x="4981778" y="235013"/>
                  </a:lnTo>
                  <a:lnTo>
                    <a:pt x="4994122" y="235013"/>
                  </a:lnTo>
                  <a:lnTo>
                    <a:pt x="4994122" y="120764"/>
                  </a:lnTo>
                  <a:lnTo>
                    <a:pt x="5772899" y="120764"/>
                  </a:lnTo>
                  <a:lnTo>
                    <a:pt x="5772899" y="235013"/>
                  </a:lnTo>
                  <a:lnTo>
                    <a:pt x="5785243" y="235013"/>
                  </a:lnTo>
                  <a:lnTo>
                    <a:pt x="5785243" y="120764"/>
                  </a:lnTo>
                  <a:lnTo>
                    <a:pt x="5785243" y="108064"/>
                  </a:lnTo>
                  <a:lnTo>
                    <a:pt x="5785243" y="6350"/>
                  </a:lnTo>
                  <a:lnTo>
                    <a:pt x="57852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6182984" y="1536154"/>
              <a:ext cx="1879600" cy="6350"/>
            </a:xfrm>
            <a:custGeom>
              <a:avLst/>
              <a:gdLst/>
              <a:ahLst/>
              <a:cxnLst/>
              <a:rect l="l" t="t" r="r" b="b"/>
              <a:pathLst>
                <a:path w="1879600" h="6350">
                  <a:moveTo>
                    <a:pt x="1879065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879065" y="6347"/>
                  </a:lnTo>
                  <a:lnTo>
                    <a:pt x="18790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6179897" y="1536112"/>
              <a:ext cx="1885314" cy="6350"/>
            </a:xfrm>
            <a:custGeom>
              <a:avLst/>
              <a:gdLst/>
              <a:ahLst/>
              <a:cxnLst/>
              <a:rect l="l" t="t" r="r" b="b"/>
              <a:pathLst>
                <a:path w="1885315" h="6350">
                  <a:moveTo>
                    <a:pt x="1885198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885198" y="6347"/>
                  </a:lnTo>
                  <a:lnTo>
                    <a:pt x="18851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8080573" y="1536154"/>
              <a:ext cx="3881754" cy="6350"/>
            </a:xfrm>
            <a:custGeom>
              <a:avLst/>
              <a:gdLst/>
              <a:ahLst/>
              <a:cxnLst/>
              <a:rect l="l" t="t" r="r" b="b"/>
              <a:pathLst>
                <a:path w="3881754" h="6350">
                  <a:moveTo>
                    <a:pt x="3881533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3881533" y="6347"/>
                  </a:lnTo>
                  <a:lnTo>
                    <a:pt x="38815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8077444" y="1536112"/>
              <a:ext cx="3888104" cy="6350"/>
            </a:xfrm>
            <a:custGeom>
              <a:avLst/>
              <a:gdLst/>
              <a:ahLst/>
              <a:cxnLst/>
              <a:rect l="l" t="t" r="r" b="b"/>
              <a:pathLst>
                <a:path w="3888104" h="6350">
                  <a:moveTo>
                    <a:pt x="0" y="6347"/>
                  </a:moveTo>
                  <a:lnTo>
                    <a:pt x="3887707" y="6347"/>
                  </a:lnTo>
                  <a:lnTo>
                    <a:pt x="3887707" y="0"/>
                  </a:lnTo>
                  <a:lnTo>
                    <a:pt x="0" y="0"/>
                  </a:lnTo>
                  <a:lnTo>
                    <a:pt x="0" y="63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6182984" y="2184155"/>
              <a:ext cx="1879600" cy="6350"/>
            </a:xfrm>
            <a:custGeom>
              <a:avLst/>
              <a:gdLst/>
              <a:ahLst/>
              <a:cxnLst/>
              <a:rect l="l" t="t" r="r" b="b"/>
              <a:pathLst>
                <a:path w="1879600" h="6350">
                  <a:moveTo>
                    <a:pt x="1879065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879065" y="6347"/>
                  </a:lnTo>
                  <a:lnTo>
                    <a:pt x="18790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6179897" y="2184198"/>
              <a:ext cx="1885314" cy="6350"/>
            </a:xfrm>
            <a:custGeom>
              <a:avLst/>
              <a:gdLst/>
              <a:ahLst/>
              <a:cxnLst/>
              <a:rect l="l" t="t" r="r" b="b"/>
              <a:pathLst>
                <a:path w="1885315" h="6350">
                  <a:moveTo>
                    <a:pt x="1885198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885198" y="6347"/>
                  </a:lnTo>
                  <a:lnTo>
                    <a:pt x="18851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8080573" y="2184155"/>
              <a:ext cx="3881754" cy="6350"/>
            </a:xfrm>
            <a:custGeom>
              <a:avLst/>
              <a:gdLst/>
              <a:ahLst/>
              <a:cxnLst/>
              <a:rect l="l" t="t" r="r" b="b"/>
              <a:pathLst>
                <a:path w="3881754" h="6350">
                  <a:moveTo>
                    <a:pt x="3881533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3881533" y="6347"/>
                  </a:lnTo>
                  <a:lnTo>
                    <a:pt x="38815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8077444" y="2184198"/>
              <a:ext cx="3888104" cy="6350"/>
            </a:xfrm>
            <a:custGeom>
              <a:avLst/>
              <a:gdLst/>
              <a:ahLst/>
              <a:cxnLst/>
              <a:rect l="l" t="t" r="r" b="b"/>
              <a:pathLst>
                <a:path w="3888104" h="6350">
                  <a:moveTo>
                    <a:pt x="0" y="6347"/>
                  </a:moveTo>
                  <a:lnTo>
                    <a:pt x="3887707" y="6347"/>
                  </a:lnTo>
                  <a:lnTo>
                    <a:pt x="3887707" y="0"/>
                  </a:lnTo>
                  <a:lnTo>
                    <a:pt x="0" y="0"/>
                  </a:lnTo>
                  <a:lnTo>
                    <a:pt x="0" y="63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6182985" y="3194452"/>
              <a:ext cx="1879600" cy="6350"/>
            </a:xfrm>
            <a:custGeom>
              <a:avLst/>
              <a:gdLst/>
              <a:ahLst/>
              <a:cxnLst/>
              <a:rect l="l" t="t" r="r" b="b"/>
              <a:pathLst>
                <a:path w="1879600" h="6350">
                  <a:moveTo>
                    <a:pt x="1879065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879065" y="6347"/>
                  </a:lnTo>
                  <a:lnTo>
                    <a:pt x="18790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6179897" y="3194410"/>
              <a:ext cx="1885314" cy="6350"/>
            </a:xfrm>
            <a:custGeom>
              <a:avLst/>
              <a:gdLst/>
              <a:ahLst/>
              <a:cxnLst/>
              <a:rect l="l" t="t" r="r" b="b"/>
              <a:pathLst>
                <a:path w="1885315" h="6350">
                  <a:moveTo>
                    <a:pt x="1885198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885198" y="6347"/>
                  </a:lnTo>
                  <a:lnTo>
                    <a:pt x="18851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8080573" y="3194452"/>
              <a:ext cx="3881754" cy="6350"/>
            </a:xfrm>
            <a:custGeom>
              <a:avLst/>
              <a:gdLst/>
              <a:ahLst/>
              <a:cxnLst/>
              <a:rect l="l" t="t" r="r" b="b"/>
              <a:pathLst>
                <a:path w="3881754" h="6350">
                  <a:moveTo>
                    <a:pt x="3881533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3881533" y="6347"/>
                  </a:lnTo>
                  <a:lnTo>
                    <a:pt x="38815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8077444" y="3194410"/>
              <a:ext cx="3888104" cy="6350"/>
            </a:xfrm>
            <a:custGeom>
              <a:avLst/>
              <a:gdLst/>
              <a:ahLst/>
              <a:cxnLst/>
              <a:rect l="l" t="t" r="r" b="b"/>
              <a:pathLst>
                <a:path w="3888104" h="6350">
                  <a:moveTo>
                    <a:pt x="0" y="6347"/>
                  </a:moveTo>
                  <a:lnTo>
                    <a:pt x="3887707" y="6347"/>
                  </a:lnTo>
                  <a:lnTo>
                    <a:pt x="3887707" y="0"/>
                  </a:lnTo>
                  <a:lnTo>
                    <a:pt x="0" y="0"/>
                  </a:lnTo>
                  <a:lnTo>
                    <a:pt x="0" y="63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6182985" y="3302523"/>
              <a:ext cx="1879600" cy="6350"/>
            </a:xfrm>
            <a:custGeom>
              <a:avLst/>
              <a:gdLst/>
              <a:ahLst/>
              <a:cxnLst/>
              <a:rect l="l" t="t" r="r" b="b"/>
              <a:pathLst>
                <a:path w="1879600" h="6350">
                  <a:moveTo>
                    <a:pt x="1879065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879065" y="6347"/>
                  </a:lnTo>
                  <a:lnTo>
                    <a:pt x="18790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6179897" y="3302565"/>
              <a:ext cx="1885314" cy="6350"/>
            </a:xfrm>
            <a:custGeom>
              <a:avLst/>
              <a:gdLst/>
              <a:ahLst/>
              <a:cxnLst/>
              <a:rect l="l" t="t" r="r" b="b"/>
              <a:pathLst>
                <a:path w="1885315" h="6350">
                  <a:moveTo>
                    <a:pt x="1885198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885198" y="6347"/>
                  </a:lnTo>
                  <a:lnTo>
                    <a:pt x="18851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8080573" y="3302523"/>
              <a:ext cx="3881754" cy="6350"/>
            </a:xfrm>
            <a:custGeom>
              <a:avLst/>
              <a:gdLst/>
              <a:ahLst/>
              <a:cxnLst/>
              <a:rect l="l" t="t" r="r" b="b"/>
              <a:pathLst>
                <a:path w="3881754" h="6350">
                  <a:moveTo>
                    <a:pt x="3881533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3881533" y="6347"/>
                  </a:lnTo>
                  <a:lnTo>
                    <a:pt x="38815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8077444" y="3302565"/>
              <a:ext cx="3888104" cy="6350"/>
            </a:xfrm>
            <a:custGeom>
              <a:avLst/>
              <a:gdLst/>
              <a:ahLst/>
              <a:cxnLst/>
              <a:rect l="l" t="t" r="r" b="b"/>
              <a:pathLst>
                <a:path w="3888104" h="6350">
                  <a:moveTo>
                    <a:pt x="0" y="6347"/>
                  </a:moveTo>
                  <a:lnTo>
                    <a:pt x="3887707" y="6347"/>
                  </a:lnTo>
                  <a:lnTo>
                    <a:pt x="3887707" y="0"/>
                  </a:lnTo>
                  <a:lnTo>
                    <a:pt x="0" y="0"/>
                  </a:lnTo>
                  <a:lnTo>
                    <a:pt x="0" y="63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6182985" y="3410678"/>
              <a:ext cx="1879600" cy="6350"/>
            </a:xfrm>
            <a:custGeom>
              <a:avLst/>
              <a:gdLst/>
              <a:ahLst/>
              <a:cxnLst/>
              <a:rect l="l" t="t" r="r" b="b"/>
              <a:pathLst>
                <a:path w="1879600" h="6350">
                  <a:moveTo>
                    <a:pt x="1879065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879065" y="6347"/>
                  </a:lnTo>
                  <a:lnTo>
                    <a:pt x="18790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6179897" y="3410636"/>
              <a:ext cx="1885314" cy="6350"/>
            </a:xfrm>
            <a:custGeom>
              <a:avLst/>
              <a:gdLst/>
              <a:ahLst/>
              <a:cxnLst/>
              <a:rect l="l" t="t" r="r" b="b"/>
              <a:pathLst>
                <a:path w="1885315" h="6350">
                  <a:moveTo>
                    <a:pt x="1885198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885198" y="6347"/>
                  </a:lnTo>
                  <a:lnTo>
                    <a:pt x="18851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8080573" y="3410678"/>
              <a:ext cx="3881754" cy="6350"/>
            </a:xfrm>
            <a:custGeom>
              <a:avLst/>
              <a:gdLst/>
              <a:ahLst/>
              <a:cxnLst/>
              <a:rect l="l" t="t" r="r" b="b"/>
              <a:pathLst>
                <a:path w="3881754" h="6350">
                  <a:moveTo>
                    <a:pt x="3881533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3881533" y="6347"/>
                  </a:lnTo>
                  <a:lnTo>
                    <a:pt x="38815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8077444" y="3410636"/>
              <a:ext cx="3888104" cy="6350"/>
            </a:xfrm>
            <a:custGeom>
              <a:avLst/>
              <a:gdLst/>
              <a:ahLst/>
              <a:cxnLst/>
              <a:rect l="l" t="t" r="r" b="b"/>
              <a:pathLst>
                <a:path w="3888104" h="6350">
                  <a:moveTo>
                    <a:pt x="0" y="6347"/>
                  </a:moveTo>
                  <a:lnTo>
                    <a:pt x="3887707" y="6347"/>
                  </a:lnTo>
                  <a:lnTo>
                    <a:pt x="3887707" y="0"/>
                  </a:lnTo>
                  <a:lnTo>
                    <a:pt x="0" y="0"/>
                  </a:lnTo>
                  <a:lnTo>
                    <a:pt x="0" y="63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6182985" y="4172929"/>
              <a:ext cx="1879600" cy="6350"/>
            </a:xfrm>
            <a:custGeom>
              <a:avLst/>
              <a:gdLst/>
              <a:ahLst/>
              <a:cxnLst/>
              <a:rect l="l" t="t" r="r" b="b"/>
              <a:pathLst>
                <a:path w="1879600" h="6350">
                  <a:moveTo>
                    <a:pt x="1879065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879065" y="6347"/>
                  </a:lnTo>
                  <a:lnTo>
                    <a:pt x="18790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6179898" y="4172971"/>
              <a:ext cx="1885314" cy="6350"/>
            </a:xfrm>
            <a:custGeom>
              <a:avLst/>
              <a:gdLst/>
              <a:ahLst/>
              <a:cxnLst/>
              <a:rect l="l" t="t" r="r" b="b"/>
              <a:pathLst>
                <a:path w="1885315" h="6350">
                  <a:moveTo>
                    <a:pt x="1885198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885198" y="6347"/>
                  </a:lnTo>
                  <a:lnTo>
                    <a:pt x="18851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8080573" y="4172929"/>
              <a:ext cx="3881754" cy="6350"/>
            </a:xfrm>
            <a:custGeom>
              <a:avLst/>
              <a:gdLst/>
              <a:ahLst/>
              <a:cxnLst/>
              <a:rect l="l" t="t" r="r" b="b"/>
              <a:pathLst>
                <a:path w="3881754" h="6350">
                  <a:moveTo>
                    <a:pt x="3881533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3881533" y="6347"/>
                  </a:lnTo>
                  <a:lnTo>
                    <a:pt x="38815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8077444" y="4172971"/>
              <a:ext cx="3888104" cy="6350"/>
            </a:xfrm>
            <a:custGeom>
              <a:avLst/>
              <a:gdLst/>
              <a:ahLst/>
              <a:cxnLst/>
              <a:rect l="l" t="t" r="r" b="b"/>
              <a:pathLst>
                <a:path w="3888104" h="6350">
                  <a:moveTo>
                    <a:pt x="0" y="6347"/>
                  </a:moveTo>
                  <a:lnTo>
                    <a:pt x="3887707" y="6347"/>
                  </a:lnTo>
                  <a:lnTo>
                    <a:pt x="3887707" y="0"/>
                  </a:lnTo>
                  <a:lnTo>
                    <a:pt x="0" y="0"/>
                  </a:lnTo>
                  <a:lnTo>
                    <a:pt x="0" y="63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6182985" y="4319167"/>
              <a:ext cx="1879600" cy="6350"/>
            </a:xfrm>
            <a:custGeom>
              <a:avLst/>
              <a:gdLst/>
              <a:ahLst/>
              <a:cxnLst/>
              <a:rect l="l" t="t" r="r" b="b"/>
              <a:pathLst>
                <a:path w="1879600" h="6350">
                  <a:moveTo>
                    <a:pt x="1879065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879065" y="6347"/>
                  </a:lnTo>
                  <a:lnTo>
                    <a:pt x="18790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6179898" y="4319124"/>
              <a:ext cx="1885314" cy="6350"/>
            </a:xfrm>
            <a:custGeom>
              <a:avLst/>
              <a:gdLst/>
              <a:ahLst/>
              <a:cxnLst/>
              <a:rect l="l" t="t" r="r" b="b"/>
              <a:pathLst>
                <a:path w="1885315" h="6350">
                  <a:moveTo>
                    <a:pt x="1885198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885198" y="6347"/>
                  </a:lnTo>
                  <a:lnTo>
                    <a:pt x="18851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8080573" y="4319167"/>
              <a:ext cx="3881754" cy="6350"/>
            </a:xfrm>
            <a:custGeom>
              <a:avLst/>
              <a:gdLst/>
              <a:ahLst/>
              <a:cxnLst/>
              <a:rect l="l" t="t" r="r" b="b"/>
              <a:pathLst>
                <a:path w="3881754" h="6350">
                  <a:moveTo>
                    <a:pt x="3881533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3881533" y="6347"/>
                  </a:lnTo>
                  <a:lnTo>
                    <a:pt x="38815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8077445" y="4319124"/>
              <a:ext cx="3888104" cy="6350"/>
            </a:xfrm>
            <a:custGeom>
              <a:avLst/>
              <a:gdLst/>
              <a:ahLst/>
              <a:cxnLst/>
              <a:rect l="l" t="t" r="r" b="b"/>
              <a:pathLst>
                <a:path w="3888104" h="6350">
                  <a:moveTo>
                    <a:pt x="0" y="6347"/>
                  </a:moveTo>
                  <a:lnTo>
                    <a:pt x="3887707" y="6347"/>
                  </a:lnTo>
                  <a:lnTo>
                    <a:pt x="3887707" y="0"/>
                  </a:lnTo>
                  <a:lnTo>
                    <a:pt x="0" y="0"/>
                  </a:lnTo>
                  <a:lnTo>
                    <a:pt x="0" y="63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6182985" y="4427238"/>
              <a:ext cx="1879600" cy="6350"/>
            </a:xfrm>
            <a:custGeom>
              <a:avLst/>
              <a:gdLst/>
              <a:ahLst/>
              <a:cxnLst/>
              <a:rect l="l" t="t" r="r" b="b"/>
              <a:pathLst>
                <a:path w="1879600" h="6350">
                  <a:moveTo>
                    <a:pt x="1879065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879065" y="6347"/>
                  </a:lnTo>
                  <a:lnTo>
                    <a:pt x="18790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6179898" y="4427280"/>
              <a:ext cx="1885314" cy="6350"/>
            </a:xfrm>
            <a:custGeom>
              <a:avLst/>
              <a:gdLst/>
              <a:ahLst/>
              <a:cxnLst/>
              <a:rect l="l" t="t" r="r" b="b"/>
              <a:pathLst>
                <a:path w="1885315" h="6350">
                  <a:moveTo>
                    <a:pt x="1885198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885198" y="6347"/>
                  </a:lnTo>
                  <a:lnTo>
                    <a:pt x="18851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8080573" y="4427238"/>
              <a:ext cx="3881754" cy="6350"/>
            </a:xfrm>
            <a:custGeom>
              <a:avLst/>
              <a:gdLst/>
              <a:ahLst/>
              <a:cxnLst/>
              <a:rect l="l" t="t" r="r" b="b"/>
              <a:pathLst>
                <a:path w="3881754" h="6350">
                  <a:moveTo>
                    <a:pt x="3881533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3881533" y="6347"/>
                  </a:lnTo>
                  <a:lnTo>
                    <a:pt x="38815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8077445" y="4427280"/>
              <a:ext cx="3888104" cy="6350"/>
            </a:xfrm>
            <a:custGeom>
              <a:avLst/>
              <a:gdLst/>
              <a:ahLst/>
              <a:cxnLst/>
              <a:rect l="l" t="t" r="r" b="b"/>
              <a:pathLst>
                <a:path w="3888104" h="6350">
                  <a:moveTo>
                    <a:pt x="0" y="6347"/>
                  </a:moveTo>
                  <a:lnTo>
                    <a:pt x="3887707" y="6347"/>
                  </a:lnTo>
                  <a:lnTo>
                    <a:pt x="3887707" y="0"/>
                  </a:lnTo>
                  <a:lnTo>
                    <a:pt x="0" y="0"/>
                  </a:lnTo>
                  <a:lnTo>
                    <a:pt x="0" y="63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6182985" y="4535139"/>
              <a:ext cx="1879600" cy="6350"/>
            </a:xfrm>
            <a:custGeom>
              <a:avLst/>
              <a:gdLst/>
              <a:ahLst/>
              <a:cxnLst/>
              <a:rect l="l" t="t" r="r" b="b"/>
              <a:pathLst>
                <a:path w="1879600" h="6350">
                  <a:moveTo>
                    <a:pt x="1879065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879065" y="6347"/>
                  </a:lnTo>
                  <a:lnTo>
                    <a:pt x="18790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6179898" y="4535181"/>
              <a:ext cx="1885314" cy="6350"/>
            </a:xfrm>
            <a:custGeom>
              <a:avLst/>
              <a:gdLst/>
              <a:ahLst/>
              <a:cxnLst/>
              <a:rect l="l" t="t" r="r" b="b"/>
              <a:pathLst>
                <a:path w="1885315" h="6350">
                  <a:moveTo>
                    <a:pt x="1885198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885198" y="6347"/>
                  </a:lnTo>
                  <a:lnTo>
                    <a:pt x="18851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8080573" y="4535139"/>
              <a:ext cx="3881754" cy="6350"/>
            </a:xfrm>
            <a:custGeom>
              <a:avLst/>
              <a:gdLst/>
              <a:ahLst/>
              <a:cxnLst/>
              <a:rect l="l" t="t" r="r" b="b"/>
              <a:pathLst>
                <a:path w="3881754" h="6350">
                  <a:moveTo>
                    <a:pt x="3881533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3881533" y="6347"/>
                  </a:lnTo>
                  <a:lnTo>
                    <a:pt x="38815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8077445" y="4535181"/>
              <a:ext cx="3888104" cy="6350"/>
            </a:xfrm>
            <a:custGeom>
              <a:avLst/>
              <a:gdLst/>
              <a:ahLst/>
              <a:cxnLst/>
              <a:rect l="l" t="t" r="r" b="b"/>
              <a:pathLst>
                <a:path w="3888104" h="6350">
                  <a:moveTo>
                    <a:pt x="0" y="6347"/>
                  </a:moveTo>
                  <a:lnTo>
                    <a:pt x="3887707" y="6347"/>
                  </a:lnTo>
                  <a:lnTo>
                    <a:pt x="3887707" y="0"/>
                  </a:lnTo>
                  <a:lnTo>
                    <a:pt x="0" y="0"/>
                  </a:lnTo>
                  <a:lnTo>
                    <a:pt x="0" y="63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6182985" y="4643295"/>
              <a:ext cx="1879600" cy="6350"/>
            </a:xfrm>
            <a:custGeom>
              <a:avLst/>
              <a:gdLst/>
              <a:ahLst/>
              <a:cxnLst/>
              <a:rect l="l" t="t" r="r" b="b"/>
              <a:pathLst>
                <a:path w="1879600" h="6350">
                  <a:moveTo>
                    <a:pt x="1879065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879065" y="6347"/>
                  </a:lnTo>
                  <a:lnTo>
                    <a:pt x="18790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6179898" y="4643252"/>
              <a:ext cx="1885314" cy="6350"/>
            </a:xfrm>
            <a:custGeom>
              <a:avLst/>
              <a:gdLst/>
              <a:ahLst/>
              <a:cxnLst/>
              <a:rect l="l" t="t" r="r" b="b"/>
              <a:pathLst>
                <a:path w="1885315" h="6350">
                  <a:moveTo>
                    <a:pt x="1885198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885198" y="6347"/>
                  </a:lnTo>
                  <a:lnTo>
                    <a:pt x="18851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8080573" y="4643295"/>
              <a:ext cx="3881754" cy="6350"/>
            </a:xfrm>
            <a:custGeom>
              <a:avLst/>
              <a:gdLst/>
              <a:ahLst/>
              <a:cxnLst/>
              <a:rect l="l" t="t" r="r" b="b"/>
              <a:pathLst>
                <a:path w="3881754" h="6350">
                  <a:moveTo>
                    <a:pt x="3881533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3881533" y="6347"/>
                  </a:lnTo>
                  <a:lnTo>
                    <a:pt x="38815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8077445" y="4643252"/>
              <a:ext cx="3888104" cy="6350"/>
            </a:xfrm>
            <a:custGeom>
              <a:avLst/>
              <a:gdLst/>
              <a:ahLst/>
              <a:cxnLst/>
              <a:rect l="l" t="t" r="r" b="b"/>
              <a:pathLst>
                <a:path w="3888104" h="6350">
                  <a:moveTo>
                    <a:pt x="0" y="6347"/>
                  </a:moveTo>
                  <a:lnTo>
                    <a:pt x="3887707" y="6347"/>
                  </a:lnTo>
                  <a:lnTo>
                    <a:pt x="3887707" y="0"/>
                  </a:lnTo>
                  <a:lnTo>
                    <a:pt x="0" y="0"/>
                  </a:lnTo>
                  <a:lnTo>
                    <a:pt x="0" y="63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6182985" y="4789448"/>
              <a:ext cx="1879600" cy="6350"/>
            </a:xfrm>
            <a:custGeom>
              <a:avLst/>
              <a:gdLst/>
              <a:ahLst/>
              <a:cxnLst/>
              <a:rect l="l" t="t" r="r" b="b"/>
              <a:pathLst>
                <a:path w="1879600" h="6350">
                  <a:moveTo>
                    <a:pt x="1879065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879065" y="6347"/>
                  </a:lnTo>
                  <a:lnTo>
                    <a:pt x="18790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6179898" y="4789491"/>
              <a:ext cx="1885314" cy="6350"/>
            </a:xfrm>
            <a:custGeom>
              <a:avLst/>
              <a:gdLst/>
              <a:ahLst/>
              <a:cxnLst/>
              <a:rect l="l" t="t" r="r" b="b"/>
              <a:pathLst>
                <a:path w="1885315" h="6350">
                  <a:moveTo>
                    <a:pt x="1885198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885198" y="6347"/>
                  </a:lnTo>
                  <a:lnTo>
                    <a:pt x="18851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8092921" y="4789448"/>
              <a:ext cx="3869690" cy="6350"/>
            </a:xfrm>
            <a:custGeom>
              <a:avLst/>
              <a:gdLst/>
              <a:ahLst/>
              <a:cxnLst/>
              <a:rect l="l" t="t" r="r" b="b"/>
              <a:pathLst>
                <a:path w="3869690" h="6350">
                  <a:moveTo>
                    <a:pt x="3869184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3869184" y="6347"/>
                  </a:lnTo>
                  <a:lnTo>
                    <a:pt x="38691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8089793" y="4789491"/>
              <a:ext cx="3875404" cy="6350"/>
            </a:xfrm>
            <a:custGeom>
              <a:avLst/>
              <a:gdLst/>
              <a:ahLst/>
              <a:cxnLst/>
              <a:rect l="l" t="t" r="r" b="b"/>
              <a:pathLst>
                <a:path w="3875404" h="6350">
                  <a:moveTo>
                    <a:pt x="0" y="6347"/>
                  </a:moveTo>
                  <a:lnTo>
                    <a:pt x="3875358" y="6347"/>
                  </a:lnTo>
                  <a:lnTo>
                    <a:pt x="3875358" y="0"/>
                  </a:lnTo>
                  <a:lnTo>
                    <a:pt x="0" y="0"/>
                  </a:lnTo>
                  <a:lnTo>
                    <a:pt x="0" y="63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6182985" y="4897350"/>
              <a:ext cx="1879600" cy="6350"/>
            </a:xfrm>
            <a:custGeom>
              <a:avLst/>
              <a:gdLst/>
              <a:ahLst/>
              <a:cxnLst/>
              <a:rect l="l" t="t" r="r" b="b"/>
              <a:pathLst>
                <a:path w="1879600" h="6350">
                  <a:moveTo>
                    <a:pt x="1879065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879065" y="6347"/>
                  </a:lnTo>
                  <a:lnTo>
                    <a:pt x="18790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6179898" y="4897392"/>
              <a:ext cx="1885314" cy="6350"/>
            </a:xfrm>
            <a:custGeom>
              <a:avLst/>
              <a:gdLst/>
              <a:ahLst/>
              <a:cxnLst/>
              <a:rect l="l" t="t" r="r" b="b"/>
              <a:pathLst>
                <a:path w="1885315" h="6350">
                  <a:moveTo>
                    <a:pt x="1885198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885198" y="6347"/>
                  </a:lnTo>
                  <a:lnTo>
                    <a:pt x="18851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8080573" y="4897350"/>
              <a:ext cx="3881754" cy="6350"/>
            </a:xfrm>
            <a:custGeom>
              <a:avLst/>
              <a:gdLst/>
              <a:ahLst/>
              <a:cxnLst/>
              <a:rect l="l" t="t" r="r" b="b"/>
              <a:pathLst>
                <a:path w="3881754" h="6350">
                  <a:moveTo>
                    <a:pt x="3881533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3881533" y="6347"/>
                  </a:lnTo>
                  <a:lnTo>
                    <a:pt x="38815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8077445" y="4897392"/>
              <a:ext cx="3888104" cy="6350"/>
            </a:xfrm>
            <a:custGeom>
              <a:avLst/>
              <a:gdLst/>
              <a:ahLst/>
              <a:cxnLst/>
              <a:rect l="l" t="t" r="r" b="b"/>
              <a:pathLst>
                <a:path w="3888104" h="6350">
                  <a:moveTo>
                    <a:pt x="0" y="6347"/>
                  </a:moveTo>
                  <a:lnTo>
                    <a:pt x="3887707" y="6347"/>
                  </a:lnTo>
                  <a:lnTo>
                    <a:pt x="3887707" y="0"/>
                  </a:lnTo>
                  <a:lnTo>
                    <a:pt x="0" y="0"/>
                  </a:lnTo>
                  <a:lnTo>
                    <a:pt x="0" y="63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6182985" y="5049935"/>
              <a:ext cx="1879600" cy="6350"/>
            </a:xfrm>
            <a:custGeom>
              <a:avLst/>
              <a:gdLst/>
              <a:ahLst/>
              <a:cxnLst/>
              <a:rect l="l" t="t" r="r" b="b"/>
              <a:pathLst>
                <a:path w="1879600" h="6350">
                  <a:moveTo>
                    <a:pt x="1879065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879065" y="6347"/>
                  </a:lnTo>
                  <a:lnTo>
                    <a:pt x="18790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6179898" y="5049893"/>
              <a:ext cx="1885314" cy="6350"/>
            </a:xfrm>
            <a:custGeom>
              <a:avLst/>
              <a:gdLst/>
              <a:ahLst/>
              <a:cxnLst/>
              <a:rect l="l" t="t" r="r" b="b"/>
              <a:pathLst>
                <a:path w="1885315" h="6350">
                  <a:moveTo>
                    <a:pt x="1885198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885198" y="6347"/>
                  </a:lnTo>
                  <a:lnTo>
                    <a:pt x="18851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8080573" y="5049935"/>
              <a:ext cx="3881754" cy="6350"/>
            </a:xfrm>
            <a:custGeom>
              <a:avLst/>
              <a:gdLst/>
              <a:ahLst/>
              <a:cxnLst/>
              <a:rect l="l" t="t" r="r" b="b"/>
              <a:pathLst>
                <a:path w="3881754" h="6350">
                  <a:moveTo>
                    <a:pt x="3881533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3881533" y="6347"/>
                  </a:lnTo>
                  <a:lnTo>
                    <a:pt x="38815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8077445" y="5049893"/>
              <a:ext cx="3888104" cy="6350"/>
            </a:xfrm>
            <a:custGeom>
              <a:avLst/>
              <a:gdLst/>
              <a:ahLst/>
              <a:cxnLst/>
              <a:rect l="l" t="t" r="r" b="b"/>
              <a:pathLst>
                <a:path w="3888104" h="6350">
                  <a:moveTo>
                    <a:pt x="0" y="6347"/>
                  </a:moveTo>
                  <a:lnTo>
                    <a:pt x="3887707" y="6347"/>
                  </a:lnTo>
                  <a:lnTo>
                    <a:pt x="3887707" y="0"/>
                  </a:lnTo>
                  <a:lnTo>
                    <a:pt x="0" y="0"/>
                  </a:lnTo>
                  <a:lnTo>
                    <a:pt x="0" y="63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6182985" y="5265908"/>
              <a:ext cx="1879600" cy="6350"/>
            </a:xfrm>
            <a:custGeom>
              <a:avLst/>
              <a:gdLst/>
              <a:ahLst/>
              <a:cxnLst/>
              <a:rect l="l" t="t" r="r" b="b"/>
              <a:pathLst>
                <a:path w="1879600" h="6350">
                  <a:moveTo>
                    <a:pt x="1879065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879065" y="6347"/>
                  </a:lnTo>
                  <a:lnTo>
                    <a:pt x="18790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6179898" y="5265950"/>
              <a:ext cx="1885314" cy="6350"/>
            </a:xfrm>
            <a:custGeom>
              <a:avLst/>
              <a:gdLst/>
              <a:ahLst/>
              <a:cxnLst/>
              <a:rect l="l" t="t" r="r" b="b"/>
              <a:pathLst>
                <a:path w="1885315" h="6350">
                  <a:moveTo>
                    <a:pt x="1885198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885198" y="6347"/>
                  </a:lnTo>
                  <a:lnTo>
                    <a:pt x="18851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8080566" y="5265915"/>
              <a:ext cx="3881754" cy="6350"/>
            </a:xfrm>
            <a:custGeom>
              <a:avLst/>
              <a:gdLst/>
              <a:ahLst/>
              <a:cxnLst/>
              <a:rect l="l" t="t" r="r" b="b"/>
              <a:pathLst>
                <a:path w="3881754" h="6350">
                  <a:moveTo>
                    <a:pt x="178752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178752" y="6350"/>
                  </a:lnTo>
                  <a:lnTo>
                    <a:pt x="178752" y="0"/>
                  </a:lnTo>
                  <a:close/>
                </a:path>
                <a:path w="3881754" h="6350">
                  <a:moveTo>
                    <a:pt x="3881539" y="0"/>
                  </a:moveTo>
                  <a:lnTo>
                    <a:pt x="2108136" y="0"/>
                  </a:lnTo>
                  <a:lnTo>
                    <a:pt x="2108136" y="6350"/>
                  </a:lnTo>
                  <a:lnTo>
                    <a:pt x="3881539" y="6350"/>
                  </a:lnTo>
                  <a:lnTo>
                    <a:pt x="38815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8077441" y="5265953"/>
              <a:ext cx="3888104" cy="6350"/>
            </a:xfrm>
            <a:custGeom>
              <a:avLst/>
              <a:gdLst/>
              <a:ahLst/>
              <a:cxnLst/>
              <a:rect l="l" t="t" r="r" b="b"/>
              <a:pathLst>
                <a:path w="3888104" h="6350">
                  <a:moveTo>
                    <a:pt x="181876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181876" y="6350"/>
                  </a:lnTo>
                  <a:lnTo>
                    <a:pt x="181876" y="0"/>
                  </a:lnTo>
                  <a:close/>
                </a:path>
                <a:path w="3888104" h="6350">
                  <a:moveTo>
                    <a:pt x="3887698" y="0"/>
                  </a:moveTo>
                  <a:lnTo>
                    <a:pt x="2111260" y="0"/>
                  </a:lnTo>
                  <a:lnTo>
                    <a:pt x="2111260" y="6350"/>
                  </a:lnTo>
                  <a:lnTo>
                    <a:pt x="3887698" y="6350"/>
                  </a:lnTo>
                  <a:lnTo>
                    <a:pt x="38876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6182985" y="5373809"/>
              <a:ext cx="1879600" cy="6350"/>
            </a:xfrm>
            <a:custGeom>
              <a:avLst/>
              <a:gdLst/>
              <a:ahLst/>
              <a:cxnLst/>
              <a:rect l="l" t="t" r="r" b="b"/>
              <a:pathLst>
                <a:path w="1879600" h="6350">
                  <a:moveTo>
                    <a:pt x="1879065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879065" y="6347"/>
                  </a:lnTo>
                  <a:lnTo>
                    <a:pt x="18790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6179898" y="5373809"/>
              <a:ext cx="1885314" cy="6985"/>
            </a:xfrm>
            <a:custGeom>
              <a:avLst/>
              <a:gdLst/>
              <a:ahLst/>
              <a:cxnLst/>
              <a:rect l="l" t="t" r="r" b="b"/>
              <a:pathLst>
                <a:path w="1885315" h="6985">
                  <a:moveTo>
                    <a:pt x="1885198" y="0"/>
                  </a:moveTo>
                  <a:lnTo>
                    <a:pt x="0" y="0"/>
                  </a:lnTo>
                  <a:lnTo>
                    <a:pt x="0" y="6558"/>
                  </a:lnTo>
                  <a:lnTo>
                    <a:pt x="1885198" y="6558"/>
                  </a:lnTo>
                  <a:lnTo>
                    <a:pt x="18851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8080566" y="5373814"/>
              <a:ext cx="3881754" cy="6350"/>
            </a:xfrm>
            <a:custGeom>
              <a:avLst/>
              <a:gdLst/>
              <a:ahLst/>
              <a:cxnLst/>
              <a:rect l="l" t="t" r="r" b="b"/>
              <a:pathLst>
                <a:path w="3881754" h="6350">
                  <a:moveTo>
                    <a:pt x="178752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178752" y="6350"/>
                  </a:lnTo>
                  <a:lnTo>
                    <a:pt x="178752" y="0"/>
                  </a:lnTo>
                  <a:close/>
                </a:path>
                <a:path w="3881754" h="6350">
                  <a:moveTo>
                    <a:pt x="3881539" y="0"/>
                  </a:moveTo>
                  <a:lnTo>
                    <a:pt x="2108136" y="0"/>
                  </a:lnTo>
                  <a:lnTo>
                    <a:pt x="2108136" y="6350"/>
                  </a:lnTo>
                  <a:lnTo>
                    <a:pt x="3881539" y="6350"/>
                  </a:lnTo>
                  <a:lnTo>
                    <a:pt x="38815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8077441" y="5373814"/>
              <a:ext cx="3888104" cy="6985"/>
            </a:xfrm>
            <a:custGeom>
              <a:avLst/>
              <a:gdLst/>
              <a:ahLst/>
              <a:cxnLst/>
              <a:rect l="l" t="t" r="r" b="b"/>
              <a:pathLst>
                <a:path w="3888104" h="6985">
                  <a:moveTo>
                    <a:pt x="181876" y="0"/>
                  </a:moveTo>
                  <a:lnTo>
                    <a:pt x="0" y="0"/>
                  </a:lnTo>
                  <a:lnTo>
                    <a:pt x="0" y="6565"/>
                  </a:lnTo>
                  <a:lnTo>
                    <a:pt x="181876" y="6565"/>
                  </a:lnTo>
                  <a:lnTo>
                    <a:pt x="181876" y="0"/>
                  </a:lnTo>
                  <a:close/>
                </a:path>
                <a:path w="3888104" h="6985">
                  <a:moveTo>
                    <a:pt x="3887698" y="0"/>
                  </a:moveTo>
                  <a:lnTo>
                    <a:pt x="2111260" y="0"/>
                  </a:lnTo>
                  <a:lnTo>
                    <a:pt x="2111260" y="6565"/>
                  </a:lnTo>
                  <a:lnTo>
                    <a:pt x="3887698" y="6565"/>
                  </a:lnTo>
                  <a:lnTo>
                    <a:pt x="38876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6182985" y="5481964"/>
              <a:ext cx="1879600" cy="6350"/>
            </a:xfrm>
            <a:custGeom>
              <a:avLst/>
              <a:gdLst/>
              <a:ahLst/>
              <a:cxnLst/>
              <a:rect l="l" t="t" r="r" b="b"/>
              <a:pathLst>
                <a:path w="1879600" h="6350">
                  <a:moveTo>
                    <a:pt x="1879065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879065" y="6347"/>
                  </a:lnTo>
                  <a:lnTo>
                    <a:pt x="18790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6179898" y="5481922"/>
              <a:ext cx="1885314" cy="6350"/>
            </a:xfrm>
            <a:custGeom>
              <a:avLst/>
              <a:gdLst/>
              <a:ahLst/>
              <a:cxnLst/>
              <a:rect l="l" t="t" r="r" b="b"/>
              <a:pathLst>
                <a:path w="1885315" h="6350">
                  <a:moveTo>
                    <a:pt x="1885198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885198" y="6347"/>
                  </a:lnTo>
                  <a:lnTo>
                    <a:pt x="18851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8080566" y="5481967"/>
              <a:ext cx="3881754" cy="6350"/>
            </a:xfrm>
            <a:custGeom>
              <a:avLst/>
              <a:gdLst/>
              <a:ahLst/>
              <a:cxnLst/>
              <a:rect l="l" t="t" r="r" b="b"/>
              <a:pathLst>
                <a:path w="3881754" h="6350">
                  <a:moveTo>
                    <a:pt x="178752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178752" y="6350"/>
                  </a:lnTo>
                  <a:lnTo>
                    <a:pt x="178752" y="0"/>
                  </a:lnTo>
                  <a:close/>
                </a:path>
                <a:path w="3881754" h="6350">
                  <a:moveTo>
                    <a:pt x="3881539" y="0"/>
                  </a:moveTo>
                  <a:lnTo>
                    <a:pt x="2108136" y="0"/>
                  </a:lnTo>
                  <a:lnTo>
                    <a:pt x="2108136" y="6350"/>
                  </a:lnTo>
                  <a:lnTo>
                    <a:pt x="3881539" y="6350"/>
                  </a:lnTo>
                  <a:lnTo>
                    <a:pt x="38815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8077441" y="5481929"/>
              <a:ext cx="3888104" cy="6350"/>
            </a:xfrm>
            <a:custGeom>
              <a:avLst/>
              <a:gdLst/>
              <a:ahLst/>
              <a:cxnLst/>
              <a:rect l="l" t="t" r="r" b="b"/>
              <a:pathLst>
                <a:path w="3888104" h="6350">
                  <a:moveTo>
                    <a:pt x="181876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181876" y="6350"/>
                  </a:lnTo>
                  <a:lnTo>
                    <a:pt x="181876" y="0"/>
                  </a:lnTo>
                  <a:close/>
                </a:path>
                <a:path w="3888104" h="6350">
                  <a:moveTo>
                    <a:pt x="3887698" y="0"/>
                  </a:moveTo>
                  <a:lnTo>
                    <a:pt x="2111260" y="0"/>
                  </a:lnTo>
                  <a:lnTo>
                    <a:pt x="2111260" y="6350"/>
                  </a:lnTo>
                  <a:lnTo>
                    <a:pt x="3887698" y="6350"/>
                  </a:lnTo>
                  <a:lnTo>
                    <a:pt x="38876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6182985" y="5780703"/>
              <a:ext cx="1879600" cy="6350"/>
            </a:xfrm>
            <a:custGeom>
              <a:avLst/>
              <a:gdLst/>
              <a:ahLst/>
              <a:cxnLst/>
              <a:rect l="l" t="t" r="r" b="b"/>
              <a:pathLst>
                <a:path w="1879600" h="6350">
                  <a:moveTo>
                    <a:pt x="1879065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879065" y="6347"/>
                  </a:lnTo>
                  <a:lnTo>
                    <a:pt x="18790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6179898" y="5780661"/>
              <a:ext cx="1885314" cy="6350"/>
            </a:xfrm>
            <a:custGeom>
              <a:avLst/>
              <a:gdLst/>
              <a:ahLst/>
              <a:cxnLst/>
              <a:rect l="l" t="t" r="r" b="b"/>
              <a:pathLst>
                <a:path w="1885315" h="6350">
                  <a:moveTo>
                    <a:pt x="1885198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885198" y="6347"/>
                  </a:lnTo>
                  <a:lnTo>
                    <a:pt x="18851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8080573" y="5780703"/>
              <a:ext cx="3881754" cy="6350"/>
            </a:xfrm>
            <a:custGeom>
              <a:avLst/>
              <a:gdLst/>
              <a:ahLst/>
              <a:cxnLst/>
              <a:rect l="l" t="t" r="r" b="b"/>
              <a:pathLst>
                <a:path w="3881754" h="6350">
                  <a:moveTo>
                    <a:pt x="3881533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3881533" y="6347"/>
                  </a:lnTo>
                  <a:lnTo>
                    <a:pt x="38815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8077445" y="5780661"/>
              <a:ext cx="3888104" cy="6350"/>
            </a:xfrm>
            <a:custGeom>
              <a:avLst/>
              <a:gdLst/>
              <a:ahLst/>
              <a:cxnLst/>
              <a:rect l="l" t="t" r="r" b="b"/>
              <a:pathLst>
                <a:path w="3888104" h="6350">
                  <a:moveTo>
                    <a:pt x="0" y="6347"/>
                  </a:moveTo>
                  <a:lnTo>
                    <a:pt x="3887707" y="6347"/>
                  </a:lnTo>
                  <a:lnTo>
                    <a:pt x="3887707" y="0"/>
                  </a:lnTo>
                  <a:lnTo>
                    <a:pt x="0" y="0"/>
                  </a:lnTo>
                  <a:lnTo>
                    <a:pt x="0" y="63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6182985" y="6053800"/>
              <a:ext cx="1879600" cy="6350"/>
            </a:xfrm>
            <a:custGeom>
              <a:avLst/>
              <a:gdLst/>
              <a:ahLst/>
              <a:cxnLst/>
              <a:rect l="l" t="t" r="r" b="b"/>
              <a:pathLst>
                <a:path w="1879600" h="6350">
                  <a:moveTo>
                    <a:pt x="1879065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879065" y="6347"/>
                  </a:lnTo>
                  <a:lnTo>
                    <a:pt x="18790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6179898" y="6053800"/>
              <a:ext cx="1885314" cy="6350"/>
            </a:xfrm>
            <a:custGeom>
              <a:avLst/>
              <a:gdLst/>
              <a:ahLst/>
              <a:cxnLst/>
              <a:rect l="l" t="t" r="r" b="b"/>
              <a:pathLst>
                <a:path w="1885315" h="6350">
                  <a:moveTo>
                    <a:pt x="1885198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885198" y="6347"/>
                  </a:lnTo>
                  <a:lnTo>
                    <a:pt x="18851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8080566" y="6053810"/>
              <a:ext cx="3881754" cy="6350"/>
            </a:xfrm>
            <a:custGeom>
              <a:avLst/>
              <a:gdLst/>
              <a:ahLst/>
              <a:cxnLst/>
              <a:rect l="l" t="t" r="r" b="b"/>
              <a:pathLst>
                <a:path w="3881754" h="6350">
                  <a:moveTo>
                    <a:pt x="178752" y="0"/>
                  </a:moveTo>
                  <a:lnTo>
                    <a:pt x="0" y="0"/>
                  </a:lnTo>
                  <a:lnTo>
                    <a:pt x="0" y="6337"/>
                  </a:lnTo>
                  <a:lnTo>
                    <a:pt x="178752" y="6337"/>
                  </a:lnTo>
                  <a:lnTo>
                    <a:pt x="178752" y="0"/>
                  </a:lnTo>
                  <a:close/>
                </a:path>
                <a:path w="3881754" h="6350">
                  <a:moveTo>
                    <a:pt x="3881539" y="0"/>
                  </a:moveTo>
                  <a:lnTo>
                    <a:pt x="1640268" y="0"/>
                  </a:lnTo>
                  <a:lnTo>
                    <a:pt x="1640268" y="6337"/>
                  </a:lnTo>
                  <a:lnTo>
                    <a:pt x="3881539" y="6337"/>
                  </a:lnTo>
                  <a:lnTo>
                    <a:pt x="38815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8077441" y="6053810"/>
              <a:ext cx="3888104" cy="6350"/>
            </a:xfrm>
            <a:custGeom>
              <a:avLst/>
              <a:gdLst/>
              <a:ahLst/>
              <a:cxnLst/>
              <a:rect l="l" t="t" r="r" b="b"/>
              <a:pathLst>
                <a:path w="3888104" h="6350">
                  <a:moveTo>
                    <a:pt x="181876" y="0"/>
                  </a:moveTo>
                  <a:lnTo>
                    <a:pt x="0" y="0"/>
                  </a:lnTo>
                  <a:lnTo>
                    <a:pt x="0" y="6337"/>
                  </a:lnTo>
                  <a:lnTo>
                    <a:pt x="181876" y="6337"/>
                  </a:lnTo>
                  <a:lnTo>
                    <a:pt x="181876" y="0"/>
                  </a:lnTo>
                  <a:close/>
                </a:path>
                <a:path w="3888104" h="6350">
                  <a:moveTo>
                    <a:pt x="3887698" y="0"/>
                  </a:moveTo>
                  <a:lnTo>
                    <a:pt x="1643392" y="0"/>
                  </a:lnTo>
                  <a:lnTo>
                    <a:pt x="1643392" y="6337"/>
                  </a:lnTo>
                  <a:lnTo>
                    <a:pt x="3887698" y="6337"/>
                  </a:lnTo>
                  <a:lnTo>
                    <a:pt x="38876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6372606" y="6377928"/>
              <a:ext cx="1689735" cy="6350"/>
            </a:xfrm>
            <a:custGeom>
              <a:avLst/>
              <a:gdLst/>
              <a:ahLst/>
              <a:cxnLst/>
              <a:rect l="l" t="t" r="r" b="b"/>
              <a:pathLst>
                <a:path w="1689734" h="6350">
                  <a:moveTo>
                    <a:pt x="0" y="6347"/>
                  </a:moveTo>
                  <a:lnTo>
                    <a:pt x="1689444" y="6347"/>
                  </a:lnTo>
                  <a:lnTo>
                    <a:pt x="1689444" y="0"/>
                  </a:lnTo>
                  <a:lnTo>
                    <a:pt x="0" y="0"/>
                  </a:lnTo>
                  <a:lnTo>
                    <a:pt x="0" y="63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6372606" y="6377928"/>
              <a:ext cx="1692910" cy="6350"/>
            </a:xfrm>
            <a:custGeom>
              <a:avLst/>
              <a:gdLst/>
              <a:ahLst/>
              <a:cxnLst/>
              <a:rect l="l" t="t" r="r" b="b"/>
              <a:pathLst>
                <a:path w="1692909" h="6350">
                  <a:moveTo>
                    <a:pt x="0" y="6347"/>
                  </a:moveTo>
                  <a:lnTo>
                    <a:pt x="1692490" y="6347"/>
                  </a:lnTo>
                  <a:lnTo>
                    <a:pt x="1692490" y="0"/>
                  </a:lnTo>
                  <a:lnTo>
                    <a:pt x="0" y="0"/>
                  </a:lnTo>
                  <a:lnTo>
                    <a:pt x="0" y="63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8080566" y="6377939"/>
              <a:ext cx="3881754" cy="6350"/>
            </a:xfrm>
            <a:custGeom>
              <a:avLst/>
              <a:gdLst/>
              <a:ahLst/>
              <a:cxnLst/>
              <a:rect l="l" t="t" r="r" b="b"/>
              <a:pathLst>
                <a:path w="3881754" h="6350">
                  <a:moveTo>
                    <a:pt x="178752" y="0"/>
                  </a:moveTo>
                  <a:lnTo>
                    <a:pt x="0" y="0"/>
                  </a:lnTo>
                  <a:lnTo>
                    <a:pt x="0" y="6337"/>
                  </a:lnTo>
                  <a:lnTo>
                    <a:pt x="178752" y="6337"/>
                  </a:lnTo>
                  <a:lnTo>
                    <a:pt x="178752" y="0"/>
                  </a:lnTo>
                  <a:close/>
                </a:path>
                <a:path w="3881754" h="6350">
                  <a:moveTo>
                    <a:pt x="3881539" y="0"/>
                  </a:moveTo>
                  <a:lnTo>
                    <a:pt x="1640268" y="0"/>
                  </a:lnTo>
                  <a:lnTo>
                    <a:pt x="1640268" y="6337"/>
                  </a:lnTo>
                  <a:lnTo>
                    <a:pt x="3881539" y="6337"/>
                  </a:lnTo>
                  <a:lnTo>
                    <a:pt x="38815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8077441" y="6377939"/>
              <a:ext cx="3888104" cy="6350"/>
            </a:xfrm>
            <a:custGeom>
              <a:avLst/>
              <a:gdLst/>
              <a:ahLst/>
              <a:cxnLst/>
              <a:rect l="l" t="t" r="r" b="b"/>
              <a:pathLst>
                <a:path w="3888104" h="6350">
                  <a:moveTo>
                    <a:pt x="181876" y="0"/>
                  </a:moveTo>
                  <a:lnTo>
                    <a:pt x="0" y="0"/>
                  </a:lnTo>
                  <a:lnTo>
                    <a:pt x="0" y="6337"/>
                  </a:lnTo>
                  <a:lnTo>
                    <a:pt x="181876" y="6337"/>
                  </a:lnTo>
                  <a:lnTo>
                    <a:pt x="181876" y="0"/>
                  </a:lnTo>
                  <a:close/>
                </a:path>
                <a:path w="3888104" h="6350">
                  <a:moveTo>
                    <a:pt x="3887698" y="0"/>
                  </a:moveTo>
                  <a:lnTo>
                    <a:pt x="1643392" y="0"/>
                  </a:lnTo>
                  <a:lnTo>
                    <a:pt x="1643392" y="6337"/>
                  </a:lnTo>
                  <a:lnTo>
                    <a:pt x="3887698" y="6337"/>
                  </a:lnTo>
                  <a:lnTo>
                    <a:pt x="38876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6372606" y="6593943"/>
              <a:ext cx="1689735" cy="6350"/>
            </a:xfrm>
            <a:custGeom>
              <a:avLst/>
              <a:gdLst/>
              <a:ahLst/>
              <a:cxnLst/>
              <a:rect l="l" t="t" r="r" b="b"/>
              <a:pathLst>
                <a:path w="1689734" h="6350">
                  <a:moveTo>
                    <a:pt x="0" y="6347"/>
                  </a:moveTo>
                  <a:lnTo>
                    <a:pt x="1689444" y="6347"/>
                  </a:lnTo>
                  <a:lnTo>
                    <a:pt x="1689444" y="0"/>
                  </a:lnTo>
                  <a:lnTo>
                    <a:pt x="0" y="0"/>
                  </a:lnTo>
                  <a:lnTo>
                    <a:pt x="0" y="63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6372606" y="6593943"/>
              <a:ext cx="1692910" cy="6350"/>
            </a:xfrm>
            <a:custGeom>
              <a:avLst/>
              <a:gdLst/>
              <a:ahLst/>
              <a:cxnLst/>
              <a:rect l="l" t="t" r="r" b="b"/>
              <a:pathLst>
                <a:path w="1692909" h="6350">
                  <a:moveTo>
                    <a:pt x="0" y="6347"/>
                  </a:moveTo>
                  <a:lnTo>
                    <a:pt x="1692490" y="6347"/>
                  </a:lnTo>
                  <a:lnTo>
                    <a:pt x="1692490" y="0"/>
                  </a:lnTo>
                  <a:lnTo>
                    <a:pt x="0" y="0"/>
                  </a:lnTo>
                  <a:lnTo>
                    <a:pt x="0" y="63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8080573" y="6593943"/>
              <a:ext cx="3881754" cy="6350"/>
            </a:xfrm>
            <a:custGeom>
              <a:avLst/>
              <a:gdLst/>
              <a:ahLst/>
              <a:cxnLst/>
              <a:rect l="l" t="t" r="r" b="b"/>
              <a:pathLst>
                <a:path w="3881754" h="6350">
                  <a:moveTo>
                    <a:pt x="3881533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3881533" y="6347"/>
                  </a:lnTo>
                  <a:lnTo>
                    <a:pt x="38815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8077445" y="6593943"/>
              <a:ext cx="3888104" cy="6350"/>
            </a:xfrm>
            <a:custGeom>
              <a:avLst/>
              <a:gdLst/>
              <a:ahLst/>
              <a:cxnLst/>
              <a:rect l="l" t="t" r="r" b="b"/>
              <a:pathLst>
                <a:path w="3888104" h="6350">
                  <a:moveTo>
                    <a:pt x="0" y="6347"/>
                  </a:moveTo>
                  <a:lnTo>
                    <a:pt x="3887707" y="6347"/>
                  </a:lnTo>
                  <a:lnTo>
                    <a:pt x="3887707" y="0"/>
                  </a:lnTo>
                  <a:lnTo>
                    <a:pt x="0" y="0"/>
                  </a:lnTo>
                  <a:lnTo>
                    <a:pt x="0" y="63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6182985" y="6708191"/>
              <a:ext cx="1879600" cy="6350"/>
            </a:xfrm>
            <a:custGeom>
              <a:avLst/>
              <a:gdLst/>
              <a:ahLst/>
              <a:cxnLst/>
              <a:rect l="l" t="t" r="r" b="b"/>
              <a:pathLst>
                <a:path w="1879600" h="6350">
                  <a:moveTo>
                    <a:pt x="1879065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879065" y="6347"/>
                  </a:lnTo>
                  <a:lnTo>
                    <a:pt x="18790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6179898" y="6708191"/>
              <a:ext cx="1885314" cy="6350"/>
            </a:xfrm>
            <a:custGeom>
              <a:avLst/>
              <a:gdLst/>
              <a:ahLst/>
              <a:cxnLst/>
              <a:rect l="l" t="t" r="r" b="b"/>
              <a:pathLst>
                <a:path w="1885315" h="6350">
                  <a:moveTo>
                    <a:pt x="1885198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885198" y="6347"/>
                  </a:lnTo>
                  <a:lnTo>
                    <a:pt x="18851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6182985" y="2616438"/>
              <a:ext cx="1879600" cy="6350"/>
            </a:xfrm>
            <a:custGeom>
              <a:avLst/>
              <a:gdLst/>
              <a:ahLst/>
              <a:cxnLst/>
              <a:rect l="l" t="t" r="r" b="b"/>
              <a:pathLst>
                <a:path w="1879600" h="6350">
                  <a:moveTo>
                    <a:pt x="1879065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879065" y="6347"/>
                  </a:lnTo>
                  <a:lnTo>
                    <a:pt x="18790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6179897" y="2616396"/>
              <a:ext cx="1885314" cy="6350"/>
            </a:xfrm>
            <a:custGeom>
              <a:avLst/>
              <a:gdLst/>
              <a:ahLst/>
              <a:cxnLst/>
              <a:rect l="l" t="t" r="r" b="b"/>
              <a:pathLst>
                <a:path w="1885315" h="6350">
                  <a:moveTo>
                    <a:pt x="1885198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885198" y="6347"/>
                  </a:lnTo>
                  <a:lnTo>
                    <a:pt x="18851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8080573" y="2616438"/>
              <a:ext cx="3881754" cy="6350"/>
            </a:xfrm>
            <a:custGeom>
              <a:avLst/>
              <a:gdLst/>
              <a:ahLst/>
              <a:cxnLst/>
              <a:rect l="l" t="t" r="r" b="b"/>
              <a:pathLst>
                <a:path w="3881754" h="6350">
                  <a:moveTo>
                    <a:pt x="3881533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3881533" y="6347"/>
                  </a:lnTo>
                  <a:lnTo>
                    <a:pt x="38815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8077444" y="2616396"/>
              <a:ext cx="3888104" cy="6350"/>
            </a:xfrm>
            <a:custGeom>
              <a:avLst/>
              <a:gdLst/>
              <a:ahLst/>
              <a:cxnLst/>
              <a:rect l="l" t="t" r="r" b="b"/>
              <a:pathLst>
                <a:path w="3888104" h="6350">
                  <a:moveTo>
                    <a:pt x="0" y="6347"/>
                  </a:moveTo>
                  <a:lnTo>
                    <a:pt x="3887707" y="6347"/>
                  </a:lnTo>
                  <a:lnTo>
                    <a:pt x="3887707" y="0"/>
                  </a:lnTo>
                  <a:lnTo>
                    <a:pt x="0" y="0"/>
                  </a:lnTo>
                  <a:lnTo>
                    <a:pt x="0" y="63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6182985" y="2762423"/>
              <a:ext cx="1879600" cy="6350"/>
            </a:xfrm>
            <a:custGeom>
              <a:avLst/>
              <a:gdLst/>
              <a:ahLst/>
              <a:cxnLst/>
              <a:rect l="l" t="t" r="r" b="b"/>
              <a:pathLst>
                <a:path w="1879600" h="6350">
                  <a:moveTo>
                    <a:pt x="1879065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879065" y="6347"/>
                  </a:lnTo>
                  <a:lnTo>
                    <a:pt x="18790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6179897" y="2762381"/>
              <a:ext cx="1885314" cy="6350"/>
            </a:xfrm>
            <a:custGeom>
              <a:avLst/>
              <a:gdLst/>
              <a:ahLst/>
              <a:cxnLst/>
              <a:rect l="l" t="t" r="r" b="b"/>
              <a:pathLst>
                <a:path w="1885315" h="6350">
                  <a:moveTo>
                    <a:pt x="1885198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885198" y="6347"/>
                  </a:lnTo>
                  <a:lnTo>
                    <a:pt x="18851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8080573" y="2762423"/>
              <a:ext cx="3881754" cy="6350"/>
            </a:xfrm>
            <a:custGeom>
              <a:avLst/>
              <a:gdLst/>
              <a:ahLst/>
              <a:cxnLst/>
              <a:rect l="l" t="t" r="r" b="b"/>
              <a:pathLst>
                <a:path w="3881754" h="6350">
                  <a:moveTo>
                    <a:pt x="3881533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3881533" y="6347"/>
                  </a:lnTo>
                  <a:lnTo>
                    <a:pt x="38815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8077444" y="2762381"/>
              <a:ext cx="3888104" cy="6350"/>
            </a:xfrm>
            <a:custGeom>
              <a:avLst/>
              <a:gdLst/>
              <a:ahLst/>
              <a:cxnLst/>
              <a:rect l="l" t="t" r="r" b="b"/>
              <a:pathLst>
                <a:path w="3888104" h="6350">
                  <a:moveTo>
                    <a:pt x="0" y="6347"/>
                  </a:moveTo>
                  <a:lnTo>
                    <a:pt x="3887707" y="6347"/>
                  </a:lnTo>
                  <a:lnTo>
                    <a:pt x="3887707" y="0"/>
                  </a:lnTo>
                  <a:lnTo>
                    <a:pt x="0" y="0"/>
                  </a:lnTo>
                  <a:lnTo>
                    <a:pt x="0" y="63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6182984" y="1644225"/>
              <a:ext cx="1879600" cy="6350"/>
            </a:xfrm>
            <a:custGeom>
              <a:avLst/>
              <a:gdLst/>
              <a:ahLst/>
              <a:cxnLst/>
              <a:rect l="l" t="t" r="r" b="b"/>
              <a:pathLst>
                <a:path w="1879600" h="6350">
                  <a:moveTo>
                    <a:pt x="1879065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879065" y="6347"/>
                  </a:lnTo>
                  <a:lnTo>
                    <a:pt x="18790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6179897" y="1644267"/>
              <a:ext cx="1885314" cy="6350"/>
            </a:xfrm>
            <a:custGeom>
              <a:avLst/>
              <a:gdLst/>
              <a:ahLst/>
              <a:cxnLst/>
              <a:rect l="l" t="t" r="r" b="b"/>
              <a:pathLst>
                <a:path w="1885315" h="6350">
                  <a:moveTo>
                    <a:pt x="1885198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885198" y="6347"/>
                  </a:lnTo>
                  <a:lnTo>
                    <a:pt x="18851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8080573" y="1644225"/>
              <a:ext cx="3881754" cy="6350"/>
            </a:xfrm>
            <a:custGeom>
              <a:avLst/>
              <a:gdLst/>
              <a:ahLst/>
              <a:cxnLst/>
              <a:rect l="l" t="t" r="r" b="b"/>
              <a:pathLst>
                <a:path w="3881754" h="6350">
                  <a:moveTo>
                    <a:pt x="3881533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3881533" y="6347"/>
                  </a:lnTo>
                  <a:lnTo>
                    <a:pt x="38815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8077444" y="1644267"/>
              <a:ext cx="3888104" cy="6350"/>
            </a:xfrm>
            <a:custGeom>
              <a:avLst/>
              <a:gdLst/>
              <a:ahLst/>
              <a:cxnLst/>
              <a:rect l="l" t="t" r="r" b="b"/>
              <a:pathLst>
                <a:path w="3888104" h="6350">
                  <a:moveTo>
                    <a:pt x="0" y="6347"/>
                  </a:moveTo>
                  <a:lnTo>
                    <a:pt x="3887707" y="6347"/>
                  </a:lnTo>
                  <a:lnTo>
                    <a:pt x="3887707" y="0"/>
                  </a:lnTo>
                  <a:lnTo>
                    <a:pt x="0" y="0"/>
                  </a:lnTo>
                  <a:lnTo>
                    <a:pt x="0" y="63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6182984" y="2292311"/>
              <a:ext cx="1879600" cy="6350"/>
            </a:xfrm>
            <a:custGeom>
              <a:avLst/>
              <a:gdLst/>
              <a:ahLst/>
              <a:cxnLst/>
              <a:rect l="l" t="t" r="r" b="b"/>
              <a:pathLst>
                <a:path w="1879600" h="6350">
                  <a:moveTo>
                    <a:pt x="1879065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879065" y="6347"/>
                  </a:lnTo>
                  <a:lnTo>
                    <a:pt x="18790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6179897" y="2292268"/>
              <a:ext cx="1885314" cy="6350"/>
            </a:xfrm>
            <a:custGeom>
              <a:avLst/>
              <a:gdLst/>
              <a:ahLst/>
              <a:cxnLst/>
              <a:rect l="l" t="t" r="r" b="b"/>
              <a:pathLst>
                <a:path w="1885315" h="6350">
                  <a:moveTo>
                    <a:pt x="1885198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885198" y="6347"/>
                  </a:lnTo>
                  <a:lnTo>
                    <a:pt x="18851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8080573" y="2292311"/>
              <a:ext cx="3881754" cy="6350"/>
            </a:xfrm>
            <a:custGeom>
              <a:avLst/>
              <a:gdLst/>
              <a:ahLst/>
              <a:cxnLst/>
              <a:rect l="l" t="t" r="r" b="b"/>
              <a:pathLst>
                <a:path w="3881754" h="6350">
                  <a:moveTo>
                    <a:pt x="3881533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3881533" y="6347"/>
                  </a:lnTo>
                  <a:lnTo>
                    <a:pt x="38815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8077444" y="2292268"/>
              <a:ext cx="3888104" cy="6350"/>
            </a:xfrm>
            <a:custGeom>
              <a:avLst/>
              <a:gdLst/>
              <a:ahLst/>
              <a:cxnLst/>
              <a:rect l="l" t="t" r="r" b="b"/>
              <a:pathLst>
                <a:path w="3888104" h="6350">
                  <a:moveTo>
                    <a:pt x="0" y="6347"/>
                  </a:moveTo>
                  <a:lnTo>
                    <a:pt x="3887707" y="6347"/>
                  </a:lnTo>
                  <a:lnTo>
                    <a:pt x="3887707" y="0"/>
                  </a:lnTo>
                  <a:lnTo>
                    <a:pt x="0" y="0"/>
                  </a:lnTo>
                  <a:lnTo>
                    <a:pt x="0" y="63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6182985" y="2978395"/>
              <a:ext cx="1879600" cy="6350"/>
            </a:xfrm>
            <a:custGeom>
              <a:avLst/>
              <a:gdLst/>
              <a:ahLst/>
              <a:cxnLst/>
              <a:rect l="l" t="t" r="r" b="b"/>
              <a:pathLst>
                <a:path w="1879600" h="6350">
                  <a:moveTo>
                    <a:pt x="1879065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879065" y="6347"/>
                  </a:lnTo>
                  <a:lnTo>
                    <a:pt x="18790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6179897" y="2978437"/>
              <a:ext cx="1885314" cy="6350"/>
            </a:xfrm>
            <a:custGeom>
              <a:avLst/>
              <a:gdLst/>
              <a:ahLst/>
              <a:cxnLst/>
              <a:rect l="l" t="t" r="r" b="b"/>
              <a:pathLst>
                <a:path w="1885315" h="6350">
                  <a:moveTo>
                    <a:pt x="1885198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885198" y="6347"/>
                  </a:lnTo>
                  <a:lnTo>
                    <a:pt x="18851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8080573" y="2978395"/>
              <a:ext cx="3881754" cy="6350"/>
            </a:xfrm>
            <a:custGeom>
              <a:avLst/>
              <a:gdLst/>
              <a:ahLst/>
              <a:cxnLst/>
              <a:rect l="l" t="t" r="r" b="b"/>
              <a:pathLst>
                <a:path w="3881754" h="6350">
                  <a:moveTo>
                    <a:pt x="3881533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3881533" y="6347"/>
                  </a:lnTo>
                  <a:lnTo>
                    <a:pt x="38815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8077444" y="2978437"/>
              <a:ext cx="3888104" cy="6350"/>
            </a:xfrm>
            <a:custGeom>
              <a:avLst/>
              <a:gdLst/>
              <a:ahLst/>
              <a:cxnLst/>
              <a:rect l="l" t="t" r="r" b="b"/>
              <a:pathLst>
                <a:path w="3888104" h="6350">
                  <a:moveTo>
                    <a:pt x="0" y="6347"/>
                  </a:moveTo>
                  <a:lnTo>
                    <a:pt x="3887707" y="6347"/>
                  </a:lnTo>
                  <a:lnTo>
                    <a:pt x="3887707" y="0"/>
                  </a:lnTo>
                  <a:lnTo>
                    <a:pt x="0" y="0"/>
                  </a:lnTo>
                  <a:lnTo>
                    <a:pt x="0" y="63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6182985" y="3524927"/>
              <a:ext cx="1879600" cy="6350"/>
            </a:xfrm>
            <a:custGeom>
              <a:avLst/>
              <a:gdLst/>
              <a:ahLst/>
              <a:cxnLst/>
              <a:rect l="l" t="t" r="r" b="b"/>
              <a:pathLst>
                <a:path w="1879600" h="6350">
                  <a:moveTo>
                    <a:pt x="1879065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879065" y="6347"/>
                  </a:lnTo>
                  <a:lnTo>
                    <a:pt x="18790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6179897" y="3524885"/>
              <a:ext cx="1885314" cy="6350"/>
            </a:xfrm>
            <a:custGeom>
              <a:avLst/>
              <a:gdLst/>
              <a:ahLst/>
              <a:cxnLst/>
              <a:rect l="l" t="t" r="r" b="b"/>
              <a:pathLst>
                <a:path w="1885315" h="6350">
                  <a:moveTo>
                    <a:pt x="1885198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885198" y="6347"/>
                  </a:lnTo>
                  <a:lnTo>
                    <a:pt x="18851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8080573" y="3524927"/>
              <a:ext cx="3881754" cy="6350"/>
            </a:xfrm>
            <a:custGeom>
              <a:avLst/>
              <a:gdLst/>
              <a:ahLst/>
              <a:cxnLst/>
              <a:rect l="l" t="t" r="r" b="b"/>
              <a:pathLst>
                <a:path w="3881754" h="6350">
                  <a:moveTo>
                    <a:pt x="3881533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3881533" y="6347"/>
                  </a:lnTo>
                  <a:lnTo>
                    <a:pt x="38815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8077444" y="3524885"/>
              <a:ext cx="3888104" cy="6350"/>
            </a:xfrm>
            <a:custGeom>
              <a:avLst/>
              <a:gdLst/>
              <a:ahLst/>
              <a:cxnLst/>
              <a:rect l="l" t="t" r="r" b="b"/>
              <a:pathLst>
                <a:path w="3888104" h="6350">
                  <a:moveTo>
                    <a:pt x="0" y="6347"/>
                  </a:moveTo>
                  <a:lnTo>
                    <a:pt x="3887707" y="6347"/>
                  </a:lnTo>
                  <a:lnTo>
                    <a:pt x="3887707" y="0"/>
                  </a:lnTo>
                  <a:lnTo>
                    <a:pt x="0" y="0"/>
                  </a:lnTo>
                  <a:lnTo>
                    <a:pt x="0" y="63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6182985" y="4065027"/>
              <a:ext cx="1879600" cy="6350"/>
            </a:xfrm>
            <a:custGeom>
              <a:avLst/>
              <a:gdLst/>
              <a:ahLst/>
              <a:cxnLst/>
              <a:rect l="l" t="t" r="r" b="b"/>
              <a:pathLst>
                <a:path w="1879600" h="6350">
                  <a:moveTo>
                    <a:pt x="1879065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879065" y="6347"/>
                  </a:lnTo>
                  <a:lnTo>
                    <a:pt x="18790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6179898" y="4065069"/>
              <a:ext cx="1885314" cy="6350"/>
            </a:xfrm>
            <a:custGeom>
              <a:avLst/>
              <a:gdLst/>
              <a:ahLst/>
              <a:cxnLst/>
              <a:rect l="l" t="t" r="r" b="b"/>
              <a:pathLst>
                <a:path w="1885315" h="6350">
                  <a:moveTo>
                    <a:pt x="1885198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1885198" y="6347"/>
                  </a:lnTo>
                  <a:lnTo>
                    <a:pt x="18851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8080573" y="4065027"/>
              <a:ext cx="3881754" cy="6350"/>
            </a:xfrm>
            <a:custGeom>
              <a:avLst/>
              <a:gdLst/>
              <a:ahLst/>
              <a:cxnLst/>
              <a:rect l="l" t="t" r="r" b="b"/>
              <a:pathLst>
                <a:path w="3881754" h="6350">
                  <a:moveTo>
                    <a:pt x="3881533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3881533" y="6347"/>
                  </a:lnTo>
                  <a:lnTo>
                    <a:pt x="38815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8077444" y="4065069"/>
              <a:ext cx="3888104" cy="6350"/>
            </a:xfrm>
            <a:custGeom>
              <a:avLst/>
              <a:gdLst/>
              <a:ahLst/>
              <a:cxnLst/>
              <a:rect l="l" t="t" r="r" b="b"/>
              <a:pathLst>
                <a:path w="3888104" h="6350">
                  <a:moveTo>
                    <a:pt x="0" y="6347"/>
                  </a:moveTo>
                  <a:lnTo>
                    <a:pt x="3887707" y="6347"/>
                  </a:lnTo>
                  <a:lnTo>
                    <a:pt x="3887707" y="0"/>
                  </a:lnTo>
                  <a:lnTo>
                    <a:pt x="0" y="0"/>
                  </a:lnTo>
                  <a:lnTo>
                    <a:pt x="0" y="63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8083660" y="1170770"/>
              <a:ext cx="6350" cy="5541010"/>
            </a:xfrm>
            <a:custGeom>
              <a:avLst/>
              <a:gdLst/>
              <a:ahLst/>
              <a:cxnLst/>
              <a:rect l="l" t="t" r="r" b="b"/>
              <a:pathLst>
                <a:path w="6350" h="5541009">
                  <a:moveTo>
                    <a:pt x="6174" y="0"/>
                  </a:moveTo>
                  <a:lnTo>
                    <a:pt x="0" y="0"/>
                  </a:lnTo>
                  <a:lnTo>
                    <a:pt x="0" y="5540595"/>
                  </a:lnTo>
                  <a:lnTo>
                    <a:pt x="6174" y="5540595"/>
                  </a:lnTo>
                  <a:lnTo>
                    <a:pt x="61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8083618" y="1167554"/>
              <a:ext cx="6350" cy="5547360"/>
            </a:xfrm>
            <a:custGeom>
              <a:avLst/>
              <a:gdLst/>
              <a:ahLst/>
              <a:cxnLst/>
              <a:rect l="l" t="t" r="r" b="b"/>
              <a:pathLst>
                <a:path w="6350" h="5547359">
                  <a:moveTo>
                    <a:pt x="6174" y="0"/>
                  </a:moveTo>
                  <a:lnTo>
                    <a:pt x="0" y="0"/>
                  </a:lnTo>
                  <a:lnTo>
                    <a:pt x="0" y="5546984"/>
                  </a:lnTo>
                  <a:lnTo>
                    <a:pt x="6174" y="5546984"/>
                  </a:lnTo>
                  <a:lnTo>
                    <a:pt x="61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8880958" y="1170774"/>
              <a:ext cx="6350" cy="5541010"/>
            </a:xfrm>
            <a:custGeom>
              <a:avLst/>
              <a:gdLst/>
              <a:ahLst/>
              <a:cxnLst/>
              <a:rect l="l" t="t" r="r" b="b"/>
              <a:pathLst>
                <a:path w="6350" h="5541009">
                  <a:moveTo>
                    <a:pt x="6172" y="5215547"/>
                  </a:moveTo>
                  <a:lnTo>
                    <a:pt x="0" y="5215547"/>
                  </a:lnTo>
                  <a:lnTo>
                    <a:pt x="0" y="5540591"/>
                  </a:lnTo>
                  <a:lnTo>
                    <a:pt x="6172" y="5540591"/>
                  </a:lnTo>
                  <a:lnTo>
                    <a:pt x="6172" y="5215547"/>
                  </a:lnTo>
                  <a:close/>
                </a:path>
                <a:path w="6350" h="5541009">
                  <a:moveTo>
                    <a:pt x="6172" y="4334675"/>
                  </a:moveTo>
                  <a:lnTo>
                    <a:pt x="0" y="4334675"/>
                  </a:lnTo>
                  <a:lnTo>
                    <a:pt x="0" y="4776635"/>
                  </a:lnTo>
                  <a:lnTo>
                    <a:pt x="6172" y="4776635"/>
                  </a:lnTo>
                  <a:lnTo>
                    <a:pt x="6172" y="4334675"/>
                  </a:lnTo>
                  <a:close/>
                </a:path>
                <a:path w="6350" h="5541009">
                  <a:moveTo>
                    <a:pt x="6172" y="0"/>
                  </a:moveTo>
                  <a:lnTo>
                    <a:pt x="0" y="0"/>
                  </a:lnTo>
                  <a:lnTo>
                    <a:pt x="0" y="3978071"/>
                  </a:lnTo>
                  <a:lnTo>
                    <a:pt x="6172" y="3978071"/>
                  </a:lnTo>
                  <a:lnTo>
                    <a:pt x="61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8880907" y="1167561"/>
              <a:ext cx="6350" cy="5547360"/>
            </a:xfrm>
            <a:custGeom>
              <a:avLst/>
              <a:gdLst/>
              <a:ahLst/>
              <a:cxnLst/>
              <a:rect l="l" t="t" r="r" b="b"/>
              <a:pathLst>
                <a:path w="6350" h="5547359">
                  <a:moveTo>
                    <a:pt x="6184" y="5218760"/>
                  </a:moveTo>
                  <a:lnTo>
                    <a:pt x="0" y="5218760"/>
                  </a:lnTo>
                  <a:lnTo>
                    <a:pt x="0" y="5546979"/>
                  </a:lnTo>
                  <a:lnTo>
                    <a:pt x="6184" y="5546979"/>
                  </a:lnTo>
                  <a:lnTo>
                    <a:pt x="6184" y="5218760"/>
                  </a:lnTo>
                  <a:close/>
                </a:path>
                <a:path w="6350" h="5547359">
                  <a:moveTo>
                    <a:pt x="6184" y="4337888"/>
                  </a:moveTo>
                  <a:lnTo>
                    <a:pt x="0" y="4337888"/>
                  </a:lnTo>
                  <a:lnTo>
                    <a:pt x="0" y="4779848"/>
                  </a:lnTo>
                  <a:lnTo>
                    <a:pt x="6184" y="4779848"/>
                  </a:lnTo>
                  <a:lnTo>
                    <a:pt x="6184" y="4337888"/>
                  </a:lnTo>
                  <a:close/>
                </a:path>
                <a:path w="6350" h="5547359">
                  <a:moveTo>
                    <a:pt x="6184" y="0"/>
                  </a:moveTo>
                  <a:lnTo>
                    <a:pt x="0" y="0"/>
                  </a:lnTo>
                  <a:lnTo>
                    <a:pt x="0" y="3981285"/>
                  </a:lnTo>
                  <a:lnTo>
                    <a:pt x="6184" y="3981285"/>
                  </a:lnTo>
                  <a:lnTo>
                    <a:pt x="61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9604159" y="1170774"/>
              <a:ext cx="6350" cy="5541010"/>
            </a:xfrm>
            <a:custGeom>
              <a:avLst/>
              <a:gdLst/>
              <a:ahLst/>
              <a:cxnLst/>
              <a:rect l="l" t="t" r="r" b="b"/>
              <a:pathLst>
                <a:path w="6350" h="5541009">
                  <a:moveTo>
                    <a:pt x="6172" y="5215547"/>
                  </a:moveTo>
                  <a:lnTo>
                    <a:pt x="0" y="5215547"/>
                  </a:lnTo>
                  <a:lnTo>
                    <a:pt x="0" y="5540591"/>
                  </a:lnTo>
                  <a:lnTo>
                    <a:pt x="6172" y="5540591"/>
                  </a:lnTo>
                  <a:lnTo>
                    <a:pt x="6172" y="5215547"/>
                  </a:lnTo>
                  <a:close/>
                </a:path>
                <a:path w="6350" h="5541009">
                  <a:moveTo>
                    <a:pt x="6172" y="4334675"/>
                  </a:moveTo>
                  <a:lnTo>
                    <a:pt x="0" y="4334675"/>
                  </a:lnTo>
                  <a:lnTo>
                    <a:pt x="0" y="4776635"/>
                  </a:lnTo>
                  <a:lnTo>
                    <a:pt x="6172" y="4776635"/>
                  </a:lnTo>
                  <a:lnTo>
                    <a:pt x="6172" y="4334675"/>
                  </a:lnTo>
                  <a:close/>
                </a:path>
                <a:path w="6350" h="5541009">
                  <a:moveTo>
                    <a:pt x="6172" y="0"/>
                  </a:moveTo>
                  <a:lnTo>
                    <a:pt x="0" y="0"/>
                  </a:lnTo>
                  <a:lnTo>
                    <a:pt x="0" y="3978071"/>
                  </a:lnTo>
                  <a:lnTo>
                    <a:pt x="6172" y="3978071"/>
                  </a:lnTo>
                  <a:lnTo>
                    <a:pt x="61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9604121" y="1167561"/>
              <a:ext cx="6350" cy="5547360"/>
            </a:xfrm>
            <a:custGeom>
              <a:avLst/>
              <a:gdLst/>
              <a:ahLst/>
              <a:cxnLst/>
              <a:rect l="l" t="t" r="r" b="b"/>
              <a:pathLst>
                <a:path w="6350" h="5547359">
                  <a:moveTo>
                    <a:pt x="6172" y="5218760"/>
                  </a:moveTo>
                  <a:lnTo>
                    <a:pt x="0" y="5218760"/>
                  </a:lnTo>
                  <a:lnTo>
                    <a:pt x="0" y="5546979"/>
                  </a:lnTo>
                  <a:lnTo>
                    <a:pt x="6172" y="5546979"/>
                  </a:lnTo>
                  <a:lnTo>
                    <a:pt x="6172" y="5218760"/>
                  </a:lnTo>
                  <a:close/>
                </a:path>
                <a:path w="6350" h="5547359">
                  <a:moveTo>
                    <a:pt x="6172" y="4337888"/>
                  </a:moveTo>
                  <a:lnTo>
                    <a:pt x="0" y="4337888"/>
                  </a:lnTo>
                  <a:lnTo>
                    <a:pt x="0" y="4779848"/>
                  </a:lnTo>
                  <a:lnTo>
                    <a:pt x="6172" y="4779848"/>
                  </a:lnTo>
                  <a:lnTo>
                    <a:pt x="6172" y="4337888"/>
                  </a:lnTo>
                  <a:close/>
                </a:path>
                <a:path w="6350" h="5547359">
                  <a:moveTo>
                    <a:pt x="6172" y="0"/>
                  </a:moveTo>
                  <a:lnTo>
                    <a:pt x="0" y="0"/>
                  </a:lnTo>
                  <a:lnTo>
                    <a:pt x="0" y="3981285"/>
                  </a:lnTo>
                  <a:lnTo>
                    <a:pt x="6172" y="3981285"/>
                  </a:lnTo>
                  <a:lnTo>
                    <a:pt x="61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10382943" y="1170770"/>
              <a:ext cx="6350" cy="5541010"/>
            </a:xfrm>
            <a:custGeom>
              <a:avLst/>
              <a:gdLst/>
              <a:ahLst/>
              <a:cxnLst/>
              <a:rect l="l" t="t" r="r" b="b"/>
              <a:pathLst>
                <a:path w="6350" h="5541009">
                  <a:moveTo>
                    <a:pt x="6174" y="0"/>
                  </a:moveTo>
                  <a:lnTo>
                    <a:pt x="0" y="0"/>
                  </a:lnTo>
                  <a:lnTo>
                    <a:pt x="0" y="5540595"/>
                  </a:lnTo>
                  <a:lnTo>
                    <a:pt x="6174" y="5540595"/>
                  </a:lnTo>
                  <a:lnTo>
                    <a:pt x="61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10382902" y="1167554"/>
              <a:ext cx="6350" cy="5547360"/>
            </a:xfrm>
            <a:custGeom>
              <a:avLst/>
              <a:gdLst/>
              <a:ahLst/>
              <a:cxnLst/>
              <a:rect l="l" t="t" r="r" b="b"/>
              <a:pathLst>
                <a:path w="6350" h="5547359">
                  <a:moveTo>
                    <a:pt x="6173" y="0"/>
                  </a:moveTo>
                  <a:lnTo>
                    <a:pt x="0" y="0"/>
                  </a:lnTo>
                  <a:lnTo>
                    <a:pt x="0" y="5546984"/>
                  </a:lnTo>
                  <a:lnTo>
                    <a:pt x="6174" y="5546984"/>
                  </a:lnTo>
                  <a:lnTo>
                    <a:pt x="61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11167894" y="1170770"/>
              <a:ext cx="6350" cy="5541010"/>
            </a:xfrm>
            <a:custGeom>
              <a:avLst/>
              <a:gdLst/>
              <a:ahLst/>
              <a:cxnLst/>
              <a:rect l="l" t="t" r="r" b="b"/>
              <a:pathLst>
                <a:path w="6350" h="5541009">
                  <a:moveTo>
                    <a:pt x="6174" y="0"/>
                  </a:moveTo>
                  <a:lnTo>
                    <a:pt x="0" y="0"/>
                  </a:lnTo>
                  <a:lnTo>
                    <a:pt x="0" y="5540595"/>
                  </a:lnTo>
                  <a:lnTo>
                    <a:pt x="6174" y="5540595"/>
                  </a:lnTo>
                  <a:lnTo>
                    <a:pt x="61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11167852" y="1167554"/>
              <a:ext cx="6350" cy="5547360"/>
            </a:xfrm>
            <a:custGeom>
              <a:avLst/>
              <a:gdLst/>
              <a:ahLst/>
              <a:cxnLst/>
              <a:rect l="l" t="t" r="r" b="b"/>
              <a:pathLst>
                <a:path w="6350" h="5547359">
                  <a:moveTo>
                    <a:pt x="6174" y="0"/>
                  </a:moveTo>
                  <a:lnTo>
                    <a:pt x="0" y="0"/>
                  </a:lnTo>
                  <a:lnTo>
                    <a:pt x="0" y="5546984"/>
                  </a:lnTo>
                  <a:lnTo>
                    <a:pt x="6174" y="5546984"/>
                  </a:lnTo>
                  <a:lnTo>
                    <a:pt x="61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8080573" y="6708191"/>
              <a:ext cx="3881754" cy="6350"/>
            </a:xfrm>
            <a:custGeom>
              <a:avLst/>
              <a:gdLst/>
              <a:ahLst/>
              <a:cxnLst/>
              <a:rect l="l" t="t" r="r" b="b"/>
              <a:pathLst>
                <a:path w="3881754" h="6350">
                  <a:moveTo>
                    <a:pt x="3881533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3881533" y="6347"/>
                  </a:lnTo>
                  <a:lnTo>
                    <a:pt x="38815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6173711" y="932548"/>
              <a:ext cx="5791835" cy="5896610"/>
            </a:xfrm>
            <a:custGeom>
              <a:avLst/>
              <a:gdLst/>
              <a:ahLst/>
              <a:cxnLst/>
              <a:rect l="l" t="t" r="r" b="b"/>
              <a:pathLst>
                <a:path w="5791834" h="5896609">
                  <a:moveTo>
                    <a:pt x="6184" y="0"/>
                  </a:moveTo>
                  <a:lnTo>
                    <a:pt x="0" y="0"/>
                  </a:lnTo>
                  <a:lnTo>
                    <a:pt x="0" y="5209946"/>
                  </a:lnTo>
                  <a:lnTo>
                    <a:pt x="6184" y="5209946"/>
                  </a:lnTo>
                  <a:lnTo>
                    <a:pt x="6184" y="0"/>
                  </a:lnTo>
                  <a:close/>
                </a:path>
                <a:path w="5791834" h="5896609">
                  <a:moveTo>
                    <a:pt x="5791441" y="5775655"/>
                  </a:moveTo>
                  <a:lnTo>
                    <a:pt x="1903730" y="5775655"/>
                  </a:lnTo>
                  <a:lnTo>
                    <a:pt x="1903730" y="6311"/>
                  </a:lnTo>
                  <a:lnTo>
                    <a:pt x="1891372" y="6311"/>
                  </a:lnTo>
                  <a:lnTo>
                    <a:pt x="1891372" y="5883770"/>
                  </a:lnTo>
                  <a:lnTo>
                    <a:pt x="6184" y="5883770"/>
                  </a:lnTo>
                  <a:lnTo>
                    <a:pt x="6184" y="5685421"/>
                  </a:lnTo>
                  <a:lnTo>
                    <a:pt x="0" y="5685421"/>
                  </a:lnTo>
                  <a:lnTo>
                    <a:pt x="0" y="5896457"/>
                  </a:lnTo>
                  <a:lnTo>
                    <a:pt x="6184" y="5896457"/>
                  </a:lnTo>
                  <a:lnTo>
                    <a:pt x="1891372" y="5896457"/>
                  </a:lnTo>
                  <a:lnTo>
                    <a:pt x="1903730" y="5896457"/>
                  </a:lnTo>
                  <a:lnTo>
                    <a:pt x="1903730" y="5883770"/>
                  </a:lnTo>
                  <a:lnTo>
                    <a:pt x="1903730" y="5781992"/>
                  </a:lnTo>
                  <a:lnTo>
                    <a:pt x="5791441" y="5781992"/>
                  </a:lnTo>
                  <a:lnTo>
                    <a:pt x="5791441" y="57756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8080573" y="6822655"/>
              <a:ext cx="3881754" cy="6350"/>
            </a:xfrm>
            <a:custGeom>
              <a:avLst/>
              <a:gdLst/>
              <a:ahLst/>
              <a:cxnLst/>
              <a:rect l="l" t="t" r="r" b="b"/>
              <a:pathLst>
                <a:path w="3881754" h="6350">
                  <a:moveTo>
                    <a:pt x="3881533" y="0"/>
                  </a:moveTo>
                  <a:lnTo>
                    <a:pt x="0" y="0"/>
                  </a:lnTo>
                  <a:lnTo>
                    <a:pt x="0" y="6347"/>
                  </a:lnTo>
                  <a:lnTo>
                    <a:pt x="3881533" y="6347"/>
                  </a:lnTo>
                  <a:lnTo>
                    <a:pt x="38815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8077445" y="6822655"/>
              <a:ext cx="3888104" cy="6350"/>
            </a:xfrm>
            <a:custGeom>
              <a:avLst/>
              <a:gdLst/>
              <a:ahLst/>
              <a:cxnLst/>
              <a:rect l="l" t="t" r="r" b="b"/>
              <a:pathLst>
                <a:path w="3888104" h="6350">
                  <a:moveTo>
                    <a:pt x="0" y="6347"/>
                  </a:moveTo>
                  <a:lnTo>
                    <a:pt x="3887707" y="6347"/>
                  </a:lnTo>
                  <a:lnTo>
                    <a:pt x="3887707" y="0"/>
                  </a:lnTo>
                  <a:lnTo>
                    <a:pt x="0" y="0"/>
                  </a:lnTo>
                  <a:lnTo>
                    <a:pt x="0" y="63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11959018" y="1170770"/>
              <a:ext cx="6350" cy="5655310"/>
            </a:xfrm>
            <a:custGeom>
              <a:avLst/>
              <a:gdLst/>
              <a:ahLst/>
              <a:cxnLst/>
              <a:rect l="l" t="t" r="r" b="b"/>
              <a:pathLst>
                <a:path w="6350" h="5655309">
                  <a:moveTo>
                    <a:pt x="0" y="5655058"/>
                  </a:moveTo>
                  <a:lnTo>
                    <a:pt x="6133" y="5655058"/>
                  </a:lnTo>
                  <a:lnTo>
                    <a:pt x="6132" y="0"/>
                  </a:lnTo>
                  <a:lnTo>
                    <a:pt x="0" y="0"/>
                  </a:lnTo>
                  <a:lnTo>
                    <a:pt x="0" y="56550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11958977" y="1167599"/>
              <a:ext cx="6350" cy="5661660"/>
            </a:xfrm>
            <a:custGeom>
              <a:avLst/>
              <a:gdLst/>
              <a:ahLst/>
              <a:cxnLst/>
              <a:rect l="l" t="t" r="r" b="b"/>
              <a:pathLst>
                <a:path w="6350" h="5661659">
                  <a:moveTo>
                    <a:pt x="0" y="5661402"/>
                  </a:moveTo>
                  <a:lnTo>
                    <a:pt x="6174" y="5661402"/>
                  </a:lnTo>
                  <a:lnTo>
                    <a:pt x="6174" y="0"/>
                  </a:lnTo>
                  <a:lnTo>
                    <a:pt x="0" y="0"/>
                  </a:lnTo>
                  <a:lnTo>
                    <a:pt x="0" y="56614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8259318" y="5148833"/>
              <a:ext cx="1929764" cy="356870"/>
            </a:xfrm>
            <a:custGeom>
              <a:avLst/>
              <a:gdLst/>
              <a:ahLst/>
              <a:cxnLst/>
              <a:rect l="l" t="t" r="r" b="b"/>
              <a:pathLst>
                <a:path w="1929765" h="356870">
                  <a:moveTo>
                    <a:pt x="1929383" y="0"/>
                  </a:moveTo>
                  <a:lnTo>
                    <a:pt x="0" y="0"/>
                  </a:lnTo>
                  <a:lnTo>
                    <a:pt x="0" y="356615"/>
                  </a:lnTo>
                  <a:lnTo>
                    <a:pt x="1929383" y="356615"/>
                  </a:lnTo>
                  <a:lnTo>
                    <a:pt x="1929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8098536" y="5148833"/>
              <a:ext cx="2090420" cy="356870"/>
            </a:xfrm>
            <a:custGeom>
              <a:avLst/>
              <a:gdLst/>
              <a:ahLst/>
              <a:cxnLst/>
              <a:rect l="l" t="t" r="r" b="b"/>
              <a:pathLst>
                <a:path w="2090420" h="356870">
                  <a:moveTo>
                    <a:pt x="160782" y="356616"/>
                  </a:moveTo>
                  <a:lnTo>
                    <a:pt x="2090166" y="356616"/>
                  </a:lnTo>
                  <a:lnTo>
                    <a:pt x="2090166" y="0"/>
                  </a:lnTo>
                  <a:lnTo>
                    <a:pt x="160782" y="0"/>
                  </a:lnTo>
                  <a:lnTo>
                    <a:pt x="160782" y="356616"/>
                  </a:lnTo>
                  <a:close/>
                </a:path>
                <a:path w="2090420" h="356870">
                  <a:moveTo>
                    <a:pt x="0" y="0"/>
                  </a:moveTo>
                  <a:lnTo>
                    <a:pt x="0" y="356616"/>
                  </a:lnTo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8098536" y="5336920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19050" y="2349"/>
                  </a:moveTo>
                  <a:lnTo>
                    <a:pt x="19050" y="2349"/>
                  </a:lnTo>
                </a:path>
              </a:pathLst>
            </a:custGeom>
            <a:ln w="4698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0" name="object 600"/>
          <p:cNvSpPr txBox="1"/>
          <p:nvPr/>
        </p:nvSpPr>
        <p:spPr>
          <a:xfrm>
            <a:off x="8371458" y="5128641"/>
            <a:ext cx="1703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0330">
              <a:lnSpc>
                <a:spcPct val="100000"/>
              </a:lnSpc>
              <a:spcBef>
                <a:spcPts val="100"/>
              </a:spcBef>
            </a:pPr>
            <a:r>
              <a:rPr sz="1200" b="1" spc="-95" dirty="0">
                <a:latin typeface="Arial"/>
                <a:cs typeface="Arial"/>
              </a:rPr>
              <a:t>Г</a:t>
            </a:r>
            <a:r>
              <a:rPr sz="1200" b="1" spc="-130" dirty="0">
                <a:latin typeface="Arial"/>
                <a:cs typeface="Arial"/>
              </a:rPr>
              <a:t>ра</a:t>
            </a:r>
            <a:r>
              <a:rPr sz="1200" b="1" spc="-135" dirty="0">
                <a:latin typeface="Arial"/>
                <a:cs typeface="Arial"/>
              </a:rPr>
              <a:t>н</a:t>
            </a:r>
            <a:r>
              <a:rPr sz="1200" b="1" spc="-110" dirty="0">
                <a:latin typeface="Arial"/>
                <a:cs typeface="Arial"/>
              </a:rPr>
              <a:t>т</a:t>
            </a:r>
            <a:r>
              <a:rPr sz="1200" b="1" spc="-140" dirty="0">
                <a:latin typeface="Arial"/>
                <a:cs typeface="Arial"/>
              </a:rPr>
              <a:t>ов</a:t>
            </a:r>
            <a:r>
              <a:rPr sz="1200" b="1" spc="-125" dirty="0">
                <a:latin typeface="Arial"/>
                <a:cs typeface="Arial"/>
              </a:rPr>
              <a:t>а</a:t>
            </a:r>
            <a:r>
              <a:rPr sz="1200" b="1" spc="-130" dirty="0">
                <a:latin typeface="Arial"/>
                <a:cs typeface="Arial"/>
              </a:rPr>
              <a:t>я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135" dirty="0">
                <a:latin typeface="Arial"/>
                <a:cs typeface="Arial"/>
              </a:rPr>
              <a:t>под</a:t>
            </a:r>
            <a:r>
              <a:rPr sz="1200" b="1" spc="-145" dirty="0">
                <a:latin typeface="Arial"/>
                <a:cs typeface="Arial"/>
              </a:rPr>
              <a:t>д</a:t>
            </a:r>
            <a:r>
              <a:rPr sz="1200" b="1" spc="-125" dirty="0">
                <a:latin typeface="Arial"/>
                <a:cs typeface="Arial"/>
              </a:rPr>
              <a:t>е</a:t>
            </a:r>
            <a:r>
              <a:rPr sz="1200" b="1" spc="-130" dirty="0">
                <a:latin typeface="Arial"/>
                <a:cs typeface="Arial"/>
              </a:rPr>
              <a:t>ржка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85" dirty="0">
                <a:latin typeface="Arial"/>
                <a:cs typeface="Arial"/>
              </a:rPr>
              <a:t>и  </a:t>
            </a:r>
            <a:r>
              <a:rPr sz="1200" b="1" spc="-140" dirty="0">
                <a:latin typeface="Arial"/>
                <a:cs typeface="Arial"/>
              </a:rPr>
              <a:t>л</a:t>
            </a:r>
            <a:r>
              <a:rPr sz="1200" b="1" spc="-145" dirty="0">
                <a:latin typeface="Arial"/>
                <a:cs typeface="Arial"/>
              </a:rPr>
              <a:t>ь</a:t>
            </a:r>
            <a:r>
              <a:rPr sz="1200" b="1" spc="-114" dirty="0">
                <a:latin typeface="Arial"/>
                <a:cs typeface="Arial"/>
              </a:rPr>
              <a:t>го</a:t>
            </a:r>
            <a:r>
              <a:rPr sz="1200" b="1" spc="-120" dirty="0">
                <a:latin typeface="Arial"/>
                <a:cs typeface="Arial"/>
              </a:rPr>
              <a:t>т</a:t>
            </a:r>
            <a:r>
              <a:rPr sz="1200" b="1" spc="-135" dirty="0">
                <a:latin typeface="Arial"/>
                <a:cs typeface="Arial"/>
              </a:rPr>
              <a:t>н</a:t>
            </a:r>
            <a:r>
              <a:rPr sz="1200" b="1" spc="-130" dirty="0">
                <a:latin typeface="Arial"/>
                <a:cs typeface="Arial"/>
              </a:rPr>
              <a:t>ое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155" dirty="0">
                <a:latin typeface="Arial"/>
                <a:cs typeface="Arial"/>
              </a:rPr>
              <a:t>фин</a:t>
            </a:r>
            <a:r>
              <a:rPr sz="1200" b="1" spc="-125" dirty="0">
                <a:latin typeface="Arial"/>
                <a:cs typeface="Arial"/>
              </a:rPr>
              <a:t>а</a:t>
            </a:r>
            <a:r>
              <a:rPr sz="1200" b="1" spc="-135" dirty="0">
                <a:latin typeface="Arial"/>
                <a:cs typeface="Arial"/>
              </a:rPr>
              <a:t>н</a:t>
            </a:r>
            <a:r>
              <a:rPr sz="1200" b="1" spc="-125" dirty="0">
                <a:latin typeface="Arial"/>
                <a:cs typeface="Arial"/>
              </a:rPr>
              <a:t>с</a:t>
            </a:r>
            <a:r>
              <a:rPr sz="1200" b="1" spc="-140" dirty="0">
                <a:latin typeface="Arial"/>
                <a:cs typeface="Arial"/>
              </a:rPr>
              <a:t>и</a:t>
            </a:r>
            <a:r>
              <a:rPr sz="1200" b="1" spc="-135" dirty="0">
                <a:latin typeface="Arial"/>
                <a:cs typeface="Arial"/>
              </a:rPr>
              <a:t>ро</a:t>
            </a:r>
            <a:r>
              <a:rPr sz="1200" b="1" spc="-145" dirty="0">
                <a:latin typeface="Arial"/>
                <a:cs typeface="Arial"/>
              </a:rPr>
              <a:t>в</a:t>
            </a:r>
            <a:r>
              <a:rPr sz="1200" b="1" spc="-125" dirty="0">
                <a:latin typeface="Arial"/>
                <a:cs typeface="Arial"/>
              </a:rPr>
              <a:t>а</a:t>
            </a:r>
            <a:r>
              <a:rPr sz="1200" b="1" spc="-135" dirty="0">
                <a:latin typeface="Arial"/>
                <a:cs typeface="Arial"/>
              </a:rPr>
              <a:t>н</a:t>
            </a:r>
            <a:r>
              <a:rPr sz="1200" b="1" spc="-140" dirty="0">
                <a:latin typeface="Arial"/>
                <a:cs typeface="Arial"/>
              </a:rPr>
              <a:t>и</a:t>
            </a:r>
            <a:r>
              <a:rPr sz="1200" b="1" spc="-125" dirty="0">
                <a:latin typeface="Arial"/>
                <a:cs typeface="Arial"/>
              </a:rPr>
              <a:t>е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01" name="object 601"/>
          <p:cNvGrpSpPr/>
          <p:nvPr/>
        </p:nvGrpSpPr>
        <p:grpSpPr>
          <a:xfrm>
            <a:off x="8240268" y="5928359"/>
            <a:ext cx="3235325" cy="651510"/>
            <a:chOff x="8240268" y="5928359"/>
            <a:chExt cx="3235325" cy="651510"/>
          </a:xfrm>
        </p:grpSpPr>
        <p:sp>
          <p:nvSpPr>
            <p:cNvPr id="602" name="object 602"/>
            <p:cNvSpPr/>
            <p:nvPr/>
          </p:nvSpPr>
          <p:spPr>
            <a:xfrm>
              <a:off x="8259318" y="5947409"/>
              <a:ext cx="1461770" cy="439420"/>
            </a:xfrm>
            <a:custGeom>
              <a:avLst/>
              <a:gdLst/>
              <a:ahLst/>
              <a:cxnLst/>
              <a:rect l="l" t="t" r="r" b="b"/>
              <a:pathLst>
                <a:path w="1461770" h="439420">
                  <a:moveTo>
                    <a:pt x="1461516" y="0"/>
                  </a:moveTo>
                  <a:lnTo>
                    <a:pt x="0" y="0"/>
                  </a:lnTo>
                  <a:lnTo>
                    <a:pt x="0" y="438911"/>
                  </a:lnTo>
                  <a:lnTo>
                    <a:pt x="1461516" y="438911"/>
                  </a:lnTo>
                  <a:lnTo>
                    <a:pt x="14615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8259318" y="5947409"/>
              <a:ext cx="3197225" cy="613410"/>
            </a:xfrm>
            <a:custGeom>
              <a:avLst/>
              <a:gdLst/>
              <a:ahLst/>
              <a:cxnLst/>
              <a:rect l="l" t="t" r="r" b="b"/>
              <a:pathLst>
                <a:path w="3197225" h="613409">
                  <a:moveTo>
                    <a:pt x="0" y="438911"/>
                  </a:moveTo>
                  <a:lnTo>
                    <a:pt x="1461516" y="438911"/>
                  </a:lnTo>
                  <a:lnTo>
                    <a:pt x="1461516" y="0"/>
                  </a:lnTo>
                  <a:lnTo>
                    <a:pt x="0" y="0"/>
                  </a:lnTo>
                  <a:lnTo>
                    <a:pt x="0" y="438911"/>
                  </a:lnTo>
                  <a:close/>
                </a:path>
                <a:path w="3197225" h="613409">
                  <a:moveTo>
                    <a:pt x="1583308" y="0"/>
                  </a:moveTo>
                  <a:lnTo>
                    <a:pt x="1583308" y="438911"/>
                  </a:lnTo>
                </a:path>
                <a:path w="3197225" h="613409">
                  <a:moveTo>
                    <a:pt x="1583308" y="237312"/>
                  </a:moveTo>
                  <a:lnTo>
                    <a:pt x="3196843" y="613016"/>
                  </a:lnTo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4" name="object 604"/>
          <p:cNvSpPr txBox="1"/>
          <p:nvPr/>
        </p:nvSpPr>
        <p:spPr>
          <a:xfrm>
            <a:off x="8455279" y="5969304"/>
            <a:ext cx="1071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320" marR="5080" indent="-262255">
              <a:lnSpc>
                <a:spcPct val="100000"/>
              </a:lnSpc>
              <a:spcBef>
                <a:spcPts val="100"/>
              </a:spcBef>
            </a:pPr>
            <a:r>
              <a:rPr sz="1200" b="1" spc="-155" dirty="0">
                <a:latin typeface="Arial"/>
                <a:cs typeface="Arial"/>
              </a:rPr>
              <a:t>Ч</a:t>
            </a:r>
            <a:r>
              <a:rPr sz="1200" b="1" spc="-140" dirty="0">
                <a:latin typeface="Arial"/>
                <a:cs typeface="Arial"/>
              </a:rPr>
              <a:t>и</a:t>
            </a:r>
            <a:r>
              <a:rPr sz="1200" b="1" spc="-125" dirty="0">
                <a:latin typeface="Arial"/>
                <a:cs typeface="Arial"/>
              </a:rPr>
              <a:t>с</a:t>
            </a:r>
            <a:r>
              <a:rPr sz="1200" b="1" spc="-120" dirty="0">
                <a:latin typeface="Arial"/>
                <a:cs typeface="Arial"/>
              </a:rPr>
              <a:t>тая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135" dirty="0">
                <a:latin typeface="Arial"/>
                <a:cs typeface="Arial"/>
              </a:rPr>
              <a:t>пр</a:t>
            </a:r>
            <a:r>
              <a:rPr sz="1200" b="1" spc="-145" dirty="0">
                <a:latin typeface="Arial"/>
                <a:cs typeface="Arial"/>
              </a:rPr>
              <a:t>и</a:t>
            </a:r>
            <a:r>
              <a:rPr sz="1200" b="1" spc="-114" dirty="0">
                <a:latin typeface="Arial"/>
                <a:cs typeface="Arial"/>
              </a:rPr>
              <a:t>быль  </a:t>
            </a:r>
            <a:r>
              <a:rPr sz="1200" b="1" spc="-135" dirty="0">
                <a:latin typeface="Arial"/>
                <a:cs typeface="Arial"/>
              </a:rPr>
              <a:t>по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130" dirty="0">
                <a:latin typeface="Arial"/>
                <a:cs typeface="Arial"/>
              </a:rPr>
              <a:t>годам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05" name="object 605"/>
          <p:cNvGrpSpPr/>
          <p:nvPr/>
        </p:nvGrpSpPr>
        <p:grpSpPr>
          <a:xfrm>
            <a:off x="4892040" y="6123432"/>
            <a:ext cx="7198359" cy="725805"/>
            <a:chOff x="4892040" y="6123432"/>
            <a:chExt cx="7198359" cy="725805"/>
          </a:xfrm>
        </p:grpSpPr>
        <p:sp>
          <p:nvSpPr>
            <p:cNvPr id="606" name="object 606"/>
            <p:cNvSpPr/>
            <p:nvPr/>
          </p:nvSpPr>
          <p:spPr>
            <a:xfrm>
              <a:off x="6105906" y="6518910"/>
              <a:ext cx="5965190" cy="311150"/>
            </a:xfrm>
            <a:custGeom>
              <a:avLst/>
              <a:gdLst/>
              <a:ahLst/>
              <a:cxnLst/>
              <a:rect l="l" t="t" r="r" b="b"/>
              <a:pathLst>
                <a:path w="5965190" h="311150">
                  <a:moveTo>
                    <a:pt x="0" y="310896"/>
                  </a:moveTo>
                  <a:lnTo>
                    <a:pt x="5964936" y="310896"/>
                  </a:lnTo>
                  <a:lnTo>
                    <a:pt x="5964936" y="0"/>
                  </a:lnTo>
                  <a:lnTo>
                    <a:pt x="0" y="0"/>
                  </a:lnTo>
                  <a:lnTo>
                    <a:pt x="0" y="310896"/>
                  </a:lnTo>
                  <a:close/>
                </a:path>
              </a:pathLst>
            </a:custGeom>
            <a:ln w="38100">
              <a:solidFill>
                <a:srgbClr val="00AF5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4911090" y="6142482"/>
              <a:ext cx="1461770" cy="475615"/>
            </a:xfrm>
            <a:custGeom>
              <a:avLst/>
              <a:gdLst/>
              <a:ahLst/>
              <a:cxnLst/>
              <a:rect l="l" t="t" r="r" b="b"/>
              <a:pathLst>
                <a:path w="1461770" h="475615">
                  <a:moveTo>
                    <a:pt x="1461515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1461515" y="475487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4911090" y="6142482"/>
              <a:ext cx="3197225" cy="664210"/>
            </a:xfrm>
            <a:custGeom>
              <a:avLst/>
              <a:gdLst/>
              <a:ahLst/>
              <a:cxnLst/>
              <a:rect l="l" t="t" r="r" b="b"/>
              <a:pathLst>
                <a:path w="3197225" h="664209">
                  <a:moveTo>
                    <a:pt x="0" y="475488"/>
                  </a:moveTo>
                  <a:lnTo>
                    <a:pt x="1461515" y="475488"/>
                  </a:lnTo>
                  <a:lnTo>
                    <a:pt x="1461515" y="0"/>
                  </a:lnTo>
                  <a:lnTo>
                    <a:pt x="0" y="0"/>
                  </a:lnTo>
                  <a:lnTo>
                    <a:pt x="0" y="475488"/>
                  </a:lnTo>
                  <a:close/>
                </a:path>
                <a:path w="3197225" h="664209">
                  <a:moveTo>
                    <a:pt x="1583309" y="0"/>
                  </a:moveTo>
                  <a:lnTo>
                    <a:pt x="1583309" y="475488"/>
                  </a:lnTo>
                </a:path>
                <a:path w="3197225" h="664209">
                  <a:moveTo>
                    <a:pt x="1583309" y="257086"/>
                  </a:moveTo>
                  <a:lnTo>
                    <a:pt x="3196843" y="664099"/>
                  </a:lnTo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9" name="object 609"/>
          <p:cNvSpPr txBox="1"/>
          <p:nvPr/>
        </p:nvSpPr>
        <p:spPr>
          <a:xfrm>
            <a:off x="5217667" y="6182055"/>
            <a:ext cx="84899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130" dirty="0">
                <a:latin typeface="Arial"/>
                <a:cs typeface="Arial"/>
              </a:rPr>
              <a:t>Окупаемость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200" b="1" spc="-125" dirty="0">
                <a:latin typeface="Arial"/>
                <a:cs typeface="Arial"/>
              </a:rPr>
              <a:t>проекта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13249</Words>
  <Application>Microsoft Office PowerPoint</Application>
  <PresentationFormat>Произвольный</PresentationFormat>
  <Paragraphs>8477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Office Theme</vt:lpstr>
      <vt:lpstr>Слайд 1</vt:lpstr>
      <vt:lpstr>ДЛЯ КОГО РАЗРАБОТАНО ТИПОВОЕ ГОТОВОЕ РЕШЕНИЕ</vt:lpstr>
      <vt:lpstr>Инвестиционный проект в сфере производства земляники садовой</vt:lpstr>
      <vt:lpstr>Комплекс мер поддержки «коробочный продукт» для сельскохозяйственных  кооперативов и фермеров-членов сельскохозяйственных кооперативов*</vt:lpstr>
      <vt:lpstr>ДЛЯ ЧЕГО НУЖНЫ СЕЛЬСКОХОЗЯЙСТВЕННЫЕ КООПЕРАТИВЫ</vt:lpstr>
      <vt:lpstr>ШАГ 2</vt:lpstr>
      <vt:lpstr>РАБОТА С ТИПОВЫМ ГОТОВЫМ РЕШЕНИЕМ</vt:lpstr>
      <vt:lpstr>РАБОТА С ТИПОВЫМ ГОТОВЫМ РЕШЕНИЕМ</vt:lpstr>
      <vt:lpstr>РАБОТА С ТИПОВЫМ ГОТОВЫМ РЕШЕНИЕМ – ПРИМЕР РАСЧЕТА</vt:lpstr>
      <vt:lpstr>ПОДДЕРЖКА В ЧАСТИ РАСШИРЕНИЯ РЫНКОВ СБЫТА ПРОДУКЦИИ</vt:lpstr>
      <vt:lpstr>ШАБЛОН - Типовое готовое решение для малых форм  хозяйствования</vt:lpstr>
      <vt:lpstr>КОНТАКТЫ: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РАСЧЕТ ЭФФЕКТИВНОСТИ ПРОЕКТА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Владелец</cp:lastModifiedBy>
  <cp:revision>1</cp:revision>
  <dcterms:created xsi:type="dcterms:W3CDTF">2021-04-01T12:45:55Z</dcterms:created>
  <dcterms:modified xsi:type="dcterms:W3CDTF">2021-04-01T12:46:49Z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2021-04-01T00:00:00Z</vt:filetime>
  </property>
  <property fmtid="{D5CDD505-2E9C-101B-9397-08002B2CF9AE}" pid="3" name="LastSaved">
    <vt:filetime>2021-04-01T00:00:00Z</vt:filetime>
  </property>
</Properties>
</file>