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</p:sldMasterIdLst>
  <p:sldIdLst>
    <p:sldId id="256" r:id="rId2"/>
    <p:sldId id="324" r:id="rId3"/>
    <p:sldId id="295" r:id="rId4"/>
    <p:sldId id="296" r:id="rId5"/>
    <p:sldId id="325" r:id="rId6"/>
    <p:sldId id="329" r:id="rId7"/>
    <p:sldId id="344" r:id="rId8"/>
    <p:sldId id="342" r:id="rId9"/>
    <p:sldId id="327" r:id="rId10"/>
    <p:sldId id="328" r:id="rId11"/>
    <p:sldId id="330" r:id="rId12"/>
    <p:sldId id="331" r:id="rId13"/>
    <p:sldId id="332" r:id="rId14"/>
    <p:sldId id="333" r:id="rId15"/>
    <p:sldId id="334" r:id="rId16"/>
    <p:sldId id="335" r:id="rId17"/>
    <p:sldId id="336" r:id="rId18"/>
    <p:sldId id="337" r:id="rId19"/>
    <p:sldId id="340" r:id="rId20"/>
    <p:sldId id="338" r:id="rId21"/>
    <p:sldId id="339" r:id="rId22"/>
    <p:sldId id="341" r:id="rId23"/>
    <p:sldId id="303" r:id="rId24"/>
  </p:sldIdLst>
  <p:sldSz cx="12192000" cy="6858000"/>
  <p:notesSz cx="6797675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srgbClr val="FF0000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7727" autoAdjust="0"/>
  </p:normalViewPr>
  <p:slideViewPr>
    <p:cSldViewPr snapToGrid="0">
      <p:cViewPr>
        <p:scale>
          <a:sx n="106" d="100"/>
          <a:sy n="106" d="100"/>
        </p:scale>
        <p:origin x="-750" y="-28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30088-D79A-4A32-8852-BA7C763C7520}" type="datetimeFigureOut">
              <a:rPr lang="ru-RU" smtClean="0"/>
              <a:pPr/>
              <a:t>25.08.2021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8F182-D0C6-4840-91B6-44B07B15150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832143958"/>
      </p:ext>
    </p:extLst>
  </p:cSld>
  <p:clrMapOvr>
    <a:masterClrMapping/>
  </p:clrMapOvr>
  <p:transition>
    <p:wipe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30088-D79A-4A32-8852-BA7C763C7520}" type="datetimeFigureOut">
              <a:rPr lang="ru-RU" smtClean="0"/>
              <a:pPr/>
              <a:t>25.08.2021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8F182-D0C6-4840-91B6-44B07B15150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502448544"/>
      </p:ext>
    </p:extLst>
  </p:cSld>
  <p:clrMapOvr>
    <a:masterClrMapping/>
  </p:clrMapOvr>
  <p:transition>
    <p:wipe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30088-D79A-4A32-8852-BA7C763C7520}" type="datetimeFigureOut">
              <a:rPr lang="ru-RU" smtClean="0"/>
              <a:pPr/>
              <a:t>25.08.2021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8F182-D0C6-4840-91B6-44B07B15150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465440543"/>
      </p:ext>
    </p:extLst>
  </p:cSld>
  <p:clrMapOvr>
    <a:masterClrMapping/>
  </p:clrMapOvr>
  <p:transition>
    <p:wipe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30088-D79A-4A32-8852-BA7C763C7520}" type="datetimeFigureOut">
              <a:rPr lang="ru-RU" smtClean="0"/>
              <a:pPr/>
              <a:t>25.08.2021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8F182-D0C6-4840-91B6-44B07B15150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036638950"/>
      </p:ext>
    </p:extLst>
  </p:cSld>
  <p:clrMapOvr>
    <a:masterClrMapping/>
  </p:clrMapOvr>
  <p:transition>
    <p:wipe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30088-D79A-4A32-8852-BA7C763C7520}" type="datetimeFigureOut">
              <a:rPr lang="ru-RU" smtClean="0"/>
              <a:pPr/>
              <a:t>25.08.2021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8F182-D0C6-4840-91B6-44B07B15150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110390892"/>
      </p:ext>
    </p:extLst>
  </p:cSld>
  <p:clrMapOvr>
    <a:masterClrMapping/>
  </p:clrMapOvr>
  <p:transition>
    <p:wipe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30088-D79A-4A32-8852-BA7C763C7520}" type="datetimeFigureOut">
              <a:rPr lang="ru-RU" smtClean="0"/>
              <a:pPr/>
              <a:t>25.08.2021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8F182-D0C6-4840-91B6-44B07B15150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592494767"/>
      </p:ext>
    </p:extLst>
  </p:cSld>
  <p:clrMapOvr>
    <a:masterClrMapping/>
  </p:clrMapOvr>
  <p:transition>
    <p:wipe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30088-D79A-4A32-8852-BA7C763C7520}" type="datetimeFigureOut">
              <a:rPr lang="ru-RU" smtClean="0"/>
              <a:pPr/>
              <a:t>25.08.2021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8F182-D0C6-4840-91B6-44B07B15150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104162238"/>
      </p:ext>
    </p:extLst>
  </p:cSld>
  <p:clrMapOvr>
    <a:masterClrMapping/>
  </p:clrMapOvr>
  <p:transition>
    <p:wipe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30088-D79A-4A32-8852-BA7C763C7520}" type="datetimeFigureOut">
              <a:rPr lang="ru-RU" smtClean="0"/>
              <a:pPr/>
              <a:t>25.08.2021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8F182-D0C6-4840-91B6-44B07B15150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569960608"/>
      </p:ext>
    </p:extLst>
  </p:cSld>
  <p:clrMapOvr>
    <a:masterClrMapping/>
  </p:clrMapOvr>
  <p:transition>
    <p:wipe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30088-D79A-4A32-8852-BA7C763C7520}" type="datetimeFigureOut">
              <a:rPr lang="ru-RU" smtClean="0"/>
              <a:pPr/>
              <a:t>25.08.2021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8F182-D0C6-4840-91B6-44B07B15150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112747947"/>
      </p:ext>
    </p:extLst>
  </p:cSld>
  <p:clrMapOvr>
    <a:masterClrMapping/>
  </p:clrMapOvr>
  <p:transition>
    <p:wipe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30088-D79A-4A32-8852-BA7C763C7520}" type="datetimeFigureOut">
              <a:rPr lang="ru-RU" smtClean="0"/>
              <a:pPr/>
              <a:t>25.08.2021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8F182-D0C6-4840-91B6-44B07B15150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610934762"/>
      </p:ext>
    </p:extLst>
  </p:cSld>
  <p:clrMapOvr>
    <a:masterClrMapping/>
  </p:clrMapOvr>
  <p:transition>
    <p:wipe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30088-D79A-4A32-8852-BA7C763C7520}" type="datetimeFigureOut">
              <a:rPr lang="ru-RU" smtClean="0"/>
              <a:pPr/>
              <a:t>25.08.2021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8F182-D0C6-4840-91B6-44B07B15150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947179346"/>
      </p:ext>
    </p:extLst>
  </p:cSld>
  <p:clrMapOvr>
    <a:masterClrMapping/>
  </p:clrMapOvr>
  <p:transition>
    <p:wipe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D30088-D79A-4A32-8852-BA7C763C7520}" type="datetimeFigureOut">
              <a:rPr lang="ru-RU" smtClean="0"/>
              <a:pPr/>
              <a:t>25.08.2021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08F182-D0C6-4840-91B6-44B07B15150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500938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wipe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mailto:kleverkirov@mail.ru" TargetMode="External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login.consultant.ru/link/?req=doc&amp;base=RZR&amp;n=388458&amp;date=08.07.2021" TargetMode="Externa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4601030" y="2914198"/>
            <a:ext cx="300627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Грант </a:t>
            </a:r>
            <a:r>
              <a:rPr lang="ru-RU" sz="3000" b="1" dirty="0" err="1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Агростартап</a:t>
            </a:r>
            <a:endParaRPr lang="ru-RU" sz="3000" b="1" dirty="0">
              <a:solidFill>
                <a:schemeClr val="accent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962400" y="6383383"/>
            <a:ext cx="34323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Киров 2021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Рисунок 17" descr="F:\брендбук\Предприним_лого_цвет_на_бел_лев.jpg"/>
          <p:cNvPicPr/>
          <p:nvPr/>
        </p:nvPicPr>
        <p:blipFill>
          <a:blip r:embed="rId2" cstate="print"/>
          <a:srcRect l="10318" t="26587" r="11581" b="15447"/>
          <a:stretch>
            <a:fillRect/>
          </a:stretch>
        </p:blipFill>
        <p:spPr bwMode="auto">
          <a:xfrm>
            <a:off x="8826500" y="228600"/>
            <a:ext cx="1333499" cy="1163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3" name="Rectangle 1"/>
          <p:cNvSpPr>
            <a:spLocks noChangeArrowheads="1"/>
          </p:cNvSpPr>
          <p:nvPr/>
        </p:nvSpPr>
        <p:spPr bwMode="auto">
          <a:xfrm>
            <a:off x="10172700" y="0"/>
            <a:ext cx="201930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rgbClr val="A6A6A6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Национальный проект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rgbClr val="A6A6A6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rgbClr val="A6A6A6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rgbClr val="A6A6A6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Малое и среднее 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rgbClr val="A6A6A6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предпринимательство и 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rgbClr val="A6A6A6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поддержка индивидуальной  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rgbClr val="A6A6A6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предпринимательской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rgbClr val="A6A6A6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инициативы»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</a:p>
        </p:txBody>
      </p:sp>
      <p:pic>
        <p:nvPicPr>
          <p:cNvPr id="38915" name="Picture 3" descr="http://dsx-kirov.ru/images/header-gerb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79388"/>
            <a:ext cx="1647825" cy="2019301"/>
          </a:xfrm>
          <a:prstGeom prst="rect">
            <a:avLst/>
          </a:prstGeom>
          <a:noFill/>
        </p:spPr>
      </p:pic>
      <p:pic>
        <p:nvPicPr>
          <p:cNvPr id="19" name="Picture 2" descr="https://www.lomolenobl.ru/wp-content/uploads/2020/01/dogovor-iStock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06600" y="1333500"/>
            <a:ext cx="7556500" cy="5002213"/>
          </a:xfrm>
          <a:prstGeom prst="rect">
            <a:avLst/>
          </a:prstGeom>
          <a:noFill/>
        </p:spPr>
      </p:pic>
      <p:sp>
        <p:nvSpPr>
          <p:cNvPr id="22" name="TextBox 21"/>
          <p:cNvSpPr txBox="1"/>
          <p:nvPr/>
        </p:nvSpPr>
        <p:spPr>
          <a:xfrm>
            <a:off x="0" y="2438400"/>
            <a:ext cx="12192000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Порядок предоставления документов для расходования средств гранта «</a:t>
            </a:r>
            <a:r>
              <a:rPr lang="ru-RU" sz="3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Агростартап</a:t>
            </a:r>
            <a:r>
              <a:rPr lang="ru-RU" sz="3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из областного бюджета на создание и (или) развитие хозяйства</a:t>
            </a:r>
            <a:endParaRPr lang="ru-RU" sz="3500" dirty="0"/>
          </a:p>
        </p:txBody>
      </p:sp>
      <p:sp>
        <p:nvSpPr>
          <p:cNvPr id="23" name="Прямоугольник 22"/>
          <p:cNvSpPr/>
          <p:nvPr/>
        </p:nvSpPr>
        <p:spPr>
          <a:xfrm>
            <a:off x="2717800" y="0"/>
            <a:ext cx="6096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Центр компетенций в сфере сельскохозяйственной кооперации и поддержки фермеров Кировской области</a:t>
            </a:r>
          </a:p>
        </p:txBody>
      </p:sp>
    </p:spTree>
    <p:extLst>
      <p:ext uri="{BB962C8B-B14F-4D97-AF65-F5344CB8AC3E}">
        <p14:creationId xmlns="" xmlns:p14="http://schemas.microsoft.com/office/powerpoint/2010/main" val="1686678171"/>
      </p:ext>
    </p:extLst>
  </p:cSld>
  <p:clrMapOvr>
    <a:masterClrMapping/>
  </p:clrMapOvr>
  <p:transition advTm="4000">
    <p:wipe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35395"/>
            <a:ext cx="564776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в случае использования средств гранта на разработку проектной документации для строительства или реконструкции производственных и складских зданий, объектов, предназначенных для производства, хранения и переработки сельскохозяйственной продукции</a:t>
            </a:r>
            <a:endParaRPr lang="ru-RU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737412" y="1129553"/>
            <a:ext cx="6096000" cy="5218736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  <a:buFont typeface="Wingdings" pitchFamily="2" charset="2"/>
              <a:buChar char="Ø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договора на изготовление проектной документации, </a:t>
            </a:r>
          </a:p>
          <a:p>
            <a:pPr algn="just">
              <a:lnSpc>
                <a:spcPct val="150000"/>
              </a:lnSpc>
              <a:buFont typeface="Wingdings" pitchFamily="2" charset="2"/>
              <a:buChar char="Ø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акты сдачи-приемки выполненных проектных работ,</a:t>
            </a:r>
          </a:p>
          <a:p>
            <a:pPr algn="just">
              <a:lnSpc>
                <a:spcPct val="150000"/>
              </a:lnSpc>
              <a:buFont typeface="Wingdings" pitchFamily="2" charset="2"/>
              <a:buChar char="Ø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положительное заключение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госэкспертизы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проектной документации (в случае, если проведение такой экспертизы в соответствии с законодательством РФ является обязательным)</a:t>
            </a:r>
          </a:p>
          <a:p>
            <a:pPr algn="just">
              <a:lnSpc>
                <a:spcPct val="150000"/>
              </a:lnSpc>
              <a:buFont typeface="Wingdings" pitchFamily="2" charset="2"/>
              <a:buChar char="Ø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положительный результат проверки достоверности определения сметной стоимости работ, проведенной Кировским областным государственным автономным учреждением "Управление государственной экспертизы и ценообразования в строительстве" либо федеральным государственным учреждением, подведомственным Министерству строительства и жилищно-коммунального хозяйства РФ, уполномоченными на проведение данной проверки, в случаях, установленных Правительством РФ или Правительством КО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384472" y="2429436"/>
            <a:ext cx="2853624" cy="1586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https://spb-projekt.ru/images/cms/data/ekspertizy/2.jpg"/>
          <p:cNvPicPr>
            <a:picLocks noChangeAspect="1" noChangeArrowheads="1"/>
          </p:cNvPicPr>
          <p:nvPr/>
        </p:nvPicPr>
        <p:blipFill>
          <a:blip r:embed="rId3" cstate="print"/>
          <a:srcRect l="6108" t="3162" r="3238" b="2767"/>
          <a:stretch>
            <a:fillRect/>
          </a:stretch>
        </p:blipFill>
        <p:spPr bwMode="auto">
          <a:xfrm>
            <a:off x="2114237" y="1810642"/>
            <a:ext cx="3237692" cy="4877029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5505" y="0"/>
            <a:ext cx="562087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в случае использования средств гранта на строительство производственных и складских зданий, помещений, предназначенных для производства, хранения и переработки с/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х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продукции</a:t>
            </a:r>
            <a:endParaRPr lang="ru-RU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096000" y="0"/>
            <a:ext cx="6096000" cy="535531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  <a:buFont typeface="Wingdings" pitchFamily="2" charset="2"/>
              <a:buChar char="Ø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проектная документация, имеющая положительное заключение государственной экспертизы проектной документации</a:t>
            </a:r>
          </a:p>
          <a:p>
            <a:pPr algn="just">
              <a:lnSpc>
                <a:spcPct val="150000"/>
              </a:lnSpc>
              <a:buFont typeface="Wingdings" pitchFamily="2" charset="2"/>
              <a:buChar char="Ø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положительный результат проверки достоверности определения сметной стоимости работ, </a:t>
            </a: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проведенной Кировским областным государственным автономным учреждением "Управление государственной экспертизы и ценообразования в строительстве" либо федеральным государственным учреждением, подведомственным Министерству строительства и жилищно-коммунального хозяйства Российской Федерации, уполномоченными на проведение данной проверки, в случаях, установленных Правительством РФ или Правительством КО, </a:t>
            </a:r>
          </a:p>
          <a:p>
            <a:pPr algn="just">
              <a:lnSpc>
                <a:spcPct val="150000"/>
              </a:lnSpc>
              <a:buFont typeface="Wingdings" pitchFamily="2" charset="2"/>
              <a:buChar char="Ø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разрешение на строительство или реконструкцию объектов в случаях, установленных действующим законодательством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2530" name="Picture 2" descr="http://steeller.ru/wp-content/gallery/099-inkubatorij-respublika-marij-e-l-30h96m/inkubatorij_30x96m_9.jpg"/>
          <p:cNvPicPr>
            <a:picLocks noChangeAspect="1" noChangeArrowheads="1"/>
          </p:cNvPicPr>
          <p:nvPr/>
        </p:nvPicPr>
        <p:blipFill>
          <a:blip r:embed="rId2" cstate="print"/>
          <a:srcRect t="30403" r="2418"/>
          <a:stretch>
            <a:fillRect/>
          </a:stretch>
        </p:blipFill>
        <p:spPr bwMode="auto">
          <a:xfrm>
            <a:off x="493061" y="1102658"/>
            <a:ext cx="4840939" cy="3037027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6096000" y="5644661"/>
            <a:ext cx="6096000" cy="87357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локальная смета – если объект не является объектом капитального строительства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2532" name="Picture 4" descr="https://smetnoe.ru/upload/medialibrary/991/%D0%BF%D0%BE%D0%B4%D0%BF%D0%B8%D1%81%D0%B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3459" y="4294955"/>
            <a:ext cx="4640542" cy="2361058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952565" y="167227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buFont typeface="Wingdings" pitchFamily="2" charset="2"/>
              <a:buChar char="Ø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смета, составленная на основании дефектной ведомости, утвержденной застройщиком или техническим заказчиком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096000" y="3416477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локальная смета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0"/>
            <a:ext cx="572844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в случае использования средств гранта на ремонт производственных и складских зданий, помещений, пристроек и сооружений, необходимых для производства, хранения и переработки с/</a:t>
            </a:r>
            <a:r>
              <a:rPr lang="ru-RU" sz="1600" i="1" dirty="0" err="1" smtClean="0">
                <a:latin typeface="Times New Roman" pitchFamily="18" charset="0"/>
                <a:cs typeface="Times New Roman" pitchFamily="18" charset="0"/>
              </a:rPr>
              <a:t>х</a:t>
            </a:r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 продукции</a:t>
            </a:r>
            <a:endParaRPr lang="ru-RU" sz="16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4743254"/>
            <a:ext cx="552225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в случае использования средств гранта на модернизацию и (или) переустройство производственных и складских зданий, помещений, пристроек и сооружений, необходимых для производства, хранения и переработки с/</a:t>
            </a:r>
            <a:r>
              <a:rPr lang="ru-RU" sz="1600" i="1" dirty="0" err="1" smtClean="0">
                <a:latin typeface="Times New Roman" pitchFamily="18" charset="0"/>
                <a:cs typeface="Times New Roman" pitchFamily="18" charset="0"/>
              </a:rPr>
              <a:t>х</a:t>
            </a:r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 продукции</a:t>
            </a:r>
            <a:endParaRPr lang="ru-RU" sz="16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4578" name="Picture 2" descr="http://2.bp.blogspot.com/-D_u3WiUdk7c/UZxb7qtqzTI/AAAAAAAAAIU/T526aoLXK50/s1600/%D0%9B%D0%BE%D0%BA%D0%B0%D0%BB%D1%8C%D0%BD%D1%8B%D0%B9+%D1%81%D0%BC%D0%B5%D1%82%D0%BD%D1%8B%D0%B9+%D1%80%D0%B0%D1%81%D1%87%D0%B5%D1%82+%D1%81%D1%82%D1%80.1.bmp"/>
          <p:cNvPicPr>
            <a:picLocks noChangeAspect="1" noChangeArrowheads="1"/>
          </p:cNvPicPr>
          <p:nvPr/>
        </p:nvPicPr>
        <p:blipFill>
          <a:blip r:embed="rId2" cstate="print"/>
          <a:srcRect r="5215" b="38601"/>
          <a:stretch>
            <a:fillRect/>
          </a:stretch>
        </p:blipFill>
        <p:spPr bwMode="auto">
          <a:xfrm>
            <a:off x="5997385" y="3847235"/>
            <a:ext cx="5961532" cy="2804577"/>
          </a:xfrm>
          <a:prstGeom prst="rect">
            <a:avLst/>
          </a:prstGeom>
          <a:noFill/>
        </p:spPr>
      </p:pic>
      <p:pic>
        <p:nvPicPr>
          <p:cNvPr id="24580" name="Picture 4" descr="https://bigpicture.ru/wp-content/uploads/2010/03/83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1035" y="2426836"/>
            <a:ext cx="3528918" cy="2351142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0" y="5800164"/>
            <a:ext cx="576430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Модернизация - это обновление объекта, приведение его в соответствие с новыми требованиями и нормами, техническими условиями, показателями качества (т.е улучшение)</a:t>
            </a:r>
            <a:endParaRPr lang="ru-RU" sz="1400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1156447"/>
            <a:ext cx="589877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Ремонт – это восстановление и поддержание исправности ОС, его работоспособности, изначальных технико-экономических характеристик (т.е физический износ) </a:t>
            </a:r>
            <a:endParaRPr lang="ru-RU" sz="1400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4582" name="Picture 6" descr="https://nedvigist.ru/wp-content/uploads/2017/08/kak-pravilno-sostavit-defektovku_1-723x1024.jpg"/>
          <p:cNvPicPr>
            <a:picLocks noChangeAspect="1" noChangeArrowheads="1"/>
          </p:cNvPicPr>
          <p:nvPr/>
        </p:nvPicPr>
        <p:blipFill>
          <a:blip r:embed="rId4" cstate="print"/>
          <a:srcRect l="13997" t="5151" r="6684" b="21765"/>
          <a:stretch>
            <a:fillRect/>
          </a:stretch>
        </p:blipFill>
        <p:spPr bwMode="auto">
          <a:xfrm>
            <a:off x="10076330" y="805169"/>
            <a:ext cx="2115670" cy="2760895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27529" y="157355"/>
            <a:ext cx="1077557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случае использования средств гранта на: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920753" y="725252"/>
            <a:ext cx="4830938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2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модернизацию и (или) переустройство</a:t>
            </a:r>
            <a:endParaRPr lang="ru-RU" sz="2200" dirty="0">
              <a:solidFill>
                <a:schemeClr val="accent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24117" y="783976"/>
            <a:ext cx="200809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строительство</a:t>
            </a:r>
            <a:endParaRPr lang="ru-RU" sz="2200" dirty="0">
              <a:solidFill>
                <a:schemeClr val="accent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72001" y="744070"/>
            <a:ext cx="128592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ремонт</a:t>
            </a:r>
            <a:endParaRPr lang="ru-RU" sz="2200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-125506" y="1201288"/>
            <a:ext cx="1231750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производственных и складских зданий, помещений,  для производства, хранения и переработки с/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х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продукции</a:t>
            </a:r>
            <a:endParaRPr lang="ru-RU" dirty="0"/>
          </a:p>
        </p:txBody>
      </p:sp>
      <p:cxnSp>
        <p:nvCxnSpPr>
          <p:cNvPr id="9" name="Прямая со стрелкой 8"/>
          <p:cNvCxnSpPr/>
          <p:nvPr/>
        </p:nvCxnSpPr>
        <p:spPr>
          <a:xfrm flipH="1">
            <a:off x="1443318" y="528918"/>
            <a:ext cx="2411506" cy="304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 flipH="1">
            <a:off x="4840941" y="502024"/>
            <a:ext cx="53789" cy="29583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>
            <a:off x="6732494" y="475129"/>
            <a:ext cx="2250141" cy="34065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Прямоугольник 15"/>
          <p:cNvSpPr/>
          <p:nvPr/>
        </p:nvSpPr>
        <p:spPr>
          <a:xfrm>
            <a:off x="304800" y="1769292"/>
            <a:ext cx="11887200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u="sng" dirty="0" smtClean="0">
                <a:latin typeface="Times New Roman" pitchFamily="18" charset="0"/>
                <a:cs typeface="Times New Roman" pitchFamily="18" charset="0"/>
              </a:rPr>
              <a:t>при проведении работ подрядным способом</a:t>
            </a: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договор подряда на выполнение указанных работ</a:t>
            </a:r>
          </a:p>
          <a:p>
            <a:pPr>
              <a:buFont typeface="Wingdings" pitchFamily="2" charset="2"/>
              <a:buChar char="Ø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акт о приемке выполненных работ (форма КС-2) </a:t>
            </a:r>
          </a:p>
          <a:p>
            <a:pPr>
              <a:buFont typeface="Wingdings" pitchFamily="2" charset="2"/>
              <a:buChar char="Ø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справка о выполненных работах и произведенных затратах (форма КС-3) </a:t>
            </a:r>
          </a:p>
          <a:p>
            <a:pPr>
              <a:buFont typeface="Wingdings" pitchFamily="2" charset="2"/>
              <a:buChar char="Ø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товарные накладные на материалы (в случае строительства из материалов заказчика)</a:t>
            </a:r>
          </a:p>
          <a:p>
            <a:pPr>
              <a:buFont typeface="Wingdings" pitchFamily="2" charset="2"/>
              <a:buChar char="Ø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счетов-фактуры (или счетов) на оплату приобретенных (приобретаемых) строительных материалов, </a:t>
            </a:r>
          </a:p>
          <a:p>
            <a:pPr>
              <a:buFont typeface="Wingdings" pitchFamily="2" charset="2"/>
              <a:buChar char="Ø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акт приема-передачи строительных материалов подрядчику, </a:t>
            </a:r>
          </a:p>
          <a:p>
            <a:pPr>
              <a:buFont typeface="Wingdings" pitchFamily="2" charset="2"/>
              <a:buChar char="Ø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график выполнения строительно-монтажных работ, заверенных заказчиком и подрядчиком</a:t>
            </a:r>
          </a:p>
          <a:p>
            <a:pPr algn="ctr"/>
            <a:r>
              <a:rPr lang="ru-RU" b="1" u="sng" dirty="0" smtClean="0">
                <a:latin typeface="Times New Roman" pitchFamily="18" charset="0"/>
                <a:cs typeface="Times New Roman" pitchFamily="18" charset="0"/>
              </a:rPr>
              <a:t>при проведении работ хозяйственным способом</a:t>
            </a:r>
          </a:p>
          <a:p>
            <a:pPr>
              <a:buFont typeface="Wingdings" pitchFamily="2" charset="2"/>
              <a:buChar char="Ø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документы, подтверждающих приобретение строительных материалов</a:t>
            </a:r>
          </a:p>
          <a:p>
            <a:pPr>
              <a:buFont typeface="Wingdings" pitchFamily="2" charset="2"/>
              <a:buChar char="Ø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счетов-фактуры (или счетов) на оплату приобретенных (приобретаемых) строительных материалов, </a:t>
            </a:r>
          </a:p>
          <a:p>
            <a:pPr>
              <a:buFont typeface="Wingdings" pitchFamily="2" charset="2"/>
              <a:buChar char="Ø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дефектный акта или акт осмотра, </a:t>
            </a:r>
          </a:p>
          <a:p>
            <a:pPr>
              <a:buFont typeface="Wingdings" pitchFamily="2" charset="2"/>
              <a:buChar char="Ø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накладные</a:t>
            </a:r>
          </a:p>
          <a:p>
            <a:pPr>
              <a:buFont typeface="Wingdings" pitchFamily="2" charset="2"/>
              <a:buChar char="Ø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акт приема-передачи строительных материалов </a:t>
            </a:r>
          </a:p>
          <a:p>
            <a:pPr>
              <a:buFont typeface="Wingdings" pitchFamily="2" charset="2"/>
              <a:buChar char="Ø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акт на списание строительных материалов, </a:t>
            </a:r>
          </a:p>
          <a:p>
            <a:pPr>
              <a:buFont typeface="Wingdings" pitchFamily="2" charset="2"/>
              <a:buChar char="Ø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приказа о назначении ответственного лица за строительные работы</a:t>
            </a:r>
          </a:p>
          <a:p>
            <a:pPr>
              <a:buFont typeface="Wingdings" pitchFamily="2" charset="2"/>
              <a:buChar char="Ø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график проведения работ хозяйственным способом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ipe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567082" y="388221"/>
            <a:ext cx="6096000" cy="2120068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  <a:buFont typeface="Wingdings" pitchFamily="2" charset="2"/>
              <a:buChar char="Ø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локальная смета </a:t>
            </a:r>
          </a:p>
          <a:p>
            <a:pPr algn="just">
              <a:lnSpc>
                <a:spcPct val="150000"/>
              </a:lnSpc>
              <a:buFont typeface="Wingdings" pitchFamily="2" charset="2"/>
              <a:buChar char="Ø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договор на подключение к электрическим,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водо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-,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газо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 и теплопроводным сетям, </a:t>
            </a:r>
          </a:p>
          <a:p>
            <a:pPr algn="just">
              <a:lnSpc>
                <a:spcPct val="150000"/>
              </a:lnSpc>
              <a:buFont typeface="Wingdings" pitchFamily="2" charset="2"/>
              <a:buChar char="Ø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счета-фактуры (или счета) на оплату выполненных работ</a:t>
            </a:r>
          </a:p>
          <a:p>
            <a:pPr algn="just">
              <a:lnSpc>
                <a:spcPct val="150000"/>
              </a:lnSpc>
              <a:buFont typeface="Wingdings" pitchFamily="2" charset="2"/>
              <a:buChar char="Ø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акт сдачи-приемки выполненных работ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847" y="1894822"/>
            <a:ext cx="3808506" cy="2214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88259" y="448235"/>
            <a:ext cx="482301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в случае использования средств гранта на подключение производственных и складских зданий, помещений, пристроек и (или) сооружений, необходимых для производства, хранения и переработки с/</a:t>
            </a:r>
            <a:r>
              <a:rPr lang="ru-RU" sz="1600" i="1" dirty="0" err="1" smtClean="0">
                <a:latin typeface="Times New Roman" pitchFamily="18" charset="0"/>
                <a:cs typeface="Times New Roman" pitchFamily="18" charset="0"/>
              </a:rPr>
              <a:t>х</a:t>
            </a:r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 продукции, к инженерным сетям</a:t>
            </a:r>
            <a:endParaRPr lang="ru-RU" sz="16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918" y="4657197"/>
            <a:ext cx="3650095" cy="2055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403412" y="4522259"/>
            <a:ext cx="390861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приобретение земельных участков из земель сельскохозяйственного назначения</a:t>
            </a: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5289176" y="5108339"/>
            <a:ext cx="6902824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buFont typeface="Wingdings" pitchFamily="2" charset="2"/>
              <a:buChar char="Ø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договор купли-продажи земельного участка </a:t>
            </a:r>
          </a:p>
          <a:p>
            <a:pPr algn="just">
              <a:lnSpc>
                <a:spcPct val="150000"/>
              </a:lnSpc>
              <a:buFont typeface="Wingdings" pitchFamily="2" charset="2"/>
              <a:buChar char="Ø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документы, удостоверяющие государственную регистрацию права собственности победителя конкурса.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ipe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97224" y="667436"/>
            <a:ext cx="1184237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Выписки со счета получателя гранта, платежные поручения с отметкой банка об оплате и иные платежные документы -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документы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подтверждающие, что оплата не менее 10% стоимости каждого наименования приобретений произведена за счет собственных средств получателя гранта.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79295" y="1632501"/>
            <a:ext cx="1176169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Платежные поручения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2 экземплярах на производимую за счет гранта и подтвержденную документами, оплату товаров, работ, услуг на сумму не более 90% их стоимости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52400" y="2339805"/>
            <a:ext cx="11851341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Опись поданных документов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для расходования гранта в 2 экземплярах 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по форме, утвержденной правовым актом министерства</a:t>
            </a:r>
            <a:endParaRPr lang="ru-RU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" y="3676454"/>
            <a:ext cx="120485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Если получен отказ в приеме документов, победитель конкурса </a:t>
            </a:r>
            <a:r>
              <a:rPr lang="ru-RU" b="1" u="sng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после устранения </a:t>
            </a: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ошибок, вправе вновь подать документы</a:t>
            </a:r>
            <a:endParaRPr lang="ru-RU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680447" y="4760277"/>
            <a:ext cx="7046259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5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Ответственность за недостоверность представляемых победителями конкурса документов несут победители конкурса</a:t>
            </a:r>
            <a:endParaRPr lang="ru-RU" sz="25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 descr="https://cstor.nn2.ru/forum/data/forum/images/2019-04/229250258-esclamativo.jpg"/>
          <p:cNvPicPr/>
          <p:nvPr/>
        </p:nvPicPr>
        <p:blipFill>
          <a:blip r:embed="rId2" cstate="print"/>
          <a:srcRect l="22115" t="7276" r="26945" b="6686"/>
          <a:stretch>
            <a:fillRect/>
          </a:stretch>
        </p:blipFill>
        <p:spPr bwMode="auto">
          <a:xfrm>
            <a:off x="1870934" y="4428565"/>
            <a:ext cx="692971" cy="22680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https://cstor.nn2.ru/forum/data/forum/images/2019-04/229250258-esclamativo.jpg"/>
          <p:cNvPicPr/>
          <p:nvPr/>
        </p:nvPicPr>
        <p:blipFill>
          <a:blip r:embed="rId2" cstate="print"/>
          <a:srcRect l="22115" t="7276" r="26945" b="6686"/>
          <a:stretch>
            <a:fillRect/>
          </a:stretch>
        </p:blipFill>
        <p:spPr bwMode="auto">
          <a:xfrm>
            <a:off x="9885382" y="4455459"/>
            <a:ext cx="692971" cy="22269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05436" y="0"/>
            <a:ext cx="10739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Пример составления пункта о цене, сроках и порядке оплаты по договору купли продажи имущества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1" name="Picture 3" descr="D:\Общие документы\ПРЕЗЕНТАЦИИ 2021\дог068.jpg"/>
          <p:cNvPicPr>
            <a:picLocks noChangeAspect="1" noChangeArrowheads="1"/>
          </p:cNvPicPr>
          <p:nvPr/>
        </p:nvPicPr>
        <p:blipFill>
          <a:blip r:embed="rId2" cstate="print"/>
          <a:srcRect l="8939" t="17921" r="11015" b="52108"/>
          <a:stretch>
            <a:fillRect/>
          </a:stretch>
        </p:blipFill>
        <p:spPr bwMode="auto">
          <a:xfrm>
            <a:off x="3469344" y="295835"/>
            <a:ext cx="5047496" cy="2599764"/>
          </a:xfrm>
          <a:prstGeom prst="rect">
            <a:avLst/>
          </a:prstGeom>
          <a:noFill/>
        </p:spPr>
      </p:pic>
      <p:pic>
        <p:nvPicPr>
          <p:cNvPr id="5" name="Picture 3" descr="D:\Общие документы\ПРЕЗЕНТАЦИИ 2021\дог068.jpg"/>
          <p:cNvPicPr>
            <a:picLocks noChangeAspect="1" noChangeArrowheads="1"/>
          </p:cNvPicPr>
          <p:nvPr/>
        </p:nvPicPr>
        <p:blipFill>
          <a:blip r:embed="rId2" cstate="print"/>
          <a:srcRect l="8939" t="57711" r="11015" b="38879"/>
          <a:stretch>
            <a:fillRect/>
          </a:stretch>
        </p:blipFill>
        <p:spPr bwMode="auto">
          <a:xfrm>
            <a:off x="3541060" y="3003176"/>
            <a:ext cx="5047496" cy="295835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3612776" y="3272116"/>
            <a:ext cx="503816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3.2.1. Цена животных оплачивается в следующие сроки: </a:t>
            </a:r>
            <a:endParaRPr lang="ru-RU" sz="12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3.2.1.1. </a:t>
            </a:r>
            <a:r>
              <a:rPr lang="ru-RU" sz="1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платеж </a:t>
            </a:r>
            <a:r>
              <a:rPr lang="ru-RU" sz="1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 размере 10% (собственные средства с расчетного счета Индивидуального предпринимателя (Ф.И.О) в размере 19 708 (девятнадцать тысяч семьсот восемь) рублей 00 копеек, осуществляется Покупателем на расчетный счет Продавца в течение 30 (тридцати) дней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с момента отбора Животных и постановки их на карантин в месте нахождения Продавца.</a:t>
            </a:r>
          </a:p>
          <a:p>
            <a:pPr algn="just"/>
            <a:r>
              <a:rPr lang="ru-RU" sz="1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3.2.1.2.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Оплата в размере 90% (субсидия ) </a:t>
            </a:r>
            <a:r>
              <a:rPr lang="ru-RU" sz="1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 финансовое обеспечение части затрат на создание и (или) развитие хозяйств</a:t>
            </a:r>
            <a:r>
              <a:rPr lang="ru-RU" sz="1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 соглашению от (дата), №, идентификатор государственного контакта (№) (далее – субсидия) с лицевого счета(№), открытого в ОТДЕЛЕНИИ КИРОВ БАНКА РОССИИ// Управлении Федерального казначейства  по Кировской области от общей стоимости договора, предусмотренной настоящим договором, что составляет</a:t>
            </a:r>
          </a:p>
          <a:p>
            <a:pPr algn="just"/>
            <a:r>
              <a:rPr lang="ru-RU" sz="1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177 372 (сто семьдесят семь тысяч триста семьдесят два) рубля 00 копеек, без НДС, Покупатель перечисляет за животных на расчетный счет Продавца в течение 10 рабочих дней с момента подписания акта приема- передачи животных, товарной накладной и т.д. </a:t>
            </a:r>
            <a:endParaRPr lang="ru-RU" sz="1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ipe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Общие документы\ПРЕЗЕНТАЦИИ 2021\специф069.jpg"/>
          <p:cNvPicPr>
            <a:picLocks noChangeAspect="1" noChangeArrowheads="1"/>
          </p:cNvPicPr>
          <p:nvPr/>
        </p:nvPicPr>
        <p:blipFill>
          <a:blip r:embed="rId2" cstate="print"/>
          <a:srcRect l="6055" r="13437" b="48540"/>
          <a:stretch>
            <a:fillRect/>
          </a:stretch>
        </p:blipFill>
        <p:spPr bwMode="auto">
          <a:xfrm>
            <a:off x="1380563" y="268942"/>
            <a:ext cx="4211995" cy="6320116"/>
          </a:xfrm>
          <a:prstGeom prst="rect">
            <a:avLst/>
          </a:prstGeom>
          <a:noFill/>
        </p:spPr>
      </p:pic>
      <p:pic>
        <p:nvPicPr>
          <p:cNvPr id="3075" name="Picture 3" descr="D:\Общие документы\ПРЕЗЕНТАЦИИ 2021\акт070.jpg"/>
          <p:cNvPicPr>
            <a:picLocks noChangeAspect="1" noChangeArrowheads="1"/>
          </p:cNvPicPr>
          <p:nvPr/>
        </p:nvPicPr>
        <p:blipFill>
          <a:blip r:embed="rId3" cstate="print"/>
          <a:srcRect l="12284" r="5594"/>
          <a:stretch>
            <a:fillRect/>
          </a:stretch>
        </p:blipFill>
        <p:spPr bwMode="auto">
          <a:xfrm>
            <a:off x="6445624" y="127840"/>
            <a:ext cx="4867835" cy="6730160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7576" y="188259"/>
            <a:ext cx="1192305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Действия органа местного самоуправления по отношению к представленным победителем конкурса </a:t>
            </a:r>
            <a:r>
              <a:rPr lang="ru-RU" sz="2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Агростартап</a:t>
            </a:r>
            <a:r>
              <a:rPr lang="ru-RU" sz="2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документов по расходованию средств гранта</a:t>
            </a:r>
            <a:endParaRPr lang="ru-RU" sz="2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76516" y="1219217"/>
            <a:ext cx="1146585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Сверяет </a:t>
            </a:r>
            <a:r>
              <a:rPr lang="ru-RU" b="1" u="sng" dirty="0" smtClean="0">
                <a:latin typeface="Times New Roman" pitchFamily="18" charset="0"/>
                <a:cs typeface="Times New Roman" pitchFamily="18" charset="0"/>
              </a:rPr>
              <a:t>состав, названия и реквизиты поданных документов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 описью и регистрирует их в день поступления в следующем порядке: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1873641"/>
            <a:ext cx="12192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В случае несовпадения состава, названия и (или) реквизитов поданных документов с описью документов делает в описи соответствующие отметки</a:t>
            </a:r>
            <a:endParaRPr lang="ru-RU" sz="14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37881" y="2245223"/>
            <a:ext cx="1111623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Проставляет в обоих экземплярах описи полученных документов </a:t>
            </a:r>
            <a:r>
              <a:rPr lang="ru-RU" b="1" u="sng" dirty="0" smtClean="0">
                <a:latin typeface="Times New Roman" pitchFamily="18" charset="0"/>
                <a:cs typeface="Times New Roman" pitchFamily="18" charset="0"/>
              </a:rPr>
              <a:t>дату их получения</a:t>
            </a:r>
            <a:endParaRPr lang="ru-RU" b="1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70329" y="2659413"/>
            <a:ext cx="1187823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u="sng" dirty="0" smtClean="0">
                <a:latin typeface="Times New Roman" pitchFamily="18" charset="0"/>
                <a:cs typeface="Times New Roman" pitchFamily="18" charset="0"/>
              </a:rPr>
              <a:t>Вносит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реквизиты описи документов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 журнал регистрации документов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составленный по форме, установленной правовым актом министерства. Листы указанного журнала должны быть пронумерованы, прошнурованы, на обороте последнего листа заверены подписью должностного лица, уполномоченного на прием документов.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706365" y="3540169"/>
            <a:ext cx="7647606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Не позднее 3 рабочих дней со дня регистрации документов</a:t>
            </a:r>
            <a:endParaRPr lang="ru-RU" sz="2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805953" y="3939553"/>
            <a:ext cx="743174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Проверяет полноту представленных победителем конкурса документов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06187" y="4479248"/>
            <a:ext cx="1165411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</p:cSld>
  <p:clrMapOvr>
    <a:masterClrMapping/>
  </p:clrMapOvr>
  <p:transition>
    <p:wipe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 l="33873" t="31895" r="31715" b="10414"/>
          <a:stretch>
            <a:fillRect/>
          </a:stretch>
        </p:blipFill>
        <p:spPr bwMode="auto">
          <a:xfrm>
            <a:off x="636495" y="510987"/>
            <a:ext cx="5253318" cy="56925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 l="34167" t="16296" r="31863" b="40741"/>
          <a:stretch>
            <a:fillRect/>
          </a:stretch>
        </p:blipFill>
        <p:spPr bwMode="auto">
          <a:xfrm>
            <a:off x="6203578" y="636494"/>
            <a:ext cx="5683624" cy="588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0" y="861944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54274" name="Picture 2" descr="https://rbsmi.ru/upload/iblock/f61/f612043aa9d8ab73ec0321cd0847c865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3124200" y="215900"/>
            <a:ext cx="636167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b="1" dirty="0" smtClean="0">
                <a:latin typeface="Times New Roman" pitchFamily="18" charset="0"/>
                <a:cs typeface="Times New Roman" pitchFamily="18" charset="0"/>
              </a:rPr>
              <a:t>НОРМАТИВНО-ПРАВОВАЯ БАЗА</a:t>
            </a:r>
            <a:endParaRPr lang="ru-RU" sz="3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0" y="1427008"/>
            <a:ext cx="12191999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5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Постановление  Правительства Кировской области от </a:t>
            </a:r>
          </a:p>
          <a:p>
            <a:pPr algn="ctr"/>
            <a:r>
              <a:rPr lang="ru-RU" sz="25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30.04.2021 № 224-П «О предоставлении грантов «</a:t>
            </a:r>
            <a:r>
              <a:rPr lang="ru-RU" sz="25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Агростартап</a:t>
            </a:r>
            <a:r>
              <a:rPr lang="ru-RU" sz="25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» из областного бюджета на создание и (или) развитие хозяйств»</a:t>
            </a:r>
            <a:endParaRPr lang="ru-RU" sz="2500" dirty="0"/>
          </a:p>
        </p:txBody>
      </p:sp>
      <p:sp>
        <p:nvSpPr>
          <p:cNvPr id="18" name="TextBox 17"/>
          <p:cNvSpPr txBox="1"/>
          <p:nvPr/>
        </p:nvSpPr>
        <p:spPr>
          <a:xfrm>
            <a:off x="0" y="2886701"/>
            <a:ext cx="121920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ru-RU" sz="2500" b="1" dirty="0" smtClean="0">
                <a:latin typeface="Times New Roman" pitchFamily="18" charset="0"/>
                <a:cs typeface="Times New Roman" pitchFamily="18" charset="0"/>
              </a:rPr>
              <a:t>Распоряжение министерства сельского хозяйства и продовольствия Кировской области от 18.05.2021 № 49 «О представлении и рассмотрении документов для предоставления грантов «</a:t>
            </a:r>
            <a:r>
              <a:rPr lang="ru-RU" sz="2500" b="1" dirty="0" err="1" smtClean="0">
                <a:latin typeface="Times New Roman" pitchFamily="18" charset="0"/>
                <a:cs typeface="Times New Roman" pitchFamily="18" charset="0"/>
              </a:rPr>
              <a:t>Агростартап</a:t>
            </a:r>
            <a:r>
              <a:rPr lang="ru-RU" sz="2500" b="1" dirty="0" smtClean="0">
                <a:latin typeface="Times New Roman" pitchFamily="18" charset="0"/>
                <a:cs typeface="Times New Roman" pitchFamily="18" charset="0"/>
              </a:rPr>
              <a:t>» из областного бюджета на создание и (или) развитие хозяйств»</a:t>
            </a:r>
            <a:endParaRPr lang="ru-RU" sz="2500" dirty="0"/>
          </a:p>
        </p:txBody>
      </p:sp>
    </p:spTree>
  </p:cSld>
  <p:clrMapOvr>
    <a:masterClrMapping/>
  </p:clrMapOvr>
  <p:transition>
    <p:wipe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5150" y="2246635"/>
            <a:ext cx="11591365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фактические объемы выполненных работ </a:t>
            </a: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при приобретении, строительстве, ремонте, модернизации и переустройстве производственных и складских зданий, помещений и сооружений, необходимых для производства, хранения и переработки сельскохозяйственной продукции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при подключении производственных и складских зданий, помещений, пристроек и сооружений, необходимых для производства, хранения и переработки сельскохозяйственной продукции, к электрическим, </a:t>
            </a:r>
            <a:r>
              <a:rPr lang="ru-RU" sz="1400" i="1" dirty="0" err="1" smtClean="0">
                <a:latin typeface="Times New Roman" pitchFamily="18" charset="0"/>
                <a:cs typeface="Times New Roman" pitchFamily="18" charset="0"/>
              </a:rPr>
              <a:t>водо</a:t>
            </a: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-, </a:t>
            </a:r>
            <a:r>
              <a:rPr lang="ru-RU" sz="1400" i="1" dirty="0" err="1" smtClean="0">
                <a:latin typeface="Times New Roman" pitchFamily="18" charset="0"/>
                <a:cs typeface="Times New Roman" pitchFamily="18" charset="0"/>
              </a:rPr>
              <a:t>газо</a:t>
            </a: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- и теплопроводным сетям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н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аименования, марки, модели сельскохозяйственной техники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хозяйств,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количество многолетних насаждений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а также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количество, виды и породы, половозрастной состав сельскохозяйственных животных и рыбопосадочного материала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95835" y="4100917"/>
            <a:ext cx="108024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4. соблюдение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установленных форм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документов и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сроков их представления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33082" y="5593994"/>
            <a:ext cx="117437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Делает соответствующую отметку в обоих экземплярах описи полученных документов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5970528"/>
            <a:ext cx="12192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Возвращает один экземпляр описи полученных документов подавшему их победителю конкурса в течение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5 рабочих дней со дня представления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документов с нарочным (под подпись) или заказным письмом с уведомлением о вручении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34470" y="1037709"/>
            <a:ext cx="1189616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b="1" u="sng" dirty="0" smtClean="0">
                <a:latin typeface="Times New Roman" pitchFamily="18" charset="0"/>
                <a:cs typeface="Times New Roman" pitchFamily="18" charset="0"/>
              </a:rPr>
              <a:t>достоверность сведений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содержащихся в документах (в т.ч.отсутствие противоречий в сведениях, содержащихся в поданных документах, друг другу либо сведениям, отраженным в других документах и ресурсах, которые находятся в распоряжении органа местного самоуправления), включая </a:t>
            </a:r>
            <a:r>
              <a:rPr lang="ru-RU" b="1" u="sng" dirty="0" smtClean="0">
                <a:latin typeface="Times New Roman" pitchFamily="18" charset="0"/>
                <a:cs typeface="Times New Roman" pitchFamily="18" charset="0"/>
              </a:rPr>
              <a:t>произведенные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победителем конкурса </a:t>
            </a:r>
            <a:r>
              <a:rPr lang="ru-RU" b="1" u="sng" dirty="0" smtClean="0">
                <a:latin typeface="Times New Roman" pitchFamily="18" charset="0"/>
                <a:cs typeface="Times New Roman" pitchFamily="18" charset="0"/>
              </a:rPr>
              <a:t>затраты на оплату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стоимости каждого наименования </a:t>
            </a:r>
            <a:r>
              <a:rPr lang="ru-RU" b="1" u="sng" dirty="0" smtClean="0">
                <a:latin typeface="Times New Roman" pitchFamily="18" charset="0"/>
                <a:cs typeface="Times New Roman" pitchFamily="18" charset="0"/>
              </a:rPr>
              <a:t>расходов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размере не менее 10%.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550894" y="0"/>
            <a:ext cx="952051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Не позднее 3 рабочих дней со дня регистрации документов ПРОВЕРЯЕТ:</a:t>
            </a:r>
            <a:endParaRPr lang="ru-RU" sz="2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43435" y="595717"/>
            <a:ext cx="856129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полноту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представленных победителем конкурса документов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048870" y="5212542"/>
            <a:ext cx="103094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При отсутствии оснований для отказа в приеме представленных документов:</a:t>
            </a:r>
            <a:endParaRPr lang="ru-RU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ipe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432156"/>
            <a:ext cx="12192000" cy="7540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500" b="1" dirty="0" smtClean="0">
                <a:latin typeface="Times New Roman" pitchFamily="18" charset="0"/>
                <a:cs typeface="Times New Roman" pitchFamily="18" charset="0"/>
              </a:rPr>
              <a:t>возвращает документы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подавшему их победителю конкурса в течение 5 рабочих дней со дня представления документов с указанием причин возврата с нарочным (под подпись) или заказным письмом с уведомлением о вручении.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97224" y="421359"/>
            <a:ext cx="1183341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 случае выявления неполноты и (или) недостоверности сведений в представленных документах, несоблюдения форм документов и сроков их представления:</a:t>
            </a:r>
            <a:endParaRPr lang="ru-RU" sz="2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https://pav-edin23.ru/wp-content/uploads/2019/08/19-08-2019_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31105" y="2274794"/>
            <a:ext cx="3933825" cy="3895725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012" y="726141"/>
            <a:ext cx="11779623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После проверки документов органом местного самоуправления и визирования, победитель конкурса предоставляет данный пакет документов в УФК (Управление федерального казначейства)  района, которое в свою очередь, после проверки данных перечисляет средства на расчетный счет Поставщиков (продавцов), согласно представленных договоров поставки (купли-продажи).</a:t>
            </a:r>
            <a:endParaRPr lang="ru-RU" sz="25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818" name="AutoShape 2" descr="https://kirov.roskazna.gov.ru/layout/images/ico/logo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4820" name="AutoShape 4" descr="Поздравление с Днем России!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4822" name="Picture 6" descr="https://sun1-84.userapi.com/c858136/v858136666/218ef5/kDE3jXmJmD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69104" y="2752725"/>
            <a:ext cx="5753100" cy="4105275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u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838960" y="5618922"/>
            <a:ext cx="90017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Благодарим за внимание !!!</a:t>
            </a:r>
            <a:endParaRPr lang="ru-RU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78297" y="177800"/>
            <a:ext cx="11741426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Наши контакты: </a:t>
            </a:r>
          </a:p>
          <a:p>
            <a:pPr algn="ctr"/>
            <a:r>
              <a:rPr lang="ru-RU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Центр компетенций в сфере сельскохозяйственной кооперации и поддержки фермеров Кировской области</a:t>
            </a:r>
          </a:p>
          <a:p>
            <a:pPr algn="ctr"/>
            <a:r>
              <a:rPr lang="ru-RU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(структурное подразделение  КОГБУ «ЦСХК «Клевера Нечерноземья»):</a:t>
            </a:r>
          </a:p>
          <a:p>
            <a:pPr algn="ctr"/>
            <a:r>
              <a:rPr lang="ru-RU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город  Киров, ул. Преображенская, 66, </a:t>
            </a:r>
            <a:r>
              <a:rPr lang="ru-RU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каб</a:t>
            </a:r>
            <a:r>
              <a:rPr lang="ru-RU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215.</a:t>
            </a:r>
          </a:p>
          <a:p>
            <a:pPr algn="ctr"/>
            <a:r>
              <a:rPr lang="ru-RU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тел. (8332) 64-02-56</a:t>
            </a:r>
          </a:p>
          <a:p>
            <a:pPr algn="ctr"/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E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mail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u="sng" dirty="0" err="1" smtClean="0">
                <a:latin typeface="Times New Roman" pitchFamily="18" charset="0"/>
                <a:cs typeface="Times New Roman" pitchFamily="18" charset="0"/>
                <a:hlinkClick r:id="rId3"/>
              </a:rPr>
              <a:t>kleverkirov</a:t>
            </a:r>
            <a:r>
              <a:rPr lang="ru-RU" sz="2800" b="1" u="sng" dirty="0" smtClean="0">
                <a:latin typeface="Times New Roman" pitchFamily="18" charset="0"/>
                <a:cs typeface="Times New Roman" pitchFamily="18" charset="0"/>
                <a:hlinkClick r:id="rId3"/>
              </a:rPr>
              <a:t>@</a:t>
            </a:r>
            <a:r>
              <a:rPr lang="en-US" sz="2800" b="1" u="sng" dirty="0" smtClean="0">
                <a:latin typeface="Times New Roman" pitchFamily="18" charset="0"/>
                <a:cs typeface="Times New Roman" pitchFamily="18" charset="0"/>
                <a:hlinkClick r:id="rId3"/>
              </a:rPr>
              <a:t>mail</a:t>
            </a:r>
            <a:r>
              <a:rPr lang="ru-RU" sz="2800" b="1" u="sng" dirty="0" smtClean="0">
                <a:latin typeface="Times New Roman" pitchFamily="18" charset="0"/>
                <a:cs typeface="Times New Roman" pitchFamily="18" charset="0"/>
                <a:hlinkClick r:id="rId3"/>
              </a:rPr>
              <a:t>.</a:t>
            </a:r>
            <a:r>
              <a:rPr lang="en-US" sz="2800" b="1" u="sng" dirty="0" err="1" smtClean="0">
                <a:latin typeface="Times New Roman" pitchFamily="18" charset="0"/>
                <a:cs typeface="Times New Roman" pitchFamily="18" charset="0"/>
                <a:hlinkClick r:id="rId3"/>
              </a:rPr>
              <a:t>ru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                  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www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kleverkirov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ru</a:t>
            </a: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5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5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3604591"/>
            <a:ext cx="12192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000" b="1" i="1" dirty="0" smtClean="0">
                <a:latin typeface="Times New Roman" pitchFamily="18" charset="0"/>
                <a:cs typeface="Times New Roman" pitchFamily="18" charset="0"/>
              </a:rPr>
              <a:t>юрисконсульт, консультант: </a:t>
            </a:r>
          </a:p>
          <a:p>
            <a:pPr algn="ctr"/>
            <a:r>
              <a:rPr lang="ru-RU" sz="3000" b="1" i="1" dirty="0" err="1" smtClean="0">
                <a:latin typeface="Times New Roman" pitchFamily="18" charset="0"/>
                <a:cs typeface="Times New Roman" pitchFamily="18" charset="0"/>
              </a:rPr>
              <a:t>Ба̀тюсь</a:t>
            </a:r>
            <a:r>
              <a:rPr lang="ru-RU" sz="3000" b="1" i="1" dirty="0" smtClean="0">
                <a:latin typeface="Times New Roman" pitchFamily="18" charset="0"/>
                <a:cs typeface="Times New Roman" pitchFamily="18" charset="0"/>
              </a:rPr>
              <a:t> Алёна Дмитриевна тел. 64-99-98</a:t>
            </a:r>
            <a:endParaRPr lang="ru-RU" sz="3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000" b="1" i="1" dirty="0" smtClean="0">
                <a:latin typeface="Times New Roman" pitchFamily="18" charset="0"/>
                <a:cs typeface="Times New Roman" pitchFamily="18" charset="0"/>
              </a:rPr>
              <a:t>бухгалтер, консультант: </a:t>
            </a:r>
          </a:p>
          <a:p>
            <a:pPr algn="ctr"/>
            <a:r>
              <a:rPr lang="ru-RU" sz="3000" b="1" i="1" dirty="0" smtClean="0">
                <a:latin typeface="Times New Roman" pitchFamily="18" charset="0"/>
                <a:cs typeface="Times New Roman" pitchFamily="18" charset="0"/>
              </a:rPr>
              <a:t>Малафеева Ольга Геннадьевна, тел. 64-01-91 </a:t>
            </a:r>
          </a:p>
        </p:txBody>
      </p:sp>
    </p:spTree>
    <p:extLst>
      <p:ext uri="{BB962C8B-B14F-4D97-AF65-F5344CB8AC3E}">
        <p14:creationId xmlns="" xmlns:p14="http://schemas.microsoft.com/office/powerpoint/2010/main" val="3363896974"/>
      </p:ext>
    </p:extLst>
  </p:cSld>
  <p:clrMapOvr>
    <a:masterClrMapping/>
  </p:clrMapOvr>
  <p:transition>
    <p:wipe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04800" y="0"/>
            <a:ext cx="11493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средства гранта  «</a:t>
            </a:r>
            <a:r>
              <a:rPr lang="ru-RU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Агростартап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можно приобрести: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265" y="820305"/>
            <a:ext cx="3650095" cy="2055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0201" y="879606"/>
            <a:ext cx="3686652" cy="2033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" y="2997200"/>
            <a:ext cx="412678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15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земельные участки из земель с/х назначения </a:t>
            </a:r>
            <a:endParaRPr lang="ru-RU" sz="15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848600" y="2959100"/>
            <a:ext cx="3810000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15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приобретение, строительство, ремонт, модернизацию, переустройство производственных и складских объектов</a:t>
            </a:r>
            <a:endParaRPr lang="ru-RU" sz="15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174997" y="864718"/>
            <a:ext cx="3568700" cy="2007394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4343401" y="3022600"/>
            <a:ext cx="3505200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15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с/</a:t>
            </a:r>
            <a:r>
              <a:rPr lang="ru-RU" sz="15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</a:t>
            </a:r>
            <a:r>
              <a:rPr lang="ru-RU" sz="15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животных, птицу (кроме свиней)</a:t>
            </a:r>
            <a:endParaRPr lang="ru-RU" sz="15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20700" y="3836781"/>
            <a:ext cx="3200400" cy="206985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322015" y="3362503"/>
            <a:ext cx="3386886" cy="190512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68300" y="5943600"/>
            <a:ext cx="352087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b="1" i="1" dirty="0" smtClean="0">
                <a:latin typeface="Times New Roman" pitchFamily="18" charset="0"/>
                <a:cs typeface="Times New Roman" pitchFamily="18" charset="0"/>
              </a:rPr>
              <a:t>рыбопосадочный материал</a:t>
            </a:r>
            <a:endParaRPr lang="ru-RU" sz="15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013200" y="5283200"/>
            <a:ext cx="4267200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15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с/</a:t>
            </a:r>
            <a:r>
              <a:rPr lang="ru-RU" sz="15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</a:t>
            </a:r>
            <a:r>
              <a:rPr lang="ru-RU" sz="15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технику, в т.ч. прицепное и навесное оборудование, грузовой автотранспорт, специализированный автотранспорт для осуществления мобильной торговли, оборудования для производства и переработки с/</a:t>
            </a:r>
            <a:r>
              <a:rPr lang="ru-RU" sz="15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</a:t>
            </a:r>
            <a:r>
              <a:rPr lang="ru-RU" sz="15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продукции </a:t>
            </a:r>
            <a:endParaRPr lang="ru-RU" sz="15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684082" y="3658978"/>
            <a:ext cx="3061206" cy="2040804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8293100" y="5791200"/>
            <a:ext cx="389890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посадочный материал для закладки многолетних насаждений 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534225517"/>
      </p:ext>
    </p:extLst>
  </p:cSld>
  <p:clrMapOvr>
    <a:masterClrMapping/>
  </p:clrMapOvr>
  <p:transition>
    <p:wipe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3400" y="0"/>
            <a:ext cx="1089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 так же: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899" y="523220"/>
            <a:ext cx="3314700" cy="1927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112311" y="533337"/>
            <a:ext cx="3230557" cy="198679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90498" y="2459960"/>
            <a:ext cx="3340101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осуществить подключение производственных и складских объектов, необходимых для производства, хранения и переработки с/</a:t>
            </a:r>
            <a:r>
              <a:rPr lang="ru-RU" sz="15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</a:t>
            </a:r>
            <a:r>
              <a:rPr lang="ru-RU" sz="15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продукции к электрическим, водо-, газо-, тепло- сетям </a:t>
            </a:r>
            <a:endParaRPr lang="ru-RU" sz="15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902695" y="2596759"/>
            <a:ext cx="358470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разработать проектную документации на строительство или реконструкцию производственных зданий, предназначенных для производства, хранения и переработки с/</a:t>
            </a:r>
            <a:r>
              <a:rPr lang="ru-RU" sz="15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</a:t>
            </a:r>
            <a:r>
              <a:rPr lang="ru-RU" sz="15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продукции </a:t>
            </a:r>
            <a:endParaRPr lang="ru-RU" sz="15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683500" y="2603500"/>
            <a:ext cx="3929381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погасить основной долг по кредитам, полученным в российских кредитных организациях на покупку с/</a:t>
            </a:r>
            <a:r>
              <a:rPr lang="ru-RU" sz="15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</a:t>
            </a:r>
            <a:r>
              <a:rPr lang="ru-RU" sz="15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техники и объектов недвижимости, период пользования которыми на момент подачи заявки на получение гранта составляет менее 2 лет.</a:t>
            </a:r>
            <a:endParaRPr lang="ru-RU" sz="15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7553" y="515505"/>
            <a:ext cx="3657600" cy="2033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5600700" y="4914900"/>
            <a:ext cx="61976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00" b="1" i="1" dirty="0" smtClean="0">
                <a:latin typeface="Times New Roman" pitchFamily="18" charset="0"/>
                <a:cs typeface="Times New Roman" pitchFamily="18" charset="0"/>
              </a:rPr>
              <a:t>внести не менее 25 %, но не более 50 % средств гранта в неделимый фонд </a:t>
            </a:r>
            <a:r>
              <a:rPr lang="ru-RU" sz="1500" b="1" i="1" dirty="0" err="1" smtClean="0">
                <a:latin typeface="Times New Roman" pitchFamily="18" charset="0"/>
                <a:cs typeface="Times New Roman" pitchFamily="18" charset="0"/>
              </a:rPr>
              <a:t>СПоКа</a:t>
            </a:r>
            <a:r>
              <a:rPr lang="ru-RU" sz="1500" b="1" i="1" dirty="0" smtClean="0">
                <a:latin typeface="Times New Roman" pitchFamily="18" charset="0"/>
                <a:cs typeface="Times New Roman" pitchFamily="18" charset="0"/>
              </a:rPr>
              <a:t>, членом которого является К(Ф)Х</a:t>
            </a:r>
            <a:endParaRPr lang="ru-RU" sz="15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8164" y="4612354"/>
            <a:ext cx="2461260" cy="2245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56352026"/>
      </p:ext>
    </p:extLst>
  </p:cSld>
  <p:clrMapOvr>
    <a:masterClrMapping/>
  </p:clrMapOvr>
  <p:transition>
    <p:wipe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48858" y="107576"/>
            <a:ext cx="616540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ru-RU" sz="2200" b="1" dirty="0" smtClean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Порядок расходования со счета средств гранта</a:t>
            </a:r>
            <a:endParaRPr lang="ru-RU" sz="2200" b="1" dirty="0">
              <a:solidFill>
                <a:schemeClr val="accent5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95837" y="699248"/>
            <a:ext cx="87047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1. Победитель конкурса предоставляет </a:t>
            </a:r>
            <a:r>
              <a:rPr lang="ru-RU" b="1" u="sng" dirty="0" smtClean="0">
                <a:latin typeface="Times New Roman" pitchFamily="18" charset="0"/>
                <a:cs typeface="Times New Roman" pitchFamily="18" charset="0"/>
              </a:rPr>
              <a:t>в орган местного самоуправления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(на территории которого осуществляет деятельность) или в Минсельхозпрод КО (если орган местного самоуправления не наделен отдельными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госполномочиями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по поддержке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сельхозтоваропроизводства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ru-RU" u="sng" dirty="0" smtClean="0">
                <a:latin typeface="Times New Roman" pitchFamily="18" charset="0"/>
                <a:cs typeface="Times New Roman" pitchFamily="18" charset="0"/>
              </a:rPr>
              <a:t>следующие документы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42048" y="1918447"/>
            <a:ext cx="37024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Копию соглашения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– 1 раз при первом обращении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53436" y="1900518"/>
            <a:ext cx="51367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Копию бизнес-плана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1 раз при первом обращении, а также в случае внесения изменений в бизнес-план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15490" t="23181" r="64117" b="29325"/>
          <a:stretch>
            <a:fillRect/>
          </a:stretch>
        </p:blipFill>
        <p:spPr bwMode="auto">
          <a:xfrm>
            <a:off x="914400" y="2886634"/>
            <a:ext cx="2921872" cy="3827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 l="32647" t="6122" r="33382" b="53617"/>
          <a:stretch>
            <a:fillRect/>
          </a:stretch>
        </p:blipFill>
        <p:spPr bwMode="auto">
          <a:xfrm>
            <a:off x="4392708" y="2766430"/>
            <a:ext cx="4177552" cy="39750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6" descr="https://avatars.mds.yandex.net/get-zen_doc/1892973/pub_5cf25905d5fd8c00aea0e075_5cf3834b88d37e00af67edca/scale_1200"/>
          <p:cNvPicPr>
            <a:picLocks noChangeAspect="1" noChangeArrowheads="1"/>
          </p:cNvPicPr>
          <p:nvPr/>
        </p:nvPicPr>
        <p:blipFill>
          <a:blip r:embed="rId4" cstate="print"/>
          <a:srcRect l="9820" t="835" r="10118" b="10806"/>
          <a:stretch>
            <a:fillRect/>
          </a:stretch>
        </p:blipFill>
        <p:spPr bwMode="auto">
          <a:xfrm>
            <a:off x="9104916" y="0"/>
            <a:ext cx="3087084" cy="2357718"/>
          </a:xfrm>
          <a:prstGeom prst="rect">
            <a:avLst/>
          </a:prstGeom>
          <a:noFill/>
        </p:spPr>
      </p:pic>
      <p:pic>
        <p:nvPicPr>
          <p:cNvPr id="1032" name="Picture 8" descr="https://zabrab75.ru/wp-content/uploads/2021/03/4a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015657" y="4661647"/>
            <a:ext cx="3176343" cy="2196353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6532" y="2537750"/>
            <a:ext cx="3386886" cy="1905123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765177" y="985421"/>
            <a:ext cx="8310282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 typeface="Wingdings" pitchFamily="2" charset="2"/>
              <a:buChar char="Ø"/>
            </a:pPr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договоров поставки (купли-продажи)</a:t>
            </a:r>
          </a:p>
          <a:p>
            <a:pPr algn="just">
              <a:buFont typeface="Wingdings" pitchFamily="2" charset="2"/>
              <a:buChar char="Ø"/>
            </a:pPr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счета-фактуры (или счета) на оплату приобретенной (приобретаемой) с/</a:t>
            </a:r>
            <a:r>
              <a:rPr lang="ru-RU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х</a:t>
            </a:r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техники</a:t>
            </a:r>
          </a:p>
          <a:p>
            <a:pPr algn="just">
              <a:buFont typeface="Wingdings" pitchFamily="2" charset="2"/>
              <a:buChar char="Ø"/>
            </a:pPr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актов приема-передачи с/</a:t>
            </a:r>
            <a:r>
              <a:rPr lang="ru-RU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х</a:t>
            </a:r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техники хозяйств</a:t>
            </a:r>
          </a:p>
          <a:p>
            <a:pPr algn="just">
              <a:buFont typeface="Wingdings" pitchFamily="2" charset="2"/>
              <a:buChar char="Ø"/>
            </a:pPr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копии технических паспортов, сертификатов соответствия или иных документов, выданных лицом, система добровольной сертификации которого зарегистрирована Управлением развития информационного обеспечения и аккредитации Федерального агентства по техническому регулированию и метрологии </a:t>
            </a:r>
            <a:r>
              <a:rPr lang="ru-RU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либо</a:t>
            </a:r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федеральным бюджетным учреждением "Государственный региональный центр стандартизации, метрологии и испытаний в Кировской области", </a:t>
            </a:r>
          </a:p>
          <a:p>
            <a:pPr algn="just">
              <a:buFont typeface="Wingdings" pitchFamily="2" charset="2"/>
              <a:buChar char="Ø"/>
            </a:pPr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или иного документа, выданного производителем или официальным представителем производителя, содержащего сведения об отнесении каждой из единиц приобретенной (приобретаемой) техники и (или) оборудования к тому или иному коду Общероссийского </a:t>
            </a:r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hlinkClick r:id="rId3"/>
              </a:rPr>
              <a:t>классификатора</a:t>
            </a:r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продукции по видам экономической деятельности (ОКПД2) </a:t>
            </a:r>
            <a:r>
              <a:rPr lang="ru-RU" sz="12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ОК 034-2014 (КПЕС 2008), утвержденного приказом Федерального агентства по техническому регулированию и метрологии от 31.01.2014 N 14-ст "О принятии и введении в действие Общероссийского классификатора видов экономической деятельности (ОКВЭД2) ОК 029-2014 (КДЕС Ред. 2) и Общероссийского классификатора продукции по видам экономической деятельности (ОКПД2) ОК 034-2014 (КПЕС 2008)" (далее - приказ Федерального агентства по техническому регулированию и метрологии от 31.01.2014 N 14-ст).</a:t>
            </a:r>
            <a:endParaRPr lang="ru-RU" sz="1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43435" y="1671482"/>
            <a:ext cx="337969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приобретение сельскохозяйственной техники</a:t>
            </a:r>
            <a:endParaRPr lang="ru-RU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97224" y="139424"/>
            <a:ext cx="117885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Заверенные главой крестьянского (фермерского) хозяйства или индивидуальным предпринимателем </a:t>
            </a:r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копии следующих документов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подтверждающих направление расходования гранта на создание и (или) развитие хозяйства: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ipe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 cstate="print"/>
          <a:srcRect l="34069" t="15948" r="31372" b="8322"/>
          <a:stretch>
            <a:fillRect/>
          </a:stretch>
        </p:blipFill>
        <p:spPr bwMode="auto">
          <a:xfrm>
            <a:off x="0" y="-1"/>
            <a:ext cx="3603812" cy="5647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3" cstate="print"/>
          <a:srcRect l="34216" t="15621" r="31568" b="9782"/>
          <a:stretch>
            <a:fillRect/>
          </a:stretch>
        </p:blipFill>
        <p:spPr bwMode="auto">
          <a:xfrm>
            <a:off x="3594847" y="215152"/>
            <a:ext cx="3757343" cy="54415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4" name="Picture 4"/>
          <p:cNvPicPr>
            <a:picLocks noChangeAspect="1" noChangeArrowheads="1"/>
          </p:cNvPicPr>
          <p:nvPr/>
        </p:nvPicPr>
        <p:blipFill>
          <a:blip r:embed="rId4" cstate="print"/>
          <a:srcRect l="34118" t="15359" r="31716" b="8126"/>
          <a:stretch>
            <a:fillRect/>
          </a:stretch>
        </p:blipFill>
        <p:spPr bwMode="auto">
          <a:xfrm>
            <a:off x="7243482" y="0"/>
            <a:ext cx="3657947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5" name="Picture 5"/>
          <p:cNvPicPr>
            <a:picLocks noChangeAspect="1" noChangeArrowheads="1"/>
          </p:cNvPicPr>
          <p:nvPr/>
        </p:nvPicPr>
        <p:blipFill>
          <a:blip r:embed="rId5" cstate="print"/>
          <a:srcRect l="34167" t="44096" r="35098" b="28889"/>
          <a:stretch>
            <a:fillRect/>
          </a:stretch>
        </p:blipFill>
        <p:spPr bwMode="auto">
          <a:xfrm>
            <a:off x="7180729" y="4903351"/>
            <a:ext cx="3953436" cy="19546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4536141" y="275709"/>
            <a:ext cx="7297271" cy="21200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buFont typeface="Wingdings" pitchFamily="2" charset="2"/>
              <a:buChar char="Ø"/>
            </a:pPr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договор поставки (купли-продажи) с/</a:t>
            </a:r>
            <a:r>
              <a:rPr lang="ru-RU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х</a:t>
            </a:r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животных (кроме свиней) и птицы</a:t>
            </a:r>
          </a:p>
          <a:p>
            <a:pPr algn="just">
              <a:lnSpc>
                <a:spcPct val="150000"/>
              </a:lnSpc>
              <a:buFont typeface="Wingdings" pitchFamily="2" charset="2"/>
              <a:buChar char="Ø"/>
            </a:pPr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счета-фактуры (или счета) на оплату приобретенных (приобретаемых) с/</a:t>
            </a:r>
            <a:r>
              <a:rPr lang="ru-RU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х</a:t>
            </a:r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животных, </a:t>
            </a:r>
          </a:p>
          <a:p>
            <a:pPr algn="just">
              <a:lnSpc>
                <a:spcPct val="150000"/>
              </a:lnSpc>
              <a:buFont typeface="Wingdings" pitchFamily="2" charset="2"/>
              <a:buChar char="Ø"/>
            </a:pPr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акт приема-передачи с/</a:t>
            </a:r>
            <a:r>
              <a:rPr lang="ru-RU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х</a:t>
            </a:r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животных.</a:t>
            </a:r>
            <a:endParaRPr lang="ru-RU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2598" y="936438"/>
            <a:ext cx="3568700" cy="2007394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268941" y="344706"/>
            <a:ext cx="369345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приобретение сельскохозяйственных животных.</a:t>
            </a:r>
            <a:endParaRPr lang="ru-RU" i="1" dirty="0"/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273" y="4124830"/>
            <a:ext cx="3686652" cy="2033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797344" y="3262263"/>
            <a:ext cx="25649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приобретение объектов</a:t>
            </a: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4437528" y="3491437"/>
            <a:ext cx="7754472" cy="30008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buFont typeface="Wingdings" pitchFamily="2" charset="2"/>
              <a:buChar char="Ø"/>
            </a:pPr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договор купли-продажи производственных и складских зданий, помещений, пристроек и сооружений, необходимых для производства, хранения и переработки сельскохозяйственной продукции </a:t>
            </a:r>
          </a:p>
          <a:p>
            <a:pPr algn="just">
              <a:lnSpc>
                <a:spcPct val="150000"/>
              </a:lnSpc>
              <a:buFont typeface="Wingdings" pitchFamily="2" charset="2"/>
              <a:buChar char="Ø"/>
            </a:pPr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документы, удостоверяющие </a:t>
            </a:r>
            <a:r>
              <a:rPr lang="ru-RU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госрегистрацию</a:t>
            </a:r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права собственности победителя конкурса на указанные объекты</a:t>
            </a:r>
          </a:p>
          <a:p>
            <a:pPr algn="just">
              <a:lnSpc>
                <a:spcPct val="150000"/>
              </a:lnSpc>
              <a:buFont typeface="Wingdings" pitchFamily="2" charset="2"/>
              <a:buChar char="Ø"/>
            </a:pPr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договор купли-продажи объектов (в случае приобретения модульного объекта у его производителя)</a:t>
            </a:r>
            <a:endParaRPr lang="ru-RU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ipe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029200" y="418237"/>
            <a:ext cx="70104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buFont typeface="Wingdings" pitchFamily="2" charset="2"/>
              <a:buChar char="Ø"/>
            </a:pPr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договор поставки (купли-продажи) рыбопосадочного материала, </a:t>
            </a:r>
          </a:p>
          <a:p>
            <a:pPr algn="just">
              <a:lnSpc>
                <a:spcPct val="150000"/>
              </a:lnSpc>
              <a:buFont typeface="Wingdings" pitchFamily="2" charset="2"/>
              <a:buChar char="Ø"/>
            </a:pPr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счета-фактуры (или счета) на оплату приобретенного (приобретаемого) рыбопосадочного материала, </a:t>
            </a:r>
          </a:p>
          <a:p>
            <a:pPr algn="just">
              <a:lnSpc>
                <a:spcPct val="150000"/>
              </a:lnSpc>
              <a:buFont typeface="Wingdings" pitchFamily="2" charset="2"/>
              <a:buChar char="Ø"/>
            </a:pPr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акты приема-передачи рыбопосадочного материала </a:t>
            </a:r>
            <a:endParaRPr lang="ru-RU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020235" y="3491437"/>
            <a:ext cx="6696634" cy="33665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buFont typeface="Wingdings" pitchFamily="2" charset="2"/>
              <a:buChar char="Ø"/>
            </a:pPr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договор поставки (купли-продажи) посадочного материала для закладки многолетних насаждений, включая виноградники и землянику (далее - посадочный материал), </a:t>
            </a:r>
          </a:p>
          <a:p>
            <a:pPr algn="just">
              <a:lnSpc>
                <a:spcPct val="150000"/>
              </a:lnSpc>
              <a:buFont typeface="Wingdings" pitchFamily="2" charset="2"/>
              <a:buChar char="Ø"/>
            </a:pPr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счета-фактуры (или счета) на оплату приобретенного (приобретаемого) посадочного материала, </a:t>
            </a:r>
          </a:p>
          <a:p>
            <a:pPr algn="just">
              <a:lnSpc>
                <a:spcPct val="150000"/>
              </a:lnSpc>
              <a:buFont typeface="Wingdings" pitchFamily="2" charset="2"/>
              <a:buChar char="Ø"/>
            </a:pPr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акты приема-передачи посадочного материала, </a:t>
            </a:r>
          </a:p>
          <a:p>
            <a:pPr algn="just">
              <a:lnSpc>
                <a:spcPct val="150000"/>
              </a:lnSpc>
              <a:buFont typeface="Wingdings" pitchFamily="2" charset="2"/>
              <a:buChar char="Ø"/>
            </a:pPr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сертификаты, подтверждающие качество приобретенного посадочного материала.</a:t>
            </a:r>
            <a:endParaRPr lang="ru-RU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20700" y="1245343"/>
            <a:ext cx="2993465" cy="193601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95835" y="4505664"/>
            <a:ext cx="2826600" cy="18844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61364" y="389528"/>
            <a:ext cx="400722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приобретение рыбопосадочного материала</a:t>
            </a:r>
            <a:endParaRPr lang="ru-RU" i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15153" y="3661645"/>
            <a:ext cx="39086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приобретение посадочного материала</a:t>
            </a:r>
            <a:endParaRPr lang="ru-RU" i="1" dirty="0"/>
          </a:p>
        </p:txBody>
      </p:sp>
      <p:pic>
        <p:nvPicPr>
          <p:cNvPr id="9" name="Picture 20" descr="https://kazakh-zerno.net/wp-content/uploads/2019/06/frykti_4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79058" y="5303370"/>
            <a:ext cx="1930400" cy="1384300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u"/>
  </p:transition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6075</TotalTime>
  <Words>2190</Words>
  <Application>Microsoft Office PowerPoint</Application>
  <PresentationFormat>Произвольный</PresentationFormat>
  <Paragraphs>140</Paragraphs>
  <Slides>23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Владелец</cp:lastModifiedBy>
  <cp:revision>372</cp:revision>
  <cp:lastPrinted>2019-10-15T19:35:04Z</cp:lastPrinted>
  <dcterms:created xsi:type="dcterms:W3CDTF">2019-09-09T19:18:26Z</dcterms:created>
  <dcterms:modified xsi:type="dcterms:W3CDTF">2021-08-25T12:49:13Z</dcterms:modified>
</cp:coreProperties>
</file>