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1" r:id="rId3"/>
    <p:sldId id="258" r:id="rId4"/>
    <p:sldId id="259" r:id="rId5"/>
    <p:sldId id="269" r:id="rId6"/>
    <p:sldId id="274" r:id="rId7"/>
    <p:sldId id="262" r:id="rId8"/>
    <p:sldId id="264" r:id="rId9"/>
    <p:sldId id="266" r:id="rId10"/>
    <p:sldId id="265" r:id="rId11"/>
    <p:sldId id="267" r:id="rId12"/>
    <p:sldId id="268" r:id="rId13"/>
    <p:sldId id="270" r:id="rId14"/>
    <p:sldId id="271" r:id="rId15"/>
    <p:sldId id="275" r:id="rId16"/>
    <p:sldId id="276" r:id="rId17"/>
    <p:sldId id="277" r:id="rId18"/>
    <p:sldId id="278" r:id="rId19"/>
    <p:sldId id="279" r:id="rId20"/>
    <p:sldId id="280" r:id="rId21"/>
    <p:sldId id="281" r:id="rId22"/>
    <p:sldId id="282" r:id="rId23"/>
    <p:sldId id="27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718" autoAdjust="0"/>
  </p:normalViewPr>
  <p:slideViewPr>
    <p:cSldViewPr>
      <p:cViewPr>
        <p:scale>
          <a:sx n="77" d="100"/>
          <a:sy n="77" d="100"/>
        </p:scale>
        <p:origin x="-11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DA4DD-863B-4AAF-9684-35887DE540D2}" type="datetimeFigureOut">
              <a:rPr lang="ru-RU" smtClean="0"/>
              <a:pPr/>
              <a:t>10.03.2021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C5D41-89C9-4158-A49A-98394F436E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8C5D41-89C9-4158-A49A-98394F436EEF}"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10.03.2021</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kleverkirov@mail.ru"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www.nalog.ru/rn77/related_activities/registration_ip_yl/registration_ip/order/4162994/" TargetMode="External"/><Relationship Id="rId2" Type="http://schemas.openxmlformats.org/officeDocument/2006/relationships/hyperlink" Target="https://spmag.ru/away2.php?req=doc&amp;base=LAW&amp;n=373466&amp;dst=100004&amp;date=04.02.2021&amp;demo=1&amp;utm_source=spmag.ru" TargetMode="External"/><Relationship Id="rId1" Type="http://schemas.openxmlformats.org/officeDocument/2006/relationships/slideLayout" Target="../slideLayouts/slideLayout7.xml"/><Relationship Id="rId5" Type="http://schemas.openxmlformats.org/officeDocument/2006/relationships/hyperlink" Target="https://www.nalog.ru/rn77/about_fts/docs/10125494/" TargetMode="External"/><Relationship Id="rId4" Type="http://schemas.openxmlformats.org/officeDocument/2006/relationships/hyperlink" Target="https://www.nalog.ru/rn77/fl/interest/open_business/compaby_reg/416213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4572000" cy="369332"/>
          </a:xfrm>
          <a:prstGeom prst="rect">
            <a:avLst/>
          </a:prstGeom>
        </p:spPr>
        <p:txBody>
          <a:bodyPr wrap="square">
            <a:spAutoFit/>
          </a:bodyPr>
          <a:lstStyle/>
          <a:p>
            <a:endParaRPr lang="ru-RU" dirty="0"/>
          </a:p>
        </p:txBody>
      </p:sp>
      <p:sp>
        <p:nvSpPr>
          <p:cNvPr id="3" name="Прямоугольник 2"/>
          <p:cNvSpPr/>
          <p:nvPr/>
        </p:nvSpPr>
        <p:spPr>
          <a:xfrm>
            <a:off x="1331640" y="188642"/>
            <a:ext cx="7812360" cy="584775"/>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p:txBody>
      </p:sp>
      <p:pic>
        <p:nvPicPr>
          <p:cNvPr id="4" name="Picture 3" descr="http://dsx-kirov.ru/images/header-gerb.png"/>
          <p:cNvPicPr>
            <a:picLocks noChangeAspect="1" noChangeArrowheads="1"/>
          </p:cNvPicPr>
          <p:nvPr/>
        </p:nvPicPr>
        <p:blipFill>
          <a:blip r:embed="rId2" cstate="print"/>
          <a:srcRect/>
          <a:stretch>
            <a:fillRect/>
          </a:stretch>
        </p:blipFill>
        <p:spPr bwMode="auto">
          <a:xfrm>
            <a:off x="0" y="0"/>
            <a:ext cx="1403648" cy="1720078"/>
          </a:xfrm>
          <a:prstGeom prst="rect">
            <a:avLst/>
          </a:prstGeom>
          <a:noFill/>
        </p:spPr>
      </p:pic>
      <p:pic>
        <p:nvPicPr>
          <p:cNvPr id="1026" name="Picture 2" descr="https://agrarii.com/wp-content/uploads/2020/08/soglashenie-o-sozdanii-kfh.jpg"/>
          <p:cNvPicPr>
            <a:picLocks noChangeAspect="1" noChangeArrowheads="1"/>
          </p:cNvPicPr>
          <p:nvPr/>
        </p:nvPicPr>
        <p:blipFill>
          <a:blip r:embed="rId3" cstate="print"/>
          <a:srcRect/>
          <a:stretch>
            <a:fillRect/>
          </a:stretch>
        </p:blipFill>
        <p:spPr bwMode="auto">
          <a:xfrm>
            <a:off x="1115616" y="1556792"/>
            <a:ext cx="7200800" cy="3885914"/>
          </a:xfrm>
          <a:prstGeom prst="rect">
            <a:avLst/>
          </a:prstGeom>
          <a:noFill/>
        </p:spPr>
      </p:pic>
      <p:sp>
        <p:nvSpPr>
          <p:cNvPr id="6" name="TextBox 5"/>
          <p:cNvSpPr txBox="1"/>
          <p:nvPr/>
        </p:nvSpPr>
        <p:spPr>
          <a:xfrm>
            <a:off x="1043608" y="764704"/>
            <a:ext cx="7776864" cy="861774"/>
          </a:xfrm>
          <a:prstGeom prst="rect">
            <a:avLst/>
          </a:prstGeom>
          <a:noFill/>
        </p:spPr>
        <p:txBody>
          <a:bodyPr wrap="square" rtlCol="0">
            <a:spAutoFit/>
          </a:bodyPr>
          <a:lstStyle/>
          <a:p>
            <a:pPr algn="ctr"/>
            <a:r>
              <a:rPr lang="ru-RU" sz="2500" b="1" dirty="0" smtClean="0">
                <a:solidFill>
                  <a:srgbClr val="00B050"/>
                </a:solidFill>
                <a:latin typeface="Times New Roman" pitchFamily="18" charset="0"/>
                <a:cs typeface="Times New Roman" pitchFamily="18" charset="0"/>
              </a:rPr>
              <a:t>Правовые основы деятельности крестьянских (фермерских) хозяйств</a:t>
            </a:r>
            <a:endParaRPr lang="ru-RU" sz="2500" b="1" dirty="0">
              <a:solidFill>
                <a:srgbClr val="00B050"/>
              </a:solidFill>
              <a:latin typeface="Times New Roman" pitchFamily="18" charset="0"/>
              <a:cs typeface="Times New Roman" pitchFamily="18" charset="0"/>
            </a:endParaRPr>
          </a:p>
        </p:txBody>
      </p:sp>
      <p:sp>
        <p:nvSpPr>
          <p:cNvPr id="7" name="TextBox 6"/>
          <p:cNvSpPr txBox="1"/>
          <p:nvPr/>
        </p:nvSpPr>
        <p:spPr>
          <a:xfrm>
            <a:off x="4572002" y="6488668"/>
            <a:ext cx="646331" cy="369332"/>
          </a:xfrm>
          <a:prstGeom prst="rect">
            <a:avLst/>
          </a:prstGeom>
          <a:noFill/>
        </p:spPr>
        <p:txBody>
          <a:bodyPr wrap="none" rtlCol="0">
            <a:spAutoFit/>
          </a:bodyPr>
          <a:lstStyle/>
          <a:p>
            <a:r>
              <a:rPr lang="ru-RU" dirty="0" smtClean="0">
                <a:latin typeface="Times New Roman" pitchFamily="18" charset="0"/>
                <a:cs typeface="Times New Roman" pitchFamily="18" charset="0"/>
              </a:rPr>
              <a:t>2021</a:t>
            </a:r>
            <a:endParaRPr lang="ru-RU" dirty="0">
              <a:latin typeface="Times New Roman" pitchFamily="18" charset="0"/>
              <a:cs typeface="Times New Roman" pitchFamily="18" charset="0"/>
            </a:endParaRPr>
          </a:p>
        </p:txBody>
      </p:sp>
      <p:sp>
        <p:nvSpPr>
          <p:cNvPr id="8" name="TextBox 7"/>
          <p:cNvSpPr txBox="1"/>
          <p:nvPr/>
        </p:nvSpPr>
        <p:spPr>
          <a:xfrm>
            <a:off x="0" y="5445224"/>
            <a:ext cx="9144000" cy="861774"/>
          </a:xfrm>
          <a:prstGeom prst="rect">
            <a:avLst/>
          </a:prstGeom>
          <a:noFill/>
        </p:spPr>
        <p:txBody>
          <a:bodyPr wrap="square" rtlCol="0">
            <a:spAutoFit/>
          </a:bodyPr>
          <a:lstStyle/>
          <a:p>
            <a:pPr algn="ctr"/>
            <a:r>
              <a:rPr lang="ru-RU" sz="2500" b="1" dirty="0" smtClean="0">
                <a:solidFill>
                  <a:srgbClr val="00B050"/>
                </a:solidFill>
                <a:latin typeface="Times New Roman" pitchFamily="18" charset="0"/>
                <a:cs typeface="Times New Roman" pitchFamily="18" charset="0"/>
              </a:rPr>
              <a:t>Соглашение о создании крестьянского (фермерского) хозяйства</a:t>
            </a:r>
            <a:endParaRPr lang="ru-RU" sz="2500" b="1" dirty="0">
              <a:solidFill>
                <a:srgbClr val="00B05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188641"/>
            <a:ext cx="7488832" cy="646331"/>
          </a:xfrm>
          <a:prstGeom prst="rect">
            <a:avLst/>
          </a:prstGeom>
          <a:noFill/>
        </p:spPr>
        <p:txBody>
          <a:bodyPr wrap="square" rtlCol="0">
            <a:spAutoFit/>
          </a:bodyPr>
          <a:lstStyle/>
          <a:p>
            <a:pPr lvl="0"/>
            <a:r>
              <a:rPr lang="ru-RU" b="1" dirty="0" smtClean="0">
                <a:solidFill>
                  <a:schemeClr val="accent1"/>
                </a:solidFill>
                <a:latin typeface="Times New Roman" pitchFamily="18" charset="0"/>
                <a:cs typeface="Times New Roman" pitchFamily="18" charset="0"/>
              </a:rPr>
              <a:t>о порядке принятия в члены фермерского хозяйства и порядке выхода из членов фермерского хозяйства:</a:t>
            </a:r>
            <a:endParaRPr lang="ru-RU" b="1" dirty="0">
              <a:solidFill>
                <a:schemeClr val="accent1"/>
              </a:solidFill>
              <a:latin typeface="Times New Roman" pitchFamily="18" charset="0"/>
              <a:cs typeface="Times New Roman" pitchFamily="18" charset="0"/>
            </a:endParaRPr>
          </a:p>
        </p:txBody>
      </p:sp>
      <p:sp>
        <p:nvSpPr>
          <p:cNvPr id="7" name="4-конечная звезда 6"/>
          <p:cNvSpPr/>
          <p:nvPr/>
        </p:nvSpPr>
        <p:spPr>
          <a:xfrm>
            <a:off x="323528" y="260648"/>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79512" y="1268760"/>
            <a:ext cx="8640960" cy="923330"/>
          </a:xfrm>
          <a:prstGeom prst="rect">
            <a:avLst/>
          </a:prstGeom>
        </p:spPr>
        <p:txBody>
          <a:bodyPr wrap="square">
            <a:spAutoFit/>
          </a:bodyPr>
          <a:lstStyle/>
          <a:p>
            <a:pPr algn="just"/>
            <a:r>
              <a:rPr lang="ru-RU" dirty="0" smtClean="0">
                <a:latin typeface="Times New Roman" pitchFamily="18" charset="0"/>
                <a:cs typeface="Times New Roman" pitchFamily="18" charset="0"/>
              </a:rPr>
              <a:t>Прием новых членов в фермерское хозяйство осуществляется по взаимному согласию членов фермерского хозяйства на основании заявления гражданина в </a:t>
            </a:r>
            <a:r>
              <a:rPr lang="ru-RU" u="sng" dirty="0" smtClean="0">
                <a:latin typeface="Times New Roman" pitchFamily="18" charset="0"/>
                <a:cs typeface="Times New Roman" pitchFamily="18" charset="0"/>
              </a:rPr>
              <a:t>письменной форме.</a:t>
            </a:r>
            <a:endParaRPr lang="ru-RU" u="sng" dirty="0">
              <a:latin typeface="Times New Roman" pitchFamily="18" charset="0"/>
              <a:cs typeface="Times New Roman" pitchFamily="18" charset="0"/>
            </a:endParaRPr>
          </a:p>
        </p:txBody>
      </p:sp>
      <p:sp>
        <p:nvSpPr>
          <p:cNvPr id="9" name="Прямоугольник 8"/>
          <p:cNvSpPr/>
          <p:nvPr/>
        </p:nvSpPr>
        <p:spPr>
          <a:xfrm>
            <a:off x="179512" y="2204864"/>
            <a:ext cx="8784976" cy="646331"/>
          </a:xfrm>
          <a:prstGeom prst="rect">
            <a:avLst/>
          </a:prstGeom>
        </p:spPr>
        <p:txBody>
          <a:bodyPr wrap="square">
            <a:spAutoFit/>
          </a:bodyPr>
          <a:lstStyle/>
          <a:p>
            <a:pPr algn="just"/>
            <a:r>
              <a:rPr lang="ru-RU" dirty="0" smtClean="0">
                <a:latin typeface="Times New Roman" pitchFamily="18" charset="0"/>
                <a:cs typeface="Times New Roman" pitchFamily="18" charset="0"/>
              </a:rPr>
              <a:t>Членство в фермерском хозяйстве прекращается при выходе из членов фермерского хозяйства или в случае смерти члена фермерского хозяйства.</a:t>
            </a:r>
            <a:endParaRPr lang="ru-RU" dirty="0">
              <a:latin typeface="Times New Roman" pitchFamily="18" charset="0"/>
              <a:cs typeface="Times New Roman" pitchFamily="18" charset="0"/>
            </a:endParaRPr>
          </a:p>
        </p:txBody>
      </p:sp>
      <p:sp>
        <p:nvSpPr>
          <p:cNvPr id="10" name="Прямоугольник 9"/>
          <p:cNvSpPr/>
          <p:nvPr/>
        </p:nvSpPr>
        <p:spPr>
          <a:xfrm>
            <a:off x="179512" y="2924946"/>
            <a:ext cx="8784976" cy="646331"/>
          </a:xfrm>
          <a:prstGeom prst="rect">
            <a:avLst/>
          </a:prstGeom>
        </p:spPr>
        <p:txBody>
          <a:bodyPr wrap="square">
            <a:spAutoFit/>
          </a:bodyPr>
          <a:lstStyle/>
          <a:p>
            <a:pPr algn="just"/>
            <a:r>
              <a:rPr lang="ru-RU" u="sng" dirty="0" smtClean="0">
                <a:latin typeface="Times New Roman" pitchFamily="18" charset="0"/>
                <a:cs typeface="Times New Roman" pitchFamily="18" charset="0"/>
              </a:rPr>
              <a:t>Выход</a:t>
            </a:r>
            <a:r>
              <a:rPr lang="ru-RU" dirty="0" smtClean="0">
                <a:latin typeface="Times New Roman" pitchFamily="18" charset="0"/>
                <a:cs typeface="Times New Roman" pitchFamily="18" charset="0"/>
              </a:rPr>
              <a:t> члена фермерского хозяйства из фермерского хозяйства осуществляется по его </a:t>
            </a:r>
            <a:r>
              <a:rPr lang="ru-RU" u="sng" dirty="0" smtClean="0">
                <a:latin typeface="Times New Roman" pitchFamily="18" charset="0"/>
                <a:cs typeface="Times New Roman" pitchFamily="18" charset="0"/>
              </a:rPr>
              <a:t>заявлению в письменной форме</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5" name="Прямоугольник 14"/>
          <p:cNvSpPr/>
          <p:nvPr/>
        </p:nvSpPr>
        <p:spPr>
          <a:xfrm>
            <a:off x="0" y="3789041"/>
            <a:ext cx="4355976" cy="1200329"/>
          </a:xfrm>
          <a:prstGeom prst="rect">
            <a:avLst/>
          </a:prstGeom>
        </p:spPr>
        <p:txBody>
          <a:bodyPr wrap="square">
            <a:spAutoFit/>
          </a:bodyPr>
          <a:lstStyle/>
          <a:p>
            <a:pPr algn="just"/>
            <a:r>
              <a:rPr lang="ru-RU" dirty="0" smtClean="0">
                <a:latin typeface="Times New Roman" pitchFamily="18" charset="0"/>
                <a:cs typeface="Times New Roman" pitchFamily="18" charset="0"/>
              </a:rPr>
              <a:t>При выходе из фермерского хозяйства одного из его членов земельный участок и средства производства фермерского хозяйства </a:t>
            </a:r>
            <a:r>
              <a:rPr lang="ru-RU" u="sng" dirty="0" smtClean="0">
                <a:latin typeface="Times New Roman" pitchFamily="18" charset="0"/>
                <a:cs typeface="Times New Roman" pitchFamily="18" charset="0"/>
              </a:rPr>
              <a:t>разделу не подлежат</a:t>
            </a:r>
            <a:endParaRPr lang="ru-RU" u="sng" dirty="0">
              <a:latin typeface="Times New Roman" pitchFamily="18" charset="0"/>
              <a:cs typeface="Times New Roman" pitchFamily="18" charset="0"/>
            </a:endParaRPr>
          </a:p>
        </p:txBody>
      </p:sp>
      <p:sp>
        <p:nvSpPr>
          <p:cNvPr id="16" name="Прямоугольник 15"/>
          <p:cNvSpPr/>
          <p:nvPr/>
        </p:nvSpPr>
        <p:spPr>
          <a:xfrm>
            <a:off x="4572000" y="3789040"/>
            <a:ext cx="4572000" cy="2354491"/>
          </a:xfrm>
          <a:prstGeom prst="rect">
            <a:avLst/>
          </a:prstGeom>
        </p:spPr>
        <p:txBody>
          <a:bodyPr wrap="square">
            <a:spAutoFit/>
          </a:bodyPr>
          <a:lstStyle/>
          <a:p>
            <a:pPr algn="just"/>
            <a:r>
              <a:rPr lang="ru-RU" dirty="0" smtClean="0">
                <a:latin typeface="Times New Roman" pitchFamily="18" charset="0"/>
                <a:cs typeface="Times New Roman" pitchFamily="18" charset="0"/>
              </a:rPr>
              <a:t>В случае выхода гражданина из фермерского хозяйства он имеет право на денежную компенсацию, соразмерную его доле в праве. Срок выплаты денежной компенсации определяется по взаимному согласию между членами фермерского хозяйства и не может превышать год с момента подачи заявления о выходе</a:t>
            </a:r>
            <a:r>
              <a:rPr lang="ru-RU" dirty="0" smtClean="0"/>
              <a: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конечная звезда 1"/>
          <p:cNvSpPr/>
          <p:nvPr/>
        </p:nvSpPr>
        <p:spPr>
          <a:xfrm>
            <a:off x="323528" y="260648"/>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475656" y="188641"/>
            <a:ext cx="7488832" cy="646331"/>
          </a:xfrm>
          <a:prstGeom prst="rect">
            <a:avLst/>
          </a:prstGeom>
        </p:spPr>
        <p:txBody>
          <a:bodyPr wrap="square">
            <a:spAutoFit/>
          </a:bodyPr>
          <a:lstStyle/>
          <a:p>
            <a:r>
              <a:rPr lang="ru-RU" b="1" dirty="0" smtClean="0">
                <a:solidFill>
                  <a:schemeClr val="accent1"/>
                </a:solidFill>
                <a:latin typeface="Times New Roman" pitchFamily="18" charset="0"/>
                <a:cs typeface="Times New Roman" pitchFamily="18" charset="0"/>
              </a:rPr>
              <a:t>о порядке формирования имущества фермерского хозяйства, порядке владения, пользования, распоряжения этим имуществом:</a:t>
            </a:r>
            <a:endParaRPr lang="ru-RU" b="1" dirty="0">
              <a:solidFill>
                <a:schemeClr val="accent1"/>
              </a:solidFill>
              <a:latin typeface="Times New Roman" pitchFamily="18" charset="0"/>
              <a:cs typeface="Times New Roman" pitchFamily="18" charset="0"/>
            </a:endParaRPr>
          </a:p>
        </p:txBody>
      </p:sp>
      <p:sp>
        <p:nvSpPr>
          <p:cNvPr id="4" name="TextBox 3"/>
          <p:cNvSpPr txBox="1"/>
          <p:nvPr/>
        </p:nvSpPr>
        <p:spPr>
          <a:xfrm>
            <a:off x="179512" y="1484786"/>
            <a:ext cx="8784976"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земельный участок, хозяйственные и иные постройки, мелиоративные и другие сооружения, продуктивный и рабочий скот, птица, с/</a:t>
            </a:r>
            <a:r>
              <a:rPr lang="ru-RU" dirty="0" err="1" smtClean="0">
                <a:latin typeface="Times New Roman" pitchFamily="18" charset="0"/>
                <a:cs typeface="Times New Roman" pitchFamily="18" charset="0"/>
              </a:rPr>
              <a:t>х</a:t>
            </a:r>
            <a:r>
              <a:rPr lang="ru-RU" dirty="0" smtClean="0">
                <a:latin typeface="Times New Roman" pitchFamily="18" charset="0"/>
                <a:cs typeface="Times New Roman" pitchFamily="18" charset="0"/>
              </a:rPr>
              <a:t> и иные техника и оборудование, транспортные средства, инвентарь и иное необходимое для осуществления деятельности фермерского хозяйства имущество.</a:t>
            </a:r>
            <a:endParaRPr lang="ru-RU" dirty="0">
              <a:latin typeface="Times New Roman" pitchFamily="18" charset="0"/>
              <a:cs typeface="Times New Roman" pitchFamily="18" charset="0"/>
            </a:endParaRPr>
          </a:p>
        </p:txBody>
      </p:sp>
      <p:sp>
        <p:nvSpPr>
          <p:cNvPr id="6" name="Прямоугольник 5"/>
          <p:cNvSpPr/>
          <p:nvPr/>
        </p:nvSpPr>
        <p:spPr>
          <a:xfrm>
            <a:off x="0" y="908722"/>
            <a:ext cx="8640960" cy="646331"/>
          </a:xfrm>
          <a:prstGeom prst="rect">
            <a:avLst/>
          </a:prstGeom>
        </p:spPr>
        <p:txBody>
          <a:bodyPr wrap="square">
            <a:spAutoFit/>
          </a:bodyPr>
          <a:lstStyle/>
          <a:p>
            <a:pPr algn="ctr"/>
            <a:r>
              <a:rPr lang="ru-RU" dirty="0" smtClean="0">
                <a:latin typeface="Times New Roman" pitchFamily="18" charset="0"/>
                <a:cs typeface="Times New Roman" pitchFamily="18" charset="0"/>
              </a:rPr>
              <a:t>Имущество фермерского хозяйства принадлежит его членам </a:t>
            </a:r>
          </a:p>
          <a:p>
            <a:pPr algn="ctr"/>
            <a:r>
              <a:rPr lang="ru-RU" u="sng" dirty="0" smtClean="0">
                <a:latin typeface="Times New Roman" pitchFamily="18" charset="0"/>
                <a:cs typeface="Times New Roman" pitchFamily="18" charset="0"/>
              </a:rPr>
              <a:t>на праве совместной собственности</a:t>
            </a:r>
            <a:endParaRPr lang="ru-RU" u="sng" dirty="0">
              <a:latin typeface="Times New Roman" pitchFamily="18" charset="0"/>
              <a:cs typeface="Times New Roman" pitchFamily="18" charset="0"/>
            </a:endParaRPr>
          </a:p>
        </p:txBody>
      </p:sp>
      <p:pic>
        <p:nvPicPr>
          <p:cNvPr id="20482" name="Picture 2" descr="https://www.bozgrup.com.tr/images/sayfa/tarim_ve_hayvanciilik.jpg"/>
          <p:cNvPicPr>
            <a:picLocks noChangeAspect="1" noChangeArrowheads="1"/>
          </p:cNvPicPr>
          <p:nvPr/>
        </p:nvPicPr>
        <p:blipFill>
          <a:blip r:embed="rId2" cstate="print"/>
          <a:srcRect/>
          <a:stretch>
            <a:fillRect/>
          </a:stretch>
        </p:blipFill>
        <p:spPr bwMode="auto">
          <a:xfrm>
            <a:off x="179515" y="3861049"/>
            <a:ext cx="3023775" cy="1511888"/>
          </a:xfrm>
          <a:prstGeom prst="rect">
            <a:avLst/>
          </a:prstGeom>
          <a:noFill/>
        </p:spPr>
      </p:pic>
      <p:sp>
        <p:nvSpPr>
          <p:cNvPr id="7" name="Прямоугольник 6"/>
          <p:cNvSpPr/>
          <p:nvPr/>
        </p:nvSpPr>
        <p:spPr>
          <a:xfrm>
            <a:off x="3203848" y="2967335"/>
            <a:ext cx="5940152" cy="923330"/>
          </a:xfrm>
          <a:prstGeom prst="rect">
            <a:avLst/>
          </a:prstGeom>
        </p:spPr>
        <p:txBody>
          <a:bodyPr wrap="square">
            <a:spAutoFit/>
          </a:bodyPr>
          <a:lstStyle/>
          <a:p>
            <a:pPr algn="just"/>
            <a:r>
              <a:rPr lang="ru-RU" dirty="0" smtClean="0">
                <a:latin typeface="Times New Roman" pitchFamily="18" charset="0"/>
                <a:cs typeface="Times New Roman" pitchFamily="18" charset="0"/>
              </a:rPr>
              <a:t>Доли членов фермерского хозяйства </a:t>
            </a:r>
            <a:r>
              <a:rPr lang="ru-RU" u="sng" dirty="0" smtClean="0">
                <a:latin typeface="Times New Roman" pitchFamily="18" charset="0"/>
                <a:cs typeface="Times New Roman" pitchFamily="18" charset="0"/>
              </a:rPr>
              <a:t>при долевой собственности</a:t>
            </a:r>
            <a:r>
              <a:rPr lang="ru-RU" dirty="0" smtClean="0">
                <a:latin typeface="Times New Roman" pitchFamily="18" charset="0"/>
                <a:cs typeface="Times New Roman" pitchFamily="18" charset="0"/>
              </a:rPr>
              <a:t> на имущество устанавливаются соглашением</a:t>
            </a:r>
            <a:endParaRPr lang="ru-RU" dirty="0">
              <a:latin typeface="Times New Roman" pitchFamily="18" charset="0"/>
              <a:cs typeface="Times New Roman" pitchFamily="18" charset="0"/>
            </a:endParaRPr>
          </a:p>
        </p:txBody>
      </p:sp>
      <p:sp>
        <p:nvSpPr>
          <p:cNvPr id="8" name="Прямоугольник 7"/>
          <p:cNvSpPr/>
          <p:nvPr/>
        </p:nvSpPr>
        <p:spPr>
          <a:xfrm>
            <a:off x="3275856" y="4077073"/>
            <a:ext cx="5868144" cy="923330"/>
          </a:xfrm>
          <a:prstGeom prst="rect">
            <a:avLst/>
          </a:prstGeom>
        </p:spPr>
        <p:txBody>
          <a:bodyPr wrap="square">
            <a:spAutoFit/>
          </a:bodyPr>
          <a:lstStyle/>
          <a:p>
            <a:pPr algn="just"/>
            <a:r>
              <a:rPr lang="ru-RU" dirty="0" smtClean="0">
                <a:latin typeface="Times New Roman" pitchFamily="18" charset="0"/>
                <a:cs typeface="Times New Roman" pitchFamily="18" charset="0"/>
              </a:rPr>
              <a:t>Перечень объектов, входящих в состав имущества, порядок формирования устанавливаются членами фермерского хозяйства по взаимному согласию</a:t>
            </a:r>
            <a:endParaRPr lang="ru-RU" dirty="0">
              <a:latin typeface="Times New Roman" pitchFamily="18" charset="0"/>
              <a:cs typeface="Times New Roman" pitchFamily="18" charset="0"/>
            </a:endParaRPr>
          </a:p>
        </p:txBody>
      </p:sp>
      <p:sp>
        <p:nvSpPr>
          <p:cNvPr id="9" name="Прямоугольник 8"/>
          <p:cNvSpPr/>
          <p:nvPr/>
        </p:nvSpPr>
        <p:spPr>
          <a:xfrm>
            <a:off x="3203848" y="5157193"/>
            <a:ext cx="5940152" cy="646331"/>
          </a:xfrm>
          <a:prstGeom prst="rect">
            <a:avLst/>
          </a:prstGeom>
        </p:spPr>
        <p:txBody>
          <a:bodyPr wrap="square">
            <a:spAutoFit/>
          </a:bodyPr>
          <a:lstStyle/>
          <a:p>
            <a:pPr algn="just"/>
            <a:r>
              <a:rPr lang="ru-RU" dirty="0" smtClean="0">
                <a:latin typeface="Times New Roman" pitchFamily="18" charset="0"/>
                <a:cs typeface="Times New Roman" pitchFamily="18" charset="0"/>
              </a:rPr>
              <a:t>Члены фермерского хозяйства сообща владеют и пользуются имуществом фермерского хозяйства</a:t>
            </a:r>
            <a:endParaRPr lang="ru-RU" dirty="0"/>
          </a:p>
        </p:txBody>
      </p:sp>
      <p:sp>
        <p:nvSpPr>
          <p:cNvPr id="10" name="Прямоугольник 9"/>
          <p:cNvSpPr/>
          <p:nvPr/>
        </p:nvSpPr>
        <p:spPr>
          <a:xfrm>
            <a:off x="0" y="6093298"/>
            <a:ext cx="9144000" cy="646331"/>
          </a:xfrm>
          <a:prstGeom prst="rect">
            <a:avLst/>
          </a:prstGeom>
        </p:spPr>
        <p:txBody>
          <a:bodyPr wrap="square">
            <a:spAutoFit/>
          </a:bodyPr>
          <a:lstStyle/>
          <a:p>
            <a:pPr algn="ctr"/>
            <a:r>
              <a:rPr lang="ru-RU" b="1" dirty="0" smtClean="0">
                <a:latin typeface="Times New Roman" pitchFamily="18" charset="0"/>
                <a:cs typeface="Times New Roman" pitchFamily="18" charset="0"/>
              </a:rPr>
              <a:t>Распоряжение имуществом осуществляется главой ФХ в интересах фермерского хозяйства</a:t>
            </a:r>
            <a:endParaRPr lang="ru-RU"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24746"/>
            <a:ext cx="8064896" cy="923330"/>
          </a:xfrm>
          <a:prstGeom prst="rect">
            <a:avLst/>
          </a:prstGeom>
        </p:spPr>
        <p:txBody>
          <a:bodyPr wrap="square">
            <a:spAutoFit/>
          </a:bodyPr>
          <a:lstStyle/>
          <a:p>
            <a:pPr algn="just"/>
            <a:r>
              <a:rPr lang="ru-RU" dirty="0" smtClean="0">
                <a:latin typeface="Times New Roman" pitchFamily="18" charset="0"/>
                <a:cs typeface="Times New Roman" pitchFamily="18" charset="0"/>
              </a:rPr>
              <a:t>Плоды, продукция и доходы, полученные фермерским хозяйством в результате использования его имущества, являются </a:t>
            </a:r>
            <a:r>
              <a:rPr lang="ru-RU" u="sng" dirty="0" smtClean="0">
                <a:latin typeface="Times New Roman" pitchFamily="18" charset="0"/>
                <a:cs typeface="Times New Roman" pitchFamily="18" charset="0"/>
              </a:rPr>
              <a:t>общим имуществом</a:t>
            </a:r>
            <a:r>
              <a:rPr lang="ru-RU" dirty="0" smtClean="0">
                <a:latin typeface="Times New Roman" pitchFamily="18" charset="0"/>
                <a:cs typeface="Times New Roman" pitchFamily="18" charset="0"/>
              </a:rPr>
              <a:t> членов фермерского хозяйства.</a:t>
            </a:r>
            <a:endParaRPr lang="ru-RU" dirty="0">
              <a:latin typeface="Times New Roman" pitchFamily="18" charset="0"/>
              <a:cs typeface="Times New Roman" pitchFamily="18" charset="0"/>
            </a:endParaRPr>
          </a:p>
        </p:txBody>
      </p:sp>
      <p:sp>
        <p:nvSpPr>
          <p:cNvPr id="7" name="TextBox 6"/>
          <p:cNvSpPr txBox="1"/>
          <p:nvPr/>
        </p:nvSpPr>
        <p:spPr>
          <a:xfrm>
            <a:off x="1475656" y="260648"/>
            <a:ext cx="7668344" cy="646331"/>
          </a:xfrm>
          <a:prstGeom prst="rect">
            <a:avLst/>
          </a:prstGeom>
          <a:noFill/>
        </p:spPr>
        <p:txBody>
          <a:bodyPr wrap="square" rtlCol="0">
            <a:spAutoFit/>
          </a:bodyPr>
          <a:lstStyle/>
          <a:p>
            <a:r>
              <a:rPr lang="ru-RU" b="1" dirty="0" smtClean="0">
                <a:solidFill>
                  <a:schemeClr val="accent1"/>
                </a:solidFill>
                <a:latin typeface="Times New Roman" pitchFamily="18" charset="0"/>
                <a:cs typeface="Times New Roman" pitchFamily="18" charset="0"/>
              </a:rPr>
              <a:t>о порядке распределения полученных от деятельности фермерского хозяйства плодов, продукции и доходов</a:t>
            </a:r>
            <a:endParaRPr lang="ru-RU" b="1" dirty="0">
              <a:solidFill>
                <a:schemeClr val="accent1"/>
              </a:solidFill>
              <a:latin typeface="Times New Roman" pitchFamily="18" charset="0"/>
              <a:cs typeface="Times New Roman" pitchFamily="18" charset="0"/>
            </a:endParaRPr>
          </a:p>
        </p:txBody>
      </p:sp>
      <p:sp>
        <p:nvSpPr>
          <p:cNvPr id="8" name="4-конечная звезда 7"/>
          <p:cNvSpPr/>
          <p:nvPr/>
        </p:nvSpPr>
        <p:spPr>
          <a:xfrm>
            <a:off x="395536" y="18864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0" y="5611507"/>
            <a:ext cx="9144000" cy="1246495"/>
          </a:xfrm>
          <a:prstGeom prst="rect">
            <a:avLst/>
          </a:prstGeom>
        </p:spPr>
        <p:txBody>
          <a:bodyPr wrap="square">
            <a:spAutoFit/>
          </a:bodyPr>
          <a:lstStyle/>
          <a:p>
            <a:pPr algn="ctr"/>
            <a:r>
              <a:rPr lang="ru-RU" sz="2500" i="1" dirty="0" smtClean="0">
                <a:latin typeface="Times New Roman" pitchFamily="18" charset="0"/>
                <a:cs typeface="Times New Roman" pitchFamily="18" charset="0"/>
              </a:rPr>
              <a:t>При прекращении фермерского хозяйства в связи с выходом из него всех его членов имущество подлежит разделу между членами хозяйства в соответствии с  ГК РФ</a:t>
            </a:r>
            <a:endParaRPr lang="ru-RU" sz="2500" i="1" dirty="0">
              <a:latin typeface="Times New Roman" pitchFamily="18" charset="0"/>
              <a:cs typeface="Times New Roman" pitchFamily="18" charset="0"/>
            </a:endParaRPr>
          </a:p>
        </p:txBody>
      </p:sp>
      <p:pic>
        <p:nvPicPr>
          <p:cNvPr id="4098" name="Picture 2" descr="https://thumbs.dreamstime.com/b/%D0%B3%D1%80%D1%83%D0%BF%D0%BF%D0%B0-%D1%84%D0%B5%D1%80%D0%BC%D0%B5%D1%80%D0%BE%D0%B2-%D0%B0%D0%B3%D1%80%D0%B0%D1%80%D0%BD%D1%8B%D0%B5-%D1%80%D0%B0%D0%B1%D0%BE%D1%82%D0%BD%D0%B8%D0%BA%D0%B8-%D0%BF%D0%BE%D0%BB%D0%BE%D0%B6%D0%B5%D0%BD%D0%B8%D0%B5-%D0%BA%D0%BE%D0%BC%D0%B0%D0%BD%D0%B4%D1%8B-%D1%84%D0%B5%D1%80%D0%BC%D0%B5%D1%80%D0%B0-%D0%B2%D0%BC%D0%B5%D1%81%D1%82%D0%B5-152565447.jpg"/>
          <p:cNvPicPr>
            <a:picLocks noChangeAspect="1" noChangeArrowheads="1"/>
          </p:cNvPicPr>
          <p:nvPr/>
        </p:nvPicPr>
        <p:blipFill>
          <a:blip r:embed="rId3" cstate="print"/>
          <a:srcRect/>
          <a:stretch>
            <a:fillRect/>
          </a:stretch>
        </p:blipFill>
        <p:spPr bwMode="auto">
          <a:xfrm>
            <a:off x="1691680" y="2060849"/>
            <a:ext cx="5963816" cy="363792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60648"/>
            <a:ext cx="7200800" cy="369332"/>
          </a:xfrm>
          <a:prstGeom prst="rect">
            <a:avLst/>
          </a:prstGeom>
        </p:spPr>
        <p:txBody>
          <a:bodyPr wrap="square">
            <a:spAutoFit/>
          </a:bodyPr>
          <a:lstStyle/>
          <a:p>
            <a:pPr algn="ctr"/>
            <a:r>
              <a:rPr lang="ru-RU" b="1" dirty="0" smtClean="0">
                <a:solidFill>
                  <a:srgbClr val="00B050"/>
                </a:solidFill>
                <a:latin typeface="Times New Roman" pitchFamily="18" charset="0"/>
                <a:cs typeface="Times New Roman" pitchFamily="18" charset="0"/>
              </a:rPr>
              <a:t>ОБЪЕДИНЕНИЯ ФЕРМЕРСКИХ ХОЗЯЙСТВ</a:t>
            </a:r>
            <a:endParaRPr lang="ru-RU" b="1" dirty="0">
              <a:solidFill>
                <a:srgbClr val="00B050"/>
              </a:solidFill>
              <a:latin typeface="Times New Roman" pitchFamily="18" charset="0"/>
              <a:cs typeface="Times New Roman" pitchFamily="18" charset="0"/>
            </a:endParaRPr>
          </a:p>
        </p:txBody>
      </p:sp>
      <p:sp>
        <p:nvSpPr>
          <p:cNvPr id="3" name="Прямоугольник 2"/>
          <p:cNvSpPr/>
          <p:nvPr/>
        </p:nvSpPr>
        <p:spPr>
          <a:xfrm>
            <a:off x="2051720" y="836712"/>
            <a:ext cx="4572000" cy="3416320"/>
          </a:xfrm>
          <a:prstGeom prst="rect">
            <a:avLst/>
          </a:prstGeom>
        </p:spPr>
        <p:txBody>
          <a:bodyPr>
            <a:spAutoFit/>
          </a:bodyPr>
          <a:lstStyle/>
          <a:p>
            <a:pPr algn="ctr"/>
            <a:r>
              <a:rPr lang="ru-RU" dirty="0" smtClean="0">
                <a:latin typeface="Times New Roman" pitchFamily="18" charset="0"/>
                <a:cs typeface="Times New Roman" pitchFamily="18" charset="0"/>
              </a:rPr>
              <a:t>В целях координации своей предпринимательской деятельности, представления и защиты общих имущественных интересов могут по договору между собой создавать объединения в форме ассоциаций или союзов фермерских хозяйств по территориальному и отраслевому признакам, а также могут быть учредителями, участниками, членами коммерческих и некоммерческих организаций</a:t>
            </a:r>
            <a:endParaRPr lang="ru-RU" dirty="0">
              <a:latin typeface="Times New Roman" pitchFamily="18" charset="0"/>
              <a:cs typeface="Times New Roman" pitchFamily="18" charset="0"/>
            </a:endParaRPr>
          </a:p>
        </p:txBody>
      </p:sp>
      <p:pic>
        <p:nvPicPr>
          <p:cNvPr id="27650" name="Picture 2" descr="https://www.ryazagro.ru/upload/iblock/3ac/2.jpg"/>
          <p:cNvPicPr>
            <a:picLocks noChangeAspect="1" noChangeArrowheads="1"/>
          </p:cNvPicPr>
          <p:nvPr/>
        </p:nvPicPr>
        <p:blipFill>
          <a:blip r:embed="rId2" cstate="print"/>
          <a:srcRect l="20790" t="22680" r="19676" b="21881"/>
          <a:stretch>
            <a:fillRect/>
          </a:stretch>
        </p:blipFill>
        <p:spPr bwMode="auto">
          <a:xfrm>
            <a:off x="6360238" y="980728"/>
            <a:ext cx="2783764" cy="1944216"/>
          </a:xfrm>
          <a:prstGeom prst="rect">
            <a:avLst/>
          </a:prstGeom>
          <a:noFill/>
        </p:spPr>
      </p:pic>
      <p:pic>
        <p:nvPicPr>
          <p:cNvPr id="27652" name="Picture 4" descr="https://bizon.ru/public/group/5c/49/04/44117_69c4.jpg?c=1a64"/>
          <p:cNvPicPr>
            <a:picLocks noChangeAspect="1" noChangeArrowheads="1"/>
          </p:cNvPicPr>
          <p:nvPr/>
        </p:nvPicPr>
        <p:blipFill>
          <a:blip r:embed="rId3" cstate="print"/>
          <a:srcRect/>
          <a:stretch>
            <a:fillRect/>
          </a:stretch>
        </p:blipFill>
        <p:spPr bwMode="auto">
          <a:xfrm>
            <a:off x="2" y="1052737"/>
            <a:ext cx="2411761" cy="1700293"/>
          </a:xfrm>
          <a:prstGeom prst="rect">
            <a:avLst/>
          </a:prstGeom>
          <a:noFill/>
        </p:spPr>
      </p:pic>
      <p:pic>
        <p:nvPicPr>
          <p:cNvPr id="27656" name="Picture 8" descr="https://www.agdaily.com/wp-content/uploads/2020/02/bg-farmer-agreement.jpg"/>
          <p:cNvPicPr>
            <a:picLocks noChangeAspect="1" noChangeArrowheads="1"/>
          </p:cNvPicPr>
          <p:nvPr/>
        </p:nvPicPr>
        <p:blipFill>
          <a:blip r:embed="rId4" cstate="print"/>
          <a:srcRect/>
          <a:stretch>
            <a:fillRect/>
          </a:stretch>
        </p:blipFill>
        <p:spPr bwMode="auto">
          <a:xfrm>
            <a:off x="2483770" y="4247711"/>
            <a:ext cx="4176465" cy="261029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88640"/>
            <a:ext cx="8568952" cy="477054"/>
          </a:xfrm>
          <a:prstGeom prst="rect">
            <a:avLst/>
          </a:prstGeom>
        </p:spPr>
        <p:txBody>
          <a:bodyPr wrap="square">
            <a:spAutoFit/>
          </a:bodyPr>
          <a:lstStyle/>
          <a:p>
            <a:pPr algn="ctr"/>
            <a:r>
              <a:rPr lang="ru-RU" sz="2500" dirty="0" smtClean="0">
                <a:solidFill>
                  <a:schemeClr val="accent2"/>
                </a:solidFill>
                <a:latin typeface="Times New Roman" pitchFamily="18" charset="0"/>
                <a:cs typeface="Times New Roman" pitchFamily="18" charset="0"/>
              </a:rPr>
              <a:t>ПРЕКРАЩЕНИЕ ФЕРМЕРСКОГО ХОЗЯЙСТВА</a:t>
            </a:r>
            <a:endParaRPr lang="ru-RU" sz="2500" dirty="0">
              <a:solidFill>
                <a:schemeClr val="accent2"/>
              </a:solidFill>
              <a:latin typeface="Times New Roman" pitchFamily="18" charset="0"/>
              <a:cs typeface="Times New Roman" pitchFamily="18" charset="0"/>
            </a:endParaRPr>
          </a:p>
        </p:txBody>
      </p:sp>
      <p:sp>
        <p:nvSpPr>
          <p:cNvPr id="6" name="Прямоугольник 5"/>
          <p:cNvSpPr/>
          <p:nvPr/>
        </p:nvSpPr>
        <p:spPr>
          <a:xfrm>
            <a:off x="251520" y="908720"/>
            <a:ext cx="3888432" cy="923330"/>
          </a:xfrm>
          <a:prstGeom prst="rect">
            <a:avLst/>
          </a:prstGeom>
        </p:spPr>
        <p:txBody>
          <a:bodyPr wrap="square">
            <a:spAutoFit/>
          </a:bodyPr>
          <a:lstStyle/>
          <a:p>
            <a:pPr algn="ctr"/>
            <a:r>
              <a:rPr lang="ru-RU" dirty="0" smtClean="0">
                <a:latin typeface="Times New Roman" pitchFamily="18" charset="0"/>
                <a:cs typeface="Times New Roman" pitchFamily="18" charset="0"/>
              </a:rPr>
              <a:t>в случае единогласного решения членов фермерского хозяйства о прекращении фермерского хозяйства</a:t>
            </a:r>
            <a:endParaRPr lang="ru-RU" dirty="0">
              <a:latin typeface="Times New Roman" pitchFamily="18" charset="0"/>
              <a:cs typeface="Times New Roman" pitchFamily="18" charset="0"/>
            </a:endParaRPr>
          </a:p>
        </p:txBody>
      </p:sp>
      <p:sp>
        <p:nvSpPr>
          <p:cNvPr id="7" name="TextBox 6"/>
          <p:cNvSpPr txBox="1"/>
          <p:nvPr/>
        </p:nvSpPr>
        <p:spPr>
          <a:xfrm>
            <a:off x="4355977" y="548679"/>
            <a:ext cx="364203" cy="3831818"/>
          </a:xfrm>
          <a:prstGeom prst="rect">
            <a:avLst/>
          </a:prstGeom>
          <a:noFill/>
        </p:spPr>
        <p:txBody>
          <a:bodyPr wrap="square" rtlCol="0">
            <a:spAutoFit/>
          </a:bodyPr>
          <a:lstStyle/>
          <a:p>
            <a:r>
              <a:rPr lang="ru-RU" sz="2500" b="1" dirty="0" smtClean="0">
                <a:latin typeface="Times New Roman" pitchFamily="18" charset="0"/>
                <a:cs typeface="Times New Roman" pitchFamily="18" charset="0"/>
              </a:rPr>
              <a:t>О</a:t>
            </a:r>
          </a:p>
          <a:p>
            <a:r>
              <a:rPr lang="ru-RU" sz="2500" b="1" dirty="0" smtClean="0">
                <a:latin typeface="Times New Roman" pitchFamily="18" charset="0"/>
                <a:cs typeface="Times New Roman" pitchFamily="18" charset="0"/>
              </a:rPr>
              <a:t>С</a:t>
            </a:r>
          </a:p>
          <a:p>
            <a:r>
              <a:rPr lang="ru-RU" sz="2500" b="1" dirty="0" smtClean="0">
                <a:latin typeface="Times New Roman" pitchFamily="18" charset="0"/>
                <a:cs typeface="Times New Roman" pitchFamily="18" charset="0"/>
              </a:rPr>
              <a:t>Н</a:t>
            </a:r>
          </a:p>
          <a:p>
            <a:r>
              <a:rPr lang="ru-RU" sz="2500" b="1" dirty="0" smtClean="0">
                <a:latin typeface="Times New Roman" pitchFamily="18" charset="0"/>
                <a:cs typeface="Times New Roman" pitchFamily="18" charset="0"/>
              </a:rPr>
              <a:t>О</a:t>
            </a:r>
          </a:p>
          <a:p>
            <a:r>
              <a:rPr lang="ru-RU" sz="2500" b="1" dirty="0" smtClean="0">
                <a:latin typeface="Times New Roman" pitchFamily="18" charset="0"/>
                <a:cs typeface="Times New Roman" pitchFamily="18" charset="0"/>
              </a:rPr>
              <a:t>В</a:t>
            </a:r>
          </a:p>
          <a:p>
            <a:r>
              <a:rPr lang="ru-RU" sz="2500" b="1" dirty="0" smtClean="0">
                <a:latin typeface="Times New Roman" pitchFamily="18" charset="0"/>
                <a:cs typeface="Times New Roman" pitchFamily="18" charset="0"/>
              </a:rPr>
              <a:t>А</a:t>
            </a:r>
          </a:p>
          <a:p>
            <a:r>
              <a:rPr lang="ru-RU" sz="2500" b="1" dirty="0" smtClean="0">
                <a:latin typeface="Times New Roman" pitchFamily="18" charset="0"/>
                <a:cs typeface="Times New Roman" pitchFamily="18" charset="0"/>
              </a:rPr>
              <a:t>Н</a:t>
            </a:r>
          </a:p>
          <a:p>
            <a:r>
              <a:rPr lang="ru-RU" sz="2500" b="1" dirty="0" smtClean="0">
                <a:latin typeface="Times New Roman" pitchFamily="18" charset="0"/>
                <a:cs typeface="Times New Roman" pitchFamily="18" charset="0"/>
              </a:rPr>
              <a:t>И</a:t>
            </a:r>
          </a:p>
          <a:p>
            <a:r>
              <a:rPr lang="ru-RU" sz="2500" b="1" dirty="0" smtClean="0">
                <a:latin typeface="Times New Roman" pitchFamily="18" charset="0"/>
                <a:cs typeface="Times New Roman" pitchFamily="18" charset="0"/>
              </a:rPr>
              <a:t>Я</a:t>
            </a:r>
          </a:p>
          <a:p>
            <a:endParaRPr lang="ru-RU" dirty="0"/>
          </a:p>
        </p:txBody>
      </p:sp>
      <p:sp>
        <p:nvSpPr>
          <p:cNvPr id="8" name="Прямоугольник 7"/>
          <p:cNvSpPr/>
          <p:nvPr/>
        </p:nvSpPr>
        <p:spPr>
          <a:xfrm>
            <a:off x="4932040" y="908719"/>
            <a:ext cx="4032448" cy="1477328"/>
          </a:xfrm>
          <a:prstGeom prst="rect">
            <a:avLst/>
          </a:prstGeom>
        </p:spPr>
        <p:txBody>
          <a:bodyPr wrap="square">
            <a:spAutoFit/>
          </a:bodyPr>
          <a:lstStyle/>
          <a:p>
            <a:pPr algn="ctr"/>
            <a:r>
              <a:rPr lang="ru-RU" dirty="0" smtClean="0">
                <a:latin typeface="Times New Roman" pitchFamily="18" charset="0"/>
                <a:cs typeface="Times New Roman" pitchFamily="18" charset="0"/>
              </a:rPr>
              <a:t>в случае, если не осталось ни одного из членов фермерского хозяйства или их наследников, желающих продолжить деятельность фермерского хозяйства</a:t>
            </a:r>
            <a:endParaRPr lang="ru-RU" dirty="0">
              <a:latin typeface="Times New Roman" pitchFamily="18" charset="0"/>
              <a:cs typeface="Times New Roman" pitchFamily="18" charset="0"/>
            </a:endParaRPr>
          </a:p>
        </p:txBody>
      </p:sp>
      <p:sp>
        <p:nvSpPr>
          <p:cNvPr id="9" name="Прямоугольник 8"/>
          <p:cNvSpPr/>
          <p:nvPr/>
        </p:nvSpPr>
        <p:spPr>
          <a:xfrm>
            <a:off x="683568" y="2204864"/>
            <a:ext cx="2952328" cy="923330"/>
          </a:xfrm>
          <a:prstGeom prst="rect">
            <a:avLst/>
          </a:prstGeom>
        </p:spPr>
        <p:txBody>
          <a:bodyPr wrap="square">
            <a:spAutoFit/>
          </a:bodyPr>
          <a:lstStyle/>
          <a:p>
            <a:pPr algn="ctr"/>
            <a:r>
              <a:rPr lang="ru-RU" dirty="0" smtClean="0">
                <a:latin typeface="Times New Roman" pitchFamily="18" charset="0"/>
                <a:cs typeface="Times New Roman" pitchFamily="18" charset="0"/>
              </a:rPr>
              <a:t>в случае несостоятельности (банкротства) фермерского хозяйства</a:t>
            </a:r>
            <a:endParaRPr lang="ru-RU" dirty="0">
              <a:latin typeface="Times New Roman" pitchFamily="18" charset="0"/>
              <a:cs typeface="Times New Roman" pitchFamily="18" charset="0"/>
            </a:endParaRPr>
          </a:p>
        </p:txBody>
      </p:sp>
      <p:sp>
        <p:nvSpPr>
          <p:cNvPr id="10" name="Прямоугольник 9"/>
          <p:cNvSpPr/>
          <p:nvPr/>
        </p:nvSpPr>
        <p:spPr>
          <a:xfrm>
            <a:off x="5364088" y="2564906"/>
            <a:ext cx="3779912" cy="1200329"/>
          </a:xfrm>
          <a:prstGeom prst="rect">
            <a:avLst/>
          </a:prstGeom>
        </p:spPr>
        <p:txBody>
          <a:bodyPr wrap="square">
            <a:spAutoFit/>
          </a:bodyPr>
          <a:lstStyle/>
          <a:p>
            <a:pPr algn="ctr"/>
            <a:r>
              <a:rPr lang="ru-RU" dirty="0" smtClean="0">
                <a:latin typeface="Times New Roman" pitchFamily="18" charset="0"/>
                <a:cs typeface="Times New Roman" pitchFamily="18" charset="0"/>
              </a:rPr>
              <a:t>в случае создания на базе имущества фермерского хозяйства производственного кооператива или хозяйственного товарищества</a:t>
            </a:r>
            <a:endParaRPr lang="ru-RU" dirty="0">
              <a:latin typeface="Times New Roman" pitchFamily="18" charset="0"/>
              <a:cs typeface="Times New Roman" pitchFamily="18" charset="0"/>
            </a:endParaRPr>
          </a:p>
        </p:txBody>
      </p:sp>
      <p:sp>
        <p:nvSpPr>
          <p:cNvPr id="11" name="Прямоугольник 10"/>
          <p:cNvSpPr/>
          <p:nvPr/>
        </p:nvSpPr>
        <p:spPr>
          <a:xfrm>
            <a:off x="755576" y="3429000"/>
            <a:ext cx="2896562" cy="369332"/>
          </a:xfrm>
          <a:prstGeom prst="rect">
            <a:avLst/>
          </a:prstGeom>
        </p:spPr>
        <p:txBody>
          <a:bodyPr wrap="none">
            <a:spAutoFit/>
          </a:bodyPr>
          <a:lstStyle/>
          <a:p>
            <a:r>
              <a:rPr lang="ru-RU" dirty="0" smtClean="0">
                <a:latin typeface="Times New Roman" pitchFamily="18" charset="0"/>
                <a:cs typeface="Times New Roman" pitchFamily="18" charset="0"/>
              </a:rPr>
              <a:t>на основании решения суда</a:t>
            </a:r>
            <a:endParaRPr lang="ru-RU" dirty="0">
              <a:latin typeface="Times New Roman" pitchFamily="18" charset="0"/>
              <a:cs typeface="Times New Roman" pitchFamily="18" charset="0"/>
            </a:endParaRPr>
          </a:p>
        </p:txBody>
      </p:sp>
      <p:pic>
        <p:nvPicPr>
          <p:cNvPr id="26626" name="Picture 2" descr="http://biz911.net/upload/medialibrary/8cd/%D0%BA%D0%B0%D0%BA%20%D0%B7%D0%B0%D0%BA%D1%80%D1%8B%D1%82%D1%8C%20%D0%BA%D1%84%D1%85.jpg"/>
          <p:cNvPicPr>
            <a:picLocks noChangeAspect="1" noChangeArrowheads="1"/>
          </p:cNvPicPr>
          <p:nvPr/>
        </p:nvPicPr>
        <p:blipFill>
          <a:blip r:embed="rId2" cstate="print"/>
          <a:srcRect t="18742" r="35741"/>
          <a:stretch>
            <a:fillRect/>
          </a:stretch>
        </p:blipFill>
        <p:spPr bwMode="auto">
          <a:xfrm>
            <a:off x="2771800" y="4149081"/>
            <a:ext cx="3672408" cy="27089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3" y="1196752"/>
            <a:ext cx="184731" cy="369332"/>
          </a:xfrm>
          <a:prstGeom prst="rect">
            <a:avLst/>
          </a:prstGeom>
          <a:noFill/>
        </p:spPr>
        <p:txBody>
          <a:bodyPr wrap="none" rtlCol="0">
            <a:spAutoFit/>
          </a:bodyPr>
          <a:lstStyle/>
          <a:p>
            <a:endParaRPr lang="ru-RU" dirty="0"/>
          </a:p>
        </p:txBody>
      </p:sp>
      <p:sp>
        <p:nvSpPr>
          <p:cNvPr id="9" name="TextBox 8"/>
          <p:cNvSpPr txBox="1"/>
          <p:nvPr/>
        </p:nvSpPr>
        <p:spPr>
          <a:xfrm>
            <a:off x="0" y="0"/>
            <a:ext cx="9144000" cy="6771084"/>
          </a:xfrm>
          <a:prstGeom prst="rect">
            <a:avLst/>
          </a:prstGeom>
          <a:noFill/>
        </p:spPr>
        <p:txBody>
          <a:bodyPr wrap="square" rtlCol="0">
            <a:spAutoFit/>
          </a:bodyPr>
          <a:lstStyle/>
          <a:p>
            <a:pPr algn="ctr"/>
            <a:r>
              <a:rPr lang="ru-RU" sz="1400" b="1" smtClean="0">
                <a:latin typeface="Times New Roman" pitchFamily="18" charset="0"/>
                <a:cs typeface="Times New Roman" pitchFamily="18" charset="0"/>
              </a:rPr>
              <a:t>ОБРАЗЕЦ СОГЛАШЕНИЯ</a:t>
            </a:r>
            <a:endParaRPr lang="ru-RU" sz="1400"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между членами крестьянского (фермерского) хозяйства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x-none" sz="1400" smtClean="0">
                <a:latin typeface="Times New Roman" pitchFamily="18" charset="0"/>
                <a:cs typeface="Times New Roman" pitchFamily="18" charset="0"/>
              </a:rPr>
              <a:t>дер. Журавли</a:t>
            </a:r>
            <a:r>
              <a:rPr lang="x-none" sz="1400" smtClean="0">
                <a:latin typeface="Times New Roman" pitchFamily="18" charset="0"/>
                <a:cs typeface="Times New Roman" pitchFamily="18" charset="0"/>
              </a:rPr>
              <a:t>, </a:t>
            </a:r>
            <a:r>
              <a:rPr lang="x-none" sz="140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x-none" sz="1400" smtClean="0">
                <a:latin typeface="Times New Roman" pitchFamily="18" charset="0"/>
                <a:cs typeface="Times New Roman" pitchFamily="18" charset="0"/>
              </a:rPr>
              <a:t>«01» </a:t>
            </a:r>
            <a:r>
              <a:rPr lang="ru-RU" sz="1400" dirty="0" smtClean="0">
                <a:latin typeface="Times New Roman" pitchFamily="18" charset="0"/>
                <a:cs typeface="Times New Roman" pitchFamily="18" charset="0"/>
              </a:rPr>
              <a:t>марта</a:t>
            </a:r>
            <a:r>
              <a:rPr lang="x-none" sz="1400" smtClean="0">
                <a:latin typeface="Times New Roman" pitchFamily="18" charset="0"/>
                <a:cs typeface="Times New Roman" pitchFamily="18" charset="0"/>
              </a:rPr>
              <a:t> 20</a:t>
            </a:r>
            <a:r>
              <a:rPr lang="ru-RU" sz="1400" dirty="0" smtClean="0">
                <a:latin typeface="Times New Roman" pitchFamily="18" charset="0"/>
                <a:cs typeface="Times New Roman" pitchFamily="18" charset="0"/>
              </a:rPr>
              <a:t>21</a:t>
            </a:r>
            <a:r>
              <a:rPr lang="x-none" sz="1400" smtClean="0">
                <a:latin typeface="Times New Roman" pitchFamily="18" charset="0"/>
                <a:cs typeface="Times New Roman" pitchFamily="18" charset="0"/>
              </a:rPr>
              <a:t> </a:t>
            </a:r>
            <a:r>
              <a:rPr lang="x-none" sz="1400" smtClean="0">
                <a:latin typeface="Times New Roman" pitchFamily="18" charset="0"/>
                <a:cs typeface="Times New Roman" pitchFamily="18" charset="0"/>
              </a:rPr>
              <a:t>г.</a:t>
            </a:r>
            <a:endParaRPr lang="ru-RU" sz="1400" dirty="0" smtClean="0">
              <a:latin typeface="Times New Roman" pitchFamily="18" charset="0"/>
              <a:cs typeface="Times New Roman" pitchFamily="18" charset="0"/>
            </a:endParaRPr>
          </a:p>
          <a:p>
            <a:r>
              <a:rPr lang="x-none" sz="1400" smtClean="0">
                <a:latin typeface="Times New Roman" pitchFamily="18" charset="0"/>
                <a:cs typeface="Times New Roman" pitchFamily="18" charset="0"/>
              </a:rPr>
              <a:t>Свечинского района</a:t>
            </a:r>
            <a:endParaRPr lang="ru-RU" sz="1400" dirty="0" smtClean="0">
              <a:latin typeface="Times New Roman" pitchFamily="18" charset="0"/>
              <a:cs typeface="Times New Roman" pitchFamily="18" charset="0"/>
            </a:endParaRPr>
          </a:p>
          <a:p>
            <a:r>
              <a:rPr lang="x-none" sz="1400" smtClean="0">
                <a:latin typeface="Times New Roman" pitchFamily="18" charset="0"/>
                <a:cs typeface="Times New Roman" pitchFamily="18" charset="0"/>
              </a:rPr>
              <a:t>Кировской </a:t>
            </a:r>
            <a:r>
              <a:rPr lang="x-none" sz="1400" smtClean="0">
                <a:latin typeface="Times New Roman" pitchFamily="18" charset="0"/>
                <a:cs typeface="Times New Roman" pitchFamily="18" charset="0"/>
              </a:rPr>
              <a:t>области   </a:t>
            </a:r>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В </a:t>
            </a:r>
            <a:r>
              <a:rPr lang="ru-RU" sz="1400" dirty="0" smtClean="0">
                <a:latin typeface="Times New Roman" pitchFamily="18" charset="0"/>
                <a:cs typeface="Times New Roman" pitchFamily="18" charset="0"/>
              </a:rPr>
              <a:t>соответствии с Федеральным законом от 11.06.2003 № 74-ФЗ «О крестьянском (фермерском) хозяйстве» граждане:</a:t>
            </a:r>
          </a:p>
          <a:p>
            <a:pPr lvl="0" algn="just"/>
            <a:r>
              <a:rPr lang="ru-RU" sz="1400" i="1" dirty="0" smtClean="0">
                <a:solidFill>
                  <a:srgbClr val="FF0000"/>
                </a:solidFill>
                <a:latin typeface="Times New Roman" pitchFamily="18" charset="0"/>
                <a:cs typeface="Times New Roman" pitchFamily="18" charset="0"/>
              </a:rPr>
              <a:t>Городовой Павел Иванович, 15.04.1977г.р., паспорт серии 8702 № 125325 выдан МВД по Кировской области 01.12.2000г., зарегистрированный по адресу: Кировская область, </a:t>
            </a:r>
            <a:r>
              <a:rPr lang="ru-RU" sz="1400" i="1" dirty="0" err="1" smtClean="0">
                <a:solidFill>
                  <a:srgbClr val="FF0000"/>
                </a:solidFill>
                <a:latin typeface="Times New Roman" pitchFamily="18" charset="0"/>
                <a:cs typeface="Times New Roman" pitchFamily="18" charset="0"/>
              </a:rPr>
              <a:t>Свечинский</a:t>
            </a:r>
            <a:r>
              <a:rPr lang="ru-RU" sz="1400" i="1" dirty="0" smtClean="0">
                <a:solidFill>
                  <a:srgbClr val="FF0000"/>
                </a:solidFill>
                <a:latin typeface="Times New Roman" pitchFamily="18" charset="0"/>
                <a:cs typeface="Times New Roman" pitchFamily="18" charset="0"/>
              </a:rPr>
              <a:t> р-н, дер. Журавли, д.5</a:t>
            </a:r>
            <a:r>
              <a:rPr lang="ru-RU" sz="1400" dirty="0" smtClean="0">
                <a:solidFill>
                  <a:srgbClr val="FF0000"/>
                </a:solidFill>
                <a:latin typeface="Times New Roman" pitchFamily="18" charset="0"/>
                <a:cs typeface="Times New Roman" pitchFamily="18" charset="0"/>
              </a:rPr>
              <a:t>;</a:t>
            </a:r>
          </a:p>
          <a:p>
            <a:pPr lvl="0" algn="just"/>
            <a:r>
              <a:rPr lang="ru-RU" sz="1400" i="1" dirty="0" err="1" smtClean="0">
                <a:solidFill>
                  <a:srgbClr val="FF0000"/>
                </a:solidFill>
                <a:latin typeface="Times New Roman" pitchFamily="18" charset="0"/>
                <a:cs typeface="Times New Roman" pitchFamily="18" charset="0"/>
              </a:rPr>
              <a:t>Городовая</a:t>
            </a:r>
            <a:r>
              <a:rPr lang="ru-RU" sz="1400" i="1" dirty="0" smtClean="0">
                <a:solidFill>
                  <a:srgbClr val="FF0000"/>
                </a:solidFill>
                <a:latin typeface="Times New Roman" pitchFamily="18" charset="0"/>
                <a:cs typeface="Times New Roman" pitchFamily="18" charset="0"/>
              </a:rPr>
              <a:t> Анна Михайловна, 25.12.1978 г.р. паспорт серии 8602 № 125377 выдан МВД по Кировской области 05.12.2000г.,  </a:t>
            </a:r>
            <a:r>
              <a:rPr lang="ru-RU" sz="1400" i="1" dirty="0" smtClean="0">
                <a:solidFill>
                  <a:srgbClr val="FF0000"/>
                </a:solidFill>
                <a:latin typeface="Times New Roman" pitchFamily="18" charset="0"/>
                <a:cs typeface="Times New Roman" pitchFamily="18" charset="0"/>
              </a:rPr>
              <a:t>зарегистрированная </a:t>
            </a:r>
            <a:r>
              <a:rPr lang="ru-RU" sz="1400" i="1" dirty="0" smtClean="0">
                <a:solidFill>
                  <a:srgbClr val="FF0000"/>
                </a:solidFill>
                <a:latin typeface="Times New Roman" pitchFamily="18" charset="0"/>
                <a:cs typeface="Times New Roman" pitchFamily="18" charset="0"/>
              </a:rPr>
              <a:t>по адресу: Кировская область, </a:t>
            </a:r>
            <a:r>
              <a:rPr lang="ru-RU" sz="1400" i="1" dirty="0" err="1" smtClean="0">
                <a:solidFill>
                  <a:srgbClr val="FF0000"/>
                </a:solidFill>
                <a:latin typeface="Times New Roman" pitchFamily="18" charset="0"/>
                <a:cs typeface="Times New Roman" pitchFamily="18" charset="0"/>
              </a:rPr>
              <a:t>Свечинский</a:t>
            </a:r>
            <a:r>
              <a:rPr lang="ru-RU" sz="1400" i="1" dirty="0" smtClean="0">
                <a:solidFill>
                  <a:srgbClr val="FF0000"/>
                </a:solidFill>
                <a:latin typeface="Times New Roman" pitchFamily="18" charset="0"/>
                <a:cs typeface="Times New Roman" pitchFamily="18" charset="0"/>
              </a:rPr>
              <a:t> р-н, дер. Журавли, д.5</a:t>
            </a:r>
            <a:r>
              <a:rPr lang="ru-RU" sz="1400" dirty="0" smtClean="0">
                <a:solidFill>
                  <a:srgbClr val="FF0000"/>
                </a:solidFill>
                <a:latin typeface="Times New Roman" pitchFamily="18" charset="0"/>
                <a:cs typeface="Times New Roman" pitchFamily="18" charset="0"/>
              </a:rPr>
              <a:t>;</a:t>
            </a:r>
          </a:p>
          <a:p>
            <a:pPr lvl="0" algn="just"/>
            <a:r>
              <a:rPr lang="ru-RU" sz="1400" i="1" dirty="0" err="1" smtClean="0">
                <a:solidFill>
                  <a:srgbClr val="FF0000"/>
                </a:solidFill>
                <a:latin typeface="Times New Roman" pitchFamily="18" charset="0"/>
                <a:cs typeface="Times New Roman" pitchFamily="18" charset="0"/>
              </a:rPr>
              <a:t>Стожкин</a:t>
            </a:r>
            <a:r>
              <a:rPr lang="ru-RU" sz="1400" i="1" dirty="0" smtClean="0">
                <a:solidFill>
                  <a:srgbClr val="FF0000"/>
                </a:solidFill>
                <a:latin typeface="Times New Roman" pitchFamily="18" charset="0"/>
                <a:cs typeface="Times New Roman" pitchFamily="18" charset="0"/>
              </a:rPr>
              <a:t> Михаил Михайлович, 17.02.1958 г.р. паспорт серии 8702 № 125399 выдан МВД по Кировской области 01.12.2005г., зарегистрированный по адресу: Кировская область, </a:t>
            </a:r>
            <a:r>
              <a:rPr lang="ru-RU" sz="1400" i="1" dirty="0" err="1" smtClean="0">
                <a:solidFill>
                  <a:srgbClr val="FF0000"/>
                </a:solidFill>
                <a:latin typeface="Times New Roman" pitchFamily="18" charset="0"/>
                <a:cs typeface="Times New Roman" pitchFamily="18" charset="0"/>
              </a:rPr>
              <a:t>Свечинский</a:t>
            </a:r>
            <a:r>
              <a:rPr lang="ru-RU" sz="1400" i="1" dirty="0" smtClean="0">
                <a:solidFill>
                  <a:srgbClr val="FF0000"/>
                </a:solidFill>
                <a:latin typeface="Times New Roman" pitchFamily="18" charset="0"/>
                <a:cs typeface="Times New Roman" pitchFamily="18" charset="0"/>
              </a:rPr>
              <a:t> р-н, дер. Журавли, д. 20;</a:t>
            </a:r>
            <a:endParaRPr lang="ru-RU" sz="1400" dirty="0" smtClean="0">
              <a:solidFill>
                <a:srgbClr val="FF0000"/>
              </a:solidFill>
              <a:latin typeface="Times New Roman" pitchFamily="18" charset="0"/>
              <a:cs typeface="Times New Roman" pitchFamily="18" charset="0"/>
            </a:endParaRPr>
          </a:p>
          <a:p>
            <a:pPr lvl="0" algn="just"/>
            <a:r>
              <a:rPr lang="ru-RU" sz="1400" i="1" dirty="0" err="1" smtClean="0">
                <a:solidFill>
                  <a:srgbClr val="FF0000"/>
                </a:solidFill>
                <a:latin typeface="Times New Roman" pitchFamily="18" charset="0"/>
                <a:cs typeface="Times New Roman" pitchFamily="18" charset="0"/>
              </a:rPr>
              <a:t>Стожкина</a:t>
            </a:r>
            <a:r>
              <a:rPr lang="ru-RU" sz="1400" i="1" dirty="0" smtClean="0">
                <a:solidFill>
                  <a:srgbClr val="FF0000"/>
                </a:solidFill>
                <a:latin typeface="Times New Roman" pitchFamily="18" charset="0"/>
                <a:cs typeface="Times New Roman" pitchFamily="18" charset="0"/>
              </a:rPr>
              <a:t> Влада Михайловна, 01.01.1988 г.р. паспорт серии 8702 № 555325 выдан МВД по Кировской области 01.12.2008г., </a:t>
            </a:r>
            <a:r>
              <a:rPr lang="ru-RU" sz="1400" i="1" dirty="0" smtClean="0">
                <a:solidFill>
                  <a:srgbClr val="FF0000"/>
                </a:solidFill>
                <a:latin typeface="Times New Roman" pitchFamily="18" charset="0"/>
                <a:cs typeface="Times New Roman" pitchFamily="18" charset="0"/>
              </a:rPr>
              <a:t>зарегистрированная </a:t>
            </a:r>
            <a:r>
              <a:rPr lang="ru-RU" sz="1400" i="1" dirty="0" smtClean="0">
                <a:solidFill>
                  <a:srgbClr val="FF0000"/>
                </a:solidFill>
                <a:latin typeface="Times New Roman" pitchFamily="18" charset="0"/>
                <a:cs typeface="Times New Roman" pitchFamily="18" charset="0"/>
              </a:rPr>
              <a:t>по адресу: Кировская область, </a:t>
            </a:r>
            <a:r>
              <a:rPr lang="ru-RU" sz="1400" i="1" dirty="0" err="1" smtClean="0">
                <a:solidFill>
                  <a:srgbClr val="FF0000"/>
                </a:solidFill>
                <a:latin typeface="Times New Roman" pitchFamily="18" charset="0"/>
                <a:cs typeface="Times New Roman" pitchFamily="18" charset="0"/>
              </a:rPr>
              <a:t>Свечинский</a:t>
            </a:r>
            <a:r>
              <a:rPr lang="ru-RU" sz="1400" i="1" dirty="0" smtClean="0">
                <a:solidFill>
                  <a:srgbClr val="FF0000"/>
                </a:solidFill>
                <a:latin typeface="Times New Roman" pitchFamily="18" charset="0"/>
                <a:cs typeface="Times New Roman" pitchFamily="18" charset="0"/>
              </a:rPr>
              <a:t> р-н, дер. Журавли, д.20;</a:t>
            </a:r>
            <a:endParaRPr lang="ru-RU" sz="1400" dirty="0" smtClean="0">
              <a:solidFill>
                <a:srgbClr val="FF0000"/>
              </a:solidFill>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находящиеся в родстве или свойстве, а также граждане Российской Федерации, не имеющие родственных связей с вышеуказанными физическими лицами:</a:t>
            </a:r>
          </a:p>
          <a:p>
            <a:pPr lvl="0" algn="just"/>
            <a:r>
              <a:rPr lang="ru-RU" sz="1400" i="1" dirty="0" smtClean="0">
                <a:solidFill>
                  <a:srgbClr val="FF0000"/>
                </a:solidFill>
                <a:latin typeface="Times New Roman" pitchFamily="18" charset="0"/>
                <a:cs typeface="Times New Roman" pitchFamily="18" charset="0"/>
              </a:rPr>
              <a:t>Деревянных Олег Викторович, 06.06.1979 г.р. паспорт серии 8802 № 128525 выдан МВД по Кировской области 01.12.2015г., </a:t>
            </a:r>
            <a:r>
              <a:rPr lang="ru-RU" sz="1400" i="1" dirty="0" smtClean="0">
                <a:solidFill>
                  <a:srgbClr val="FF0000"/>
                </a:solidFill>
                <a:latin typeface="Times New Roman" pitchFamily="18" charset="0"/>
                <a:cs typeface="Times New Roman" pitchFamily="18" charset="0"/>
              </a:rPr>
              <a:t>зарегистрированная </a:t>
            </a:r>
            <a:r>
              <a:rPr lang="ru-RU" sz="1400" i="1" dirty="0" smtClean="0">
                <a:solidFill>
                  <a:srgbClr val="FF0000"/>
                </a:solidFill>
                <a:latin typeface="Times New Roman" pitchFamily="18" charset="0"/>
                <a:cs typeface="Times New Roman" pitchFamily="18" charset="0"/>
              </a:rPr>
              <a:t>по адресу: Кировская область, </a:t>
            </a:r>
            <a:r>
              <a:rPr lang="ru-RU" sz="1400" i="1" dirty="0" err="1" smtClean="0">
                <a:solidFill>
                  <a:srgbClr val="FF0000"/>
                </a:solidFill>
                <a:latin typeface="Times New Roman" pitchFamily="18" charset="0"/>
                <a:cs typeface="Times New Roman" pitchFamily="18" charset="0"/>
              </a:rPr>
              <a:t>Свечинский</a:t>
            </a:r>
            <a:r>
              <a:rPr lang="ru-RU" sz="1400" i="1" dirty="0" smtClean="0">
                <a:solidFill>
                  <a:srgbClr val="FF0000"/>
                </a:solidFill>
                <a:latin typeface="Times New Roman" pitchFamily="18" charset="0"/>
                <a:cs typeface="Times New Roman" pitchFamily="18" charset="0"/>
              </a:rPr>
              <a:t> р-н, дер. Журавли, д.18.</a:t>
            </a:r>
            <a:endParaRPr lang="ru-RU" sz="1400" dirty="0" smtClean="0">
              <a:solidFill>
                <a:srgbClr val="FF0000"/>
              </a:solidFill>
              <a:latin typeface="Times New Roman" pitchFamily="18" charset="0"/>
              <a:cs typeface="Times New Roman" pitchFamily="18" charset="0"/>
            </a:endParaRPr>
          </a:p>
          <a:p>
            <a:pPr lvl="0" indent="450850" algn="just" fontAlgn="base">
              <a:spcBef>
                <a:spcPct val="0"/>
              </a:spcBef>
              <a:spcAft>
                <a:spcPct val="0"/>
              </a:spcAft>
            </a:pPr>
            <a:r>
              <a:rPr lang="ru-RU" sz="1400" dirty="0" smtClean="0">
                <a:latin typeface="Times New Roman" pitchFamily="18" charset="0"/>
                <a:cs typeface="Times New Roman" pitchFamily="18" charset="0"/>
              </a:rPr>
              <a:t>именуемые в дальнейшем члены фермерского хозяйства, договорились создать в соответствии с законодательством Российской Федерации </a:t>
            </a:r>
            <a:r>
              <a:rPr lang="ru-RU" sz="1400" i="1" dirty="0" smtClean="0">
                <a:solidFill>
                  <a:srgbClr val="FF0000"/>
                </a:solidFill>
                <a:latin typeface="Times New Roman" pitchFamily="18" charset="0"/>
                <a:cs typeface="Times New Roman" pitchFamily="18" charset="0"/>
              </a:rPr>
              <a:t>крестьянское (фермерское) хозяйство «</a:t>
            </a:r>
            <a:r>
              <a:rPr lang="ru-RU" sz="1400" i="1" dirty="0" err="1" smtClean="0">
                <a:solidFill>
                  <a:srgbClr val="FF0000"/>
                </a:solidFill>
                <a:latin typeface="Times New Roman" pitchFamily="18" charset="0"/>
                <a:cs typeface="Times New Roman" pitchFamily="18" charset="0"/>
              </a:rPr>
              <a:t>Журавушка</a:t>
            </a:r>
            <a:r>
              <a:rPr lang="ru-RU" sz="1400" i="1" dirty="0" smtClean="0">
                <a:solidFill>
                  <a:srgbClr val="FF0000"/>
                </a:solidFill>
                <a:latin typeface="Times New Roman" pitchFamily="18" charset="0"/>
                <a:cs typeface="Times New Roman" pitchFamily="18" charset="0"/>
              </a:rPr>
              <a:t>»</a:t>
            </a:r>
            <a:r>
              <a:rPr lang="ru-RU" sz="1400" i="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именуемое в дальнейшем </a:t>
            </a:r>
            <a:r>
              <a:rPr lang="ru-RU" sz="1400" i="1" dirty="0" smtClean="0">
                <a:solidFill>
                  <a:srgbClr val="FF0000"/>
                </a:solidFill>
                <a:latin typeface="Times New Roman" pitchFamily="18" charset="0"/>
                <a:cs typeface="Times New Roman" pitchFamily="18" charset="0"/>
              </a:rPr>
              <a:t>К(Ф)Х «</a:t>
            </a:r>
            <a:r>
              <a:rPr lang="ru-RU" sz="1400" i="1" dirty="0" err="1" smtClean="0">
                <a:solidFill>
                  <a:srgbClr val="FF0000"/>
                </a:solidFill>
                <a:latin typeface="Times New Roman" pitchFamily="18" charset="0"/>
                <a:cs typeface="Times New Roman" pitchFamily="18" charset="0"/>
              </a:rPr>
              <a:t>Журавушка</a:t>
            </a:r>
            <a:r>
              <a:rPr lang="ru-RU" sz="1400" i="1" dirty="0" smtClean="0">
                <a:solidFill>
                  <a:srgbClr val="FF0000"/>
                </a:solidFill>
                <a:latin typeface="Times New Roman" pitchFamily="18" charset="0"/>
                <a:cs typeface="Times New Roman" pitchFamily="18" charset="0"/>
              </a:rPr>
              <a:t>»</a:t>
            </a:r>
            <a:r>
              <a:rPr lang="ru-RU" sz="1400"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на следующих условиях</a:t>
            </a:r>
            <a:r>
              <a:rPr lang="ru-RU" sz="1400" dirty="0" smtClean="0">
                <a:latin typeface="Times New Roman" pitchFamily="18" charset="0"/>
                <a:cs typeface="Times New Roman" pitchFamily="18" charset="0"/>
              </a:rPr>
              <a:t>.</a:t>
            </a:r>
            <a:r>
              <a:rPr lang="ru-RU" sz="1400" b="1" dirty="0" smtClean="0">
                <a:latin typeface="Times New Roman" pitchFamily="18" charset="0"/>
                <a:ea typeface="Times New Roman" pitchFamily="18" charset="0"/>
                <a:cs typeface="Times New Roman" pitchFamily="18" charset="0"/>
              </a:rPr>
              <a:t> </a:t>
            </a:r>
            <a:endParaRPr lang="ru-RU" sz="1400" b="1" dirty="0" smtClean="0">
              <a:latin typeface="Times New Roman" pitchFamily="18" charset="0"/>
              <a:ea typeface="Times New Roman" pitchFamily="18" charset="0"/>
              <a:cs typeface="Times New Roman" pitchFamily="18" charset="0"/>
            </a:endParaRPr>
          </a:p>
          <a:p>
            <a:pPr lvl="0" indent="450850" algn="ctr" fontAlgn="base">
              <a:spcBef>
                <a:spcPct val="0"/>
              </a:spcBef>
              <a:spcAft>
                <a:spcPct val="0"/>
              </a:spcAft>
              <a:buFontTx/>
              <a:buAutoNum type="arabicPeriod"/>
            </a:pPr>
            <a:r>
              <a:rPr lang="ru-RU" sz="1400" b="1" dirty="0" smtClean="0">
                <a:latin typeface="Times New Roman" pitchFamily="18" charset="0"/>
                <a:ea typeface="Times New Roman" pitchFamily="18" charset="0"/>
                <a:cs typeface="Times New Roman" pitchFamily="18" charset="0"/>
              </a:rPr>
              <a:t>Предмет </a:t>
            </a:r>
            <a:r>
              <a:rPr lang="ru-RU" sz="1400" b="1" dirty="0" smtClean="0">
                <a:latin typeface="Times New Roman" pitchFamily="18" charset="0"/>
                <a:ea typeface="Times New Roman" pitchFamily="18" charset="0"/>
                <a:cs typeface="Times New Roman" pitchFamily="18" charset="0"/>
              </a:rPr>
              <a:t>Соглашения</a:t>
            </a:r>
          </a:p>
          <a:p>
            <a:pPr lvl="0" indent="450850" algn="just"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1.1. Настоящее Соглашение определяет правовые основы создания, деятельности и прекращения деятельности крестьянского (фермерского) хозяйства осуществляющего предпринимательскую деятельность без образования юридического лица (далее по тексту – К(Ф)Х).</a:t>
            </a:r>
          </a:p>
          <a:p>
            <a:pPr lvl="0" indent="450850" algn="just"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1.2. Крестьянское (фермерское) хозяйство находится по адресу: </a:t>
            </a:r>
            <a:r>
              <a:rPr lang="ru-RU" sz="1400" i="1" dirty="0" smtClean="0">
                <a:solidFill>
                  <a:srgbClr val="FF0000"/>
                </a:solidFill>
                <a:latin typeface="Times New Roman" pitchFamily="18" charset="0"/>
                <a:ea typeface="Times New Roman" pitchFamily="18" charset="0"/>
                <a:cs typeface="Times New Roman" pitchFamily="18" charset="0"/>
              </a:rPr>
              <a:t>Кировская область, </a:t>
            </a:r>
            <a:r>
              <a:rPr lang="ru-RU" sz="1400" i="1" dirty="0" err="1" smtClean="0">
                <a:solidFill>
                  <a:srgbClr val="FF0000"/>
                </a:solidFill>
                <a:latin typeface="Times New Roman" pitchFamily="18" charset="0"/>
                <a:ea typeface="Times New Roman" pitchFamily="18" charset="0"/>
                <a:cs typeface="Times New Roman" pitchFamily="18" charset="0"/>
              </a:rPr>
              <a:t>Свечинский</a:t>
            </a:r>
            <a:r>
              <a:rPr lang="ru-RU" sz="1400" i="1" dirty="0" smtClean="0">
                <a:solidFill>
                  <a:srgbClr val="FF0000"/>
                </a:solidFill>
                <a:latin typeface="Times New Roman" pitchFamily="18" charset="0"/>
                <a:ea typeface="Times New Roman" pitchFamily="18" charset="0"/>
                <a:cs typeface="Times New Roman" pitchFamily="18" charset="0"/>
              </a:rPr>
              <a:t> район, дер. Журавли</a:t>
            </a:r>
            <a:r>
              <a:rPr lang="ru-RU" sz="1400"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ea typeface="Times New Roman" pitchFamily="18" charset="0"/>
              <a:cs typeface="Times New Roman" pitchFamily="18" charset="0"/>
            </a:endParaRPr>
          </a:p>
          <a:p>
            <a:pPr lvl="0" indent="450850" algn="just"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1</a:t>
            </a:r>
            <a:r>
              <a:rPr lang="ru-RU" sz="1400" dirty="0" smtClean="0">
                <a:latin typeface="Times New Roman" pitchFamily="18" charset="0"/>
                <a:ea typeface="Times New Roman" pitchFamily="18" charset="0"/>
                <a:cs typeface="Times New Roman" pitchFamily="18" charset="0"/>
              </a:rPr>
              <a:t>.3</a:t>
            </a:r>
            <a:r>
              <a:rPr lang="ru-RU" sz="1400" dirty="0" smtClean="0">
                <a:latin typeface="Times New Roman" pitchFamily="18" charset="0"/>
                <a:ea typeface="Times New Roman" pitchFamily="18" charset="0"/>
                <a:cs typeface="Times New Roman" pitchFamily="18" charset="0"/>
              </a:rPr>
              <a:t>. Полное наименование на русском языке: </a:t>
            </a:r>
            <a:r>
              <a:rPr lang="ru-RU" sz="1400" i="1" dirty="0" smtClean="0">
                <a:solidFill>
                  <a:srgbClr val="FF0000"/>
                </a:solidFill>
                <a:latin typeface="Times New Roman" pitchFamily="18" charset="0"/>
                <a:ea typeface="Times New Roman" pitchFamily="18" charset="0"/>
                <a:cs typeface="Times New Roman" pitchFamily="18" charset="0"/>
              </a:rPr>
              <a:t>«Крестьянское (фермерское) хозяйство «</a:t>
            </a:r>
            <a:r>
              <a:rPr lang="ru-RU" sz="1400" i="1" dirty="0" err="1" smtClean="0">
                <a:solidFill>
                  <a:srgbClr val="FF0000"/>
                </a:solidFill>
                <a:latin typeface="Times New Roman" pitchFamily="18" charset="0"/>
                <a:ea typeface="Times New Roman" pitchFamily="18" charset="0"/>
                <a:cs typeface="Times New Roman" pitchFamily="18" charset="0"/>
              </a:rPr>
              <a:t>Журавушка</a:t>
            </a:r>
            <a:r>
              <a:rPr lang="ru-RU" sz="1400" i="1" dirty="0" smtClean="0">
                <a:solidFill>
                  <a:srgbClr val="FF0000"/>
                </a:solidFill>
                <a:latin typeface="Times New Roman" pitchFamily="18" charset="0"/>
                <a:ea typeface="Times New Roman" pitchFamily="18" charset="0"/>
                <a:cs typeface="Times New Roman" pitchFamily="18" charset="0"/>
              </a:rPr>
              <a:t>»;</a:t>
            </a:r>
            <a:r>
              <a:rPr lang="ru-RU" sz="1400" dirty="0" smtClean="0">
                <a:latin typeface="Times New Roman" pitchFamily="18" charset="0"/>
                <a:ea typeface="Times New Roman" pitchFamily="18" charset="0"/>
                <a:cs typeface="Times New Roman" pitchFamily="18" charset="0"/>
              </a:rPr>
              <a:t> краткое наименование: </a:t>
            </a:r>
            <a:r>
              <a:rPr lang="ru-RU" sz="1400" i="1" dirty="0" smtClean="0">
                <a:solidFill>
                  <a:srgbClr val="FF0000"/>
                </a:solidFill>
                <a:latin typeface="Times New Roman" pitchFamily="18" charset="0"/>
                <a:ea typeface="Times New Roman" pitchFamily="18" charset="0"/>
                <a:cs typeface="Times New Roman" pitchFamily="18" charset="0"/>
              </a:rPr>
              <a:t>К(Ф)Х «</a:t>
            </a:r>
            <a:r>
              <a:rPr lang="ru-RU" sz="1400" i="1" dirty="0" err="1" smtClean="0">
                <a:solidFill>
                  <a:srgbClr val="FF0000"/>
                </a:solidFill>
                <a:latin typeface="Times New Roman" pitchFamily="18" charset="0"/>
                <a:ea typeface="Times New Roman" pitchFamily="18" charset="0"/>
                <a:cs typeface="Times New Roman" pitchFamily="18" charset="0"/>
              </a:rPr>
              <a:t>Журавушка</a:t>
            </a:r>
            <a:r>
              <a:rPr lang="ru-RU" sz="1400" i="1" dirty="0" smtClean="0">
                <a:solidFill>
                  <a:srgbClr val="FF0000"/>
                </a:solidFill>
                <a:latin typeface="Times New Roman" pitchFamily="18" charset="0"/>
                <a:ea typeface="Times New Roman" pitchFamily="18" charset="0"/>
                <a:cs typeface="Times New Roman" pitchFamily="18" charset="0"/>
              </a:rPr>
              <a:t>».</a:t>
            </a:r>
            <a:endParaRPr lang="ru-RU" sz="1400" i="1" dirty="0" smtClean="0">
              <a:solidFill>
                <a:srgbClr val="FF000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76672"/>
            <a:ext cx="184731" cy="369332"/>
          </a:xfrm>
          <a:prstGeom prst="rect">
            <a:avLst/>
          </a:prstGeom>
          <a:noFill/>
        </p:spPr>
        <p:txBody>
          <a:bodyPr wrap="none" rtlCol="0">
            <a:spAutoFit/>
          </a:bodyPr>
          <a:lstStyle/>
          <a:p>
            <a:endParaRPr lang="ru-RU" dirty="0"/>
          </a:p>
        </p:txBody>
      </p:sp>
      <p:sp>
        <p:nvSpPr>
          <p:cNvPr id="31746" name="Rectangle 2"/>
          <p:cNvSpPr>
            <a:spLocks noChangeArrowheads="1"/>
          </p:cNvSpPr>
          <p:nvPr/>
        </p:nvSpPr>
        <p:spPr bwMode="auto">
          <a:xfrm>
            <a:off x="0" y="0"/>
            <a:ext cx="9144000" cy="327782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 Целью деятельности хозяйства является производство, переработка, хранение, транспортировка и реализация сельскохозяйственной продукции, а также оказание услуг по проведению сельскохозяйственных работ предприятиям, организациям, учреждениям и гражданам.</a:t>
            </a:r>
          </a:p>
          <a:p>
            <a:pPr marL="0" marR="0" lvl="0" indent="450850" algn="just"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1.5. К(Ф)Х создается без ограничения срока деятельности.</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Права и обязанности членов в крестьянском (фермерском) хозяйстве, прием в члены и выход из членов крестьянского (фермерского) хозяйства.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 .Члены К(Ф)Х имеют право: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2.1.1. самостоятельно хозяйствовать на земле;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2.1.2.возводить жилые, производственные, бытовые и иные строения и сооружения необходимые для осуществления деятельности К(Ф)Х с обязательным согласованием проектов и получением разрешения на строительство в установленном порядке;</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2.1.3. собственности на произведенные ими посевы, посадки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сельхозкультур</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насаждений, полученную сельскохозяйственную и иную продукцию и доходы от ее реализации;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0" y="3140968"/>
            <a:ext cx="9144000" cy="3539430"/>
          </a:xfrm>
          <a:prstGeom prst="rect">
            <a:avLst/>
          </a:prstGeom>
        </p:spPr>
        <p:txBody>
          <a:bodyPr wrap="square">
            <a:spAutoFit/>
          </a:bodyPr>
          <a:lstStyle/>
          <a:p>
            <a:pPr algn="just"/>
            <a:r>
              <a:rPr lang="ru-RU" sz="1400" dirty="0" smtClean="0">
                <a:latin typeface="Times New Roman" pitchFamily="18" charset="0"/>
                <a:cs typeface="Times New Roman" pitchFamily="18" charset="0"/>
              </a:rPr>
              <a:t>          2.1.4</a:t>
            </a:r>
            <a:r>
              <a:rPr lang="ru-RU" sz="1400" dirty="0" smtClean="0">
                <a:latin typeface="Times New Roman" pitchFamily="18" charset="0"/>
                <a:cs typeface="Times New Roman" pitchFamily="18" charset="0"/>
              </a:rPr>
              <a:t>. в установленном порядке проводить оросительные, осушительные, </a:t>
            </a:r>
            <a:r>
              <a:rPr lang="ru-RU" sz="1400" dirty="0" err="1" smtClean="0">
                <a:latin typeface="Times New Roman" pitchFamily="18" charset="0"/>
                <a:cs typeface="Times New Roman" pitchFamily="18" charset="0"/>
              </a:rPr>
              <a:t>культуротехнические</a:t>
            </a:r>
            <a:r>
              <a:rPr lang="ru-RU" sz="1400" dirty="0" smtClean="0">
                <a:latin typeface="Times New Roman" pitchFamily="18" charset="0"/>
                <a:cs typeface="Times New Roman" pitchFamily="18" charset="0"/>
              </a:rPr>
              <a:t> и другие мелиоративные работы, строить пруды и другие водоемы, в соответствии с природоохранными требованиями;</a:t>
            </a:r>
          </a:p>
          <a:p>
            <a:pPr algn="just"/>
            <a:r>
              <a:rPr lang="ru-RU" sz="1400" dirty="0" smtClean="0">
                <a:latin typeface="Times New Roman" pitchFamily="18" charset="0"/>
                <a:cs typeface="Times New Roman" pitchFamily="18" charset="0"/>
              </a:rPr>
              <a:t>          2.1.5</a:t>
            </a:r>
            <a:r>
              <a:rPr lang="ru-RU" sz="1400" dirty="0" smtClean="0">
                <a:latin typeface="Times New Roman" pitchFamily="18" charset="0"/>
                <a:cs typeface="Times New Roman" pitchFamily="18" charset="0"/>
              </a:rPr>
              <a:t>. решать вопросы, не урегулированные в настоящем соглашении, федеральном законе путем обсуждения на собрании членов фермерского хозяйства, решение принимается простым большинством голосов членов К(Ф)Х;</a:t>
            </a:r>
          </a:p>
          <a:p>
            <a:pPr algn="just"/>
            <a:r>
              <a:rPr lang="ru-RU" sz="1400" dirty="0" smtClean="0">
                <a:latin typeface="Times New Roman" pitchFamily="18" charset="0"/>
                <a:cs typeface="Times New Roman" pitchFamily="18" charset="0"/>
              </a:rPr>
              <a:t>          2.1.6</a:t>
            </a:r>
            <a:r>
              <a:rPr lang="ru-RU" sz="1400" dirty="0" smtClean="0">
                <a:latin typeface="Times New Roman" pitchFamily="18" charset="0"/>
                <a:cs typeface="Times New Roman" pitchFamily="18" charset="0"/>
              </a:rPr>
              <a:t>. выйти из членов К(Ф)Х, известив о своем намерении не позднее, чем за 2-е недели до предполагаемого дня выхода</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2.1.7</a:t>
            </a:r>
            <a:r>
              <a:rPr lang="ru-RU" sz="1400" dirty="0" smtClean="0">
                <a:latin typeface="Times New Roman" pitchFamily="18" charset="0"/>
                <a:cs typeface="Times New Roman" pitchFamily="18" charset="0"/>
              </a:rPr>
              <a:t>. каждый член фермерского хозяйства имеет право на часть доходов, полученных от деятельности фермерского хозяйства, в денежной и (или) натуральной форме, плодов, продукции (личный доход каждого члена фермерского хозяйства) по итогам хозяйственной деятельности крестьянского (фермерского) хозяйства за год, с учетом реального вклада каждого члена крестьянского (фермерского) хозяйства в результат хозяйственной деятельности крестьянского (фермерского) хозяйства за год. Размер и форма выплаты каждому члену фермерского хозяйства личного дохода определяется соответствующим локальным нормативным актом.</a:t>
            </a:r>
          </a:p>
          <a:p>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2.2</a:t>
            </a:r>
            <a:r>
              <a:rPr lang="ru-RU" sz="1400" dirty="0" smtClean="0">
                <a:latin typeface="Times New Roman" pitchFamily="18" charset="0"/>
                <a:cs typeface="Times New Roman" pitchFamily="18" charset="0"/>
              </a:rPr>
              <a:t>. Члены К(Ф)Х обязаны:</a:t>
            </a:r>
          </a:p>
          <a:p>
            <a:pPr algn="just"/>
            <a:r>
              <a:rPr lang="ru-RU" sz="1400" dirty="0" smtClean="0">
                <a:latin typeface="Times New Roman" pitchFamily="18" charset="0"/>
                <a:cs typeface="Times New Roman" pitchFamily="18" charset="0"/>
              </a:rPr>
              <a:t>          2.2.1</a:t>
            </a:r>
            <a:r>
              <a:rPr lang="ru-RU" sz="1400" dirty="0" smtClean="0">
                <a:latin typeface="Times New Roman" pitchFamily="18" charset="0"/>
                <a:cs typeface="Times New Roman" pitchFamily="18" charset="0"/>
              </a:rPr>
              <a:t>. эффективно использовать земельный участок в соответствии с целевым назначением, повышать плодородие земли</a:t>
            </a:r>
            <a:r>
              <a:rPr lang="ru-RU"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2.2.2. использовать имущество К(Ф)Х в соответствии с правилами и инструкциями по эксплуатации, обеспечивать его </a:t>
            </a:r>
            <a:r>
              <a:rPr lang="ru-RU" sz="1400" dirty="0" smtClean="0">
                <a:latin typeface="Times New Roman" pitchFamily="18" charset="0"/>
                <a:cs typeface="Times New Roman" pitchFamily="18" charset="0"/>
              </a:rPr>
              <a:t>сохранность;</a:t>
            </a:r>
          </a:p>
          <a:p>
            <a:pPr algn="just"/>
            <a:r>
              <a:rPr lang="ru-RU" sz="1400" dirty="0" smtClean="0">
                <a:latin typeface="Times New Roman" pitchFamily="18" charset="0"/>
                <a:cs typeface="Times New Roman" pitchFamily="18" charset="0"/>
              </a:rPr>
              <a:t>в) выполнять указания главы К(Ф)Х, решения собрания  К(Ф)Х, правила внутреннего распорядка.</a:t>
            </a:r>
          </a:p>
          <a:p>
            <a:pPr algn="just"/>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2.3</a:t>
            </a:r>
            <a:r>
              <a:rPr lang="ru-RU" sz="1400" dirty="0" smtClean="0">
                <a:latin typeface="Times New Roman" pitchFamily="18" charset="0"/>
                <a:cs typeface="Times New Roman" pitchFamily="18" charset="0"/>
              </a:rPr>
              <a:t>. К(Ф)Х имеет право принимать на работу лиц не являющихся членами К(Ф)Х. Условия приема работников, оплаты труда и прочие условия устанавливаются трудовым соглашением (договором).</a:t>
            </a:r>
          </a:p>
          <a:p>
            <a:pPr algn="just"/>
            <a:r>
              <a:rPr lang="ru-RU" sz="1400" dirty="0" smtClean="0">
                <a:latin typeface="Times New Roman" pitchFamily="18" charset="0"/>
                <a:cs typeface="Times New Roman" pitchFamily="18" charset="0"/>
              </a:rPr>
              <a:t>          2.4</a:t>
            </a:r>
            <a:r>
              <a:rPr lang="ru-RU" sz="1400" dirty="0" smtClean="0">
                <a:latin typeface="Times New Roman" pitchFamily="18" charset="0"/>
                <a:cs typeface="Times New Roman" pitchFamily="18" charset="0"/>
              </a:rPr>
              <a:t>. Членами К(Ф)Х являются лица, подписавшие настоящее соглашение.</a:t>
            </a:r>
          </a:p>
          <a:p>
            <a:pPr algn="just"/>
            <a:r>
              <a:rPr lang="ru-RU" sz="1400" dirty="0" smtClean="0">
                <a:latin typeface="Times New Roman" pitchFamily="18" charset="0"/>
                <a:cs typeface="Times New Roman" pitchFamily="18" charset="0"/>
              </a:rPr>
              <a:t>          2.5</a:t>
            </a:r>
            <a:r>
              <a:rPr lang="ru-RU" sz="1400" dirty="0" smtClean="0">
                <a:latin typeface="Times New Roman" pitchFamily="18" charset="0"/>
                <a:cs typeface="Times New Roman" pitchFamily="18" charset="0"/>
              </a:rPr>
              <a:t>. Прием новых членов К(Ф)Х осуществляется решением общего собрания, на основании письменного заявления кандидата.</a:t>
            </a:r>
          </a:p>
          <a:p>
            <a:pPr algn="just"/>
            <a:r>
              <a:rPr lang="ru-RU" sz="1400" dirty="0" smtClean="0">
                <a:latin typeface="Times New Roman" pitchFamily="18" charset="0"/>
                <a:cs typeface="Times New Roman" pitchFamily="18" charset="0"/>
              </a:rPr>
              <a:t>          2.6</a:t>
            </a:r>
            <a:r>
              <a:rPr lang="ru-RU" sz="1400" dirty="0" smtClean="0">
                <a:latin typeface="Times New Roman" pitchFamily="18" charset="0"/>
                <a:cs typeface="Times New Roman" pitchFamily="18" charset="0"/>
              </a:rPr>
              <a:t>. Членство в К(Ф)Х прекращается при выходе из членов фермерского хозяйства или в случае смерти члена.</a:t>
            </a:r>
          </a:p>
          <a:p>
            <a:pPr algn="just"/>
            <a:r>
              <a:rPr lang="ru-RU" sz="1400" dirty="0" smtClean="0">
                <a:latin typeface="Times New Roman" pitchFamily="18" charset="0"/>
                <a:cs typeface="Times New Roman" pitchFamily="18" charset="0"/>
              </a:rPr>
              <a:t>          2.7</a:t>
            </a:r>
            <a:r>
              <a:rPr lang="ru-RU" sz="1400" dirty="0" smtClean="0">
                <a:latin typeface="Times New Roman" pitchFamily="18" charset="0"/>
                <a:cs typeface="Times New Roman" pitchFamily="18" charset="0"/>
              </a:rPr>
              <a:t>. Выход члена  К(Ф)Х осуществляется   по письменному заявлению члена.</a:t>
            </a:r>
          </a:p>
          <a:p>
            <a:pPr algn="just"/>
            <a:r>
              <a:rPr lang="ru-RU" sz="1400" dirty="0" smtClean="0">
                <a:latin typeface="Times New Roman" pitchFamily="18" charset="0"/>
                <a:cs typeface="Times New Roman" pitchFamily="18" charset="0"/>
              </a:rPr>
              <a:t>При вступлении в фермерское хозяйство нового члена, он обязан, с общего согласия членов хозяйства, внести взнос в виде имущества производственно-хозяйственного назначения, либо денежными средствами.</a:t>
            </a:r>
          </a:p>
          <a:p>
            <a:r>
              <a:rPr lang="ru-RU" sz="1400" dirty="0" smtClean="0">
                <a:latin typeface="Times New Roman" pitchFamily="18" charset="0"/>
                <a:cs typeface="Times New Roman" pitchFamily="18" charset="0"/>
              </a:rPr>
              <a:t>           2.8. Член К(Ф)Х может быть исключен из К(Ф)Х в случае не выполнении обязанностей, предусмотренных настоящим соглашением.</a:t>
            </a:r>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2.9</a:t>
            </a:r>
            <a:r>
              <a:rPr lang="ru-RU" sz="1400" dirty="0" smtClean="0">
                <a:latin typeface="Times New Roman" pitchFamily="18" charset="0"/>
                <a:cs typeface="Times New Roman" pitchFamily="18" charset="0"/>
              </a:rPr>
              <a:t>. Обязанности членов крестьянского (фермерского) хозяйства заключаются в совместном ведении деятельности в крестьянском (фермерском) хозяйстве.</a:t>
            </a:r>
            <a:endParaRPr lang="ru-RU" sz="1400" b="1"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2.10</a:t>
            </a:r>
            <a:r>
              <a:rPr lang="ru-RU" sz="1400" dirty="0" smtClean="0">
                <a:latin typeface="Times New Roman" pitchFamily="18" charset="0"/>
                <a:cs typeface="Times New Roman" pitchFamily="18" charset="0"/>
              </a:rPr>
              <a:t>. Обязанности членов К(Ф)Х:</a:t>
            </a:r>
            <a:endParaRPr lang="ru-RU" sz="1400" b="1" dirty="0" smtClean="0">
              <a:latin typeface="Times New Roman" pitchFamily="18" charset="0"/>
              <a:cs typeface="Times New Roman" pitchFamily="18" charset="0"/>
            </a:endParaRPr>
          </a:p>
          <a:p>
            <a:r>
              <a:rPr lang="ru-RU" sz="1400" i="1" dirty="0" err="1" smtClean="0">
                <a:solidFill>
                  <a:srgbClr val="FF0000"/>
                </a:solidFill>
                <a:latin typeface="Times New Roman" pitchFamily="18" charset="0"/>
                <a:cs typeface="Times New Roman" pitchFamily="18" charset="0"/>
              </a:rPr>
              <a:t>Городовая</a:t>
            </a:r>
            <a:r>
              <a:rPr lang="ru-RU" sz="1400" i="1" dirty="0" smtClean="0">
                <a:solidFill>
                  <a:srgbClr val="FF0000"/>
                </a:solidFill>
                <a:latin typeface="Times New Roman" pitchFamily="18" charset="0"/>
                <a:cs typeface="Times New Roman" pitchFamily="18" charset="0"/>
              </a:rPr>
              <a:t> Анна Михайловна – бухгалтер-экономист (ведение отчетности…..)</a:t>
            </a:r>
          </a:p>
          <a:p>
            <a:r>
              <a:rPr lang="ru-RU" sz="1400" i="1" dirty="0" err="1" smtClean="0">
                <a:solidFill>
                  <a:srgbClr val="FF0000"/>
                </a:solidFill>
                <a:latin typeface="Times New Roman" pitchFamily="18" charset="0"/>
                <a:cs typeface="Times New Roman" pitchFamily="18" charset="0"/>
              </a:rPr>
              <a:t>Стожкин</a:t>
            </a:r>
            <a:r>
              <a:rPr lang="ru-RU" sz="1400" i="1" dirty="0" smtClean="0">
                <a:solidFill>
                  <a:srgbClr val="FF0000"/>
                </a:solidFill>
                <a:latin typeface="Times New Roman" pitchFamily="18" charset="0"/>
                <a:cs typeface="Times New Roman" pitchFamily="18" charset="0"/>
              </a:rPr>
              <a:t> Михаил Михайлович – агроном, водитель(…..) </a:t>
            </a:r>
          </a:p>
          <a:p>
            <a:r>
              <a:rPr lang="ru-RU" sz="1400" i="1" dirty="0" err="1" smtClean="0">
                <a:solidFill>
                  <a:srgbClr val="FF0000"/>
                </a:solidFill>
                <a:latin typeface="Times New Roman" pitchFamily="18" charset="0"/>
                <a:cs typeface="Times New Roman" pitchFamily="18" charset="0"/>
              </a:rPr>
              <a:t>Стожкина</a:t>
            </a:r>
            <a:r>
              <a:rPr lang="ru-RU" sz="1400" i="1" dirty="0" smtClean="0">
                <a:solidFill>
                  <a:srgbClr val="FF0000"/>
                </a:solidFill>
                <a:latin typeface="Times New Roman" pitchFamily="18" charset="0"/>
                <a:cs typeface="Times New Roman" pitchFamily="18" charset="0"/>
              </a:rPr>
              <a:t> Влада Михайловна – зоотехник (…..)</a:t>
            </a:r>
          </a:p>
          <a:p>
            <a:r>
              <a:rPr lang="ru-RU" sz="1400" i="1" dirty="0" smtClean="0">
                <a:solidFill>
                  <a:srgbClr val="FF0000"/>
                </a:solidFill>
                <a:latin typeface="Times New Roman" pitchFamily="18" charset="0"/>
                <a:cs typeface="Times New Roman" pitchFamily="18" charset="0"/>
              </a:rPr>
              <a:t>Деревянных Олег Викторович – водитель, скотник</a:t>
            </a:r>
          </a:p>
          <a:p>
            <a:endParaRPr lang="ru-RU" sz="1400" b="1" dirty="0" smtClean="0">
              <a:latin typeface="Times New Roman" pitchFamily="18" charset="0"/>
              <a:cs typeface="Times New Roman" pitchFamily="18" charset="0"/>
            </a:endParaRPr>
          </a:p>
          <a:p>
            <a:pPr algn="ctr"/>
            <a:r>
              <a:rPr lang="x-none" sz="1400" b="1" smtClean="0">
                <a:latin typeface="Times New Roman" pitchFamily="18" charset="0"/>
                <a:cs typeface="Times New Roman" pitchFamily="18" charset="0"/>
              </a:rPr>
              <a:t>3. Глава К(Ф)Х и его полномочия</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3</a:t>
            </a:r>
            <a:r>
              <a:rPr lang="x-none" sz="1400" smtClean="0">
                <a:latin typeface="Times New Roman" pitchFamily="18" charset="0"/>
                <a:cs typeface="Times New Roman" pitchFamily="18" charset="0"/>
              </a:rPr>
              <a:t>.1. Главой К(Ф)Х признается </a:t>
            </a:r>
            <a:r>
              <a:rPr lang="x-none" sz="1400" i="1" smtClean="0">
                <a:solidFill>
                  <a:srgbClr val="FF0000"/>
                </a:solidFill>
                <a:latin typeface="Times New Roman" pitchFamily="18" charset="0"/>
                <a:cs typeface="Times New Roman" pitchFamily="18" charset="0"/>
              </a:rPr>
              <a:t>Городовой Павел Иванович, 15.04.1977г.р., паспорт серии 8702 № 125325 выдан МВД по Кировской области 01.12.2000г., зарегистрированный по адресу: Кировская область, Свечинский р-н, дер. Журавли, д.5.</a:t>
            </a:r>
            <a:endParaRPr lang="ru-RU" sz="1400" i="1" dirty="0" smtClean="0">
              <a:solidFill>
                <a:srgbClr val="FF0000"/>
              </a:solidFill>
              <a:latin typeface="Times New Roman" pitchFamily="18" charset="0"/>
              <a:cs typeface="Times New Roman" pitchFamily="18" charset="0"/>
            </a:endParaRPr>
          </a:p>
          <a:p>
            <a:r>
              <a:rPr lang="x-none" sz="140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1"/>
            <a:ext cx="8352928" cy="6340197"/>
          </a:xfrm>
          <a:prstGeom prst="rect">
            <a:avLst/>
          </a:prstGeom>
          <a:noFill/>
        </p:spPr>
        <p:txBody>
          <a:bodyPr wrap="square" rtlCol="0">
            <a:spAutoFit/>
          </a:bodyPr>
          <a:lstStyle/>
          <a:p>
            <a:r>
              <a:rPr lang="ru-RU" sz="1400" dirty="0" smtClean="0">
                <a:latin typeface="Times New Roman" pitchFamily="18" charset="0"/>
                <a:cs typeface="Times New Roman" pitchFamily="18" charset="0"/>
              </a:rPr>
              <a:t>3.2</a:t>
            </a:r>
            <a:r>
              <a:rPr lang="ru-RU" sz="1400" dirty="0" smtClean="0">
                <a:latin typeface="Times New Roman" pitchFamily="18" charset="0"/>
                <a:cs typeface="Times New Roman" pitchFamily="18" charset="0"/>
              </a:rPr>
              <a:t>. Глава К(Ф)Х:</a:t>
            </a:r>
          </a:p>
          <a:p>
            <a:pPr>
              <a:buFontTx/>
              <a:buChar char="-"/>
            </a:pPr>
            <a:r>
              <a:rPr lang="ru-RU" sz="1400" dirty="0" smtClean="0">
                <a:latin typeface="Times New Roman" pitchFamily="18" charset="0"/>
                <a:cs typeface="Times New Roman" pitchFamily="18" charset="0"/>
              </a:rPr>
              <a:t>организует </a:t>
            </a:r>
            <a:r>
              <a:rPr lang="ru-RU" sz="1400" dirty="0" smtClean="0">
                <a:latin typeface="Times New Roman" pitchFamily="18" charset="0"/>
                <a:cs typeface="Times New Roman" pitchFamily="18" charset="0"/>
              </a:rPr>
              <a:t>деятельность крестьянского (фермерского) хозяйства</a:t>
            </a:r>
            <a:r>
              <a:rPr lang="ru-RU" sz="1400" dirty="0" smtClean="0">
                <a:latin typeface="Times New Roman" pitchFamily="18" charset="0"/>
                <a:cs typeface="Times New Roman" pitchFamily="18" charset="0"/>
              </a:rPr>
              <a:t>;</a:t>
            </a:r>
            <a:r>
              <a:rPr lang="ru-RU" sz="1400" dirty="0" smtClean="0"/>
              <a:t> </a:t>
            </a:r>
            <a:endParaRPr lang="ru-RU" sz="1400" dirty="0" smtClean="0"/>
          </a:p>
          <a:p>
            <a:pPr algn="just">
              <a:buFontTx/>
              <a:buChar char="-"/>
            </a:pPr>
            <a:r>
              <a:rPr lang="ru-RU" sz="1400" dirty="0" smtClean="0"/>
              <a:t> </a:t>
            </a:r>
            <a:r>
              <a:rPr lang="ru-RU" sz="1400" dirty="0" smtClean="0">
                <a:latin typeface="Times New Roman" pitchFamily="18" charset="0"/>
                <a:cs typeface="Times New Roman" pitchFamily="18" charset="0"/>
              </a:rPr>
              <a:t>без доверенности действует от имени крестьянского (фермерского) хозяйства, в том числе представляет его интересы и совершает сделки;</a:t>
            </a:r>
          </a:p>
          <a:p>
            <a:pPr algn="just"/>
            <a:r>
              <a:rPr lang="ru-RU" sz="1400" dirty="0" smtClean="0">
                <a:latin typeface="Times New Roman" pitchFamily="18" charset="0"/>
                <a:cs typeface="Times New Roman" pitchFamily="18" charset="0"/>
              </a:rPr>
              <a:t>- выдает доверенности, заключает договора, открывает счета в банках;</a:t>
            </a:r>
          </a:p>
          <a:p>
            <a:pPr algn="just"/>
            <a:r>
              <a:rPr lang="ru-RU" sz="1400" dirty="0" smtClean="0">
                <a:latin typeface="Times New Roman" pitchFamily="18" charset="0"/>
                <a:cs typeface="Times New Roman" pitchFamily="18" charset="0"/>
              </a:rPr>
              <a:t>- осуществляет прием на работу в крестьянское (фермерское) хозяйство работников и их увольнение;</a:t>
            </a:r>
          </a:p>
          <a:p>
            <a:pPr algn="just"/>
            <a:r>
              <a:rPr lang="ru-RU" sz="1400" dirty="0" smtClean="0">
                <a:latin typeface="Times New Roman" pitchFamily="18" charset="0"/>
                <a:cs typeface="Times New Roman" pitchFamily="18" charset="0"/>
              </a:rPr>
              <a:t>- организует ведение учета и отчетности крестьянского (фермерского) хозяйства;</a:t>
            </a:r>
          </a:p>
          <a:p>
            <a:pPr algn="just"/>
            <a:r>
              <a:rPr lang="ru-RU" sz="1400" dirty="0" smtClean="0">
                <a:latin typeface="Times New Roman" pitchFamily="18" charset="0"/>
                <a:cs typeface="Times New Roman" pitchFamily="18" charset="0"/>
              </a:rPr>
              <a:t>- принимает заявление о приеме в члены К(Ф)Х и выходе из него;</a:t>
            </a:r>
          </a:p>
          <a:p>
            <a:pPr algn="just"/>
            <a:r>
              <a:rPr lang="ru-RU" sz="1400" dirty="0" smtClean="0">
                <a:latin typeface="Times New Roman" pitchFamily="18" charset="0"/>
                <a:cs typeface="Times New Roman" pitchFamily="18" charset="0"/>
              </a:rPr>
              <a:t>- осуществляет все иные, не противоречащие законодательству, полномочия в интересах крестьянского (фермерского) хозяйства.</a:t>
            </a:r>
          </a:p>
          <a:p>
            <a:pPr algn="just"/>
            <a:r>
              <a:rPr lang="ru-RU" sz="1400" dirty="0" smtClean="0">
                <a:latin typeface="Times New Roman" pitchFamily="18" charset="0"/>
                <a:cs typeface="Times New Roman" pitchFamily="18" charset="0"/>
              </a:rPr>
              <a:t>3.3. В случае невозможности исполнения главой фермерского хозяйства своих обязанностей более чем шесть месяцев или его смерти либо добровольного отказа главы фермерского хозяйства от своих полномочий члены фермерского хозяйства признают по взаимному согласию главой фермерского хозяйства другого члена фермерского хозяйства.</a:t>
            </a:r>
          </a:p>
          <a:p>
            <a:pPr algn="just"/>
            <a:r>
              <a:rPr lang="ru-RU" sz="1400" dirty="0" smtClean="0">
                <a:latin typeface="Times New Roman" pitchFamily="18" charset="0"/>
                <a:cs typeface="Times New Roman" pitchFamily="18" charset="0"/>
              </a:rPr>
              <a:t>3.4. В случае смены главы фермерского хозяйства соответствующие изменения вносятся в настоящее Соглашение в установленном законом </a:t>
            </a:r>
            <a:r>
              <a:rPr lang="ru-RU" sz="1400" dirty="0" smtClean="0">
                <a:latin typeface="Times New Roman" pitchFamily="18" charset="0"/>
                <a:cs typeface="Times New Roman" pitchFamily="18" charset="0"/>
              </a:rPr>
              <a:t>порядке.</a:t>
            </a:r>
          </a:p>
          <a:p>
            <a:pPr algn="just"/>
            <a:r>
              <a:rPr lang="ru-RU" sz="1400" dirty="0" smtClean="0">
                <a:latin typeface="Times New Roman" pitchFamily="18" charset="0"/>
                <a:cs typeface="Times New Roman" pitchFamily="18" charset="0"/>
              </a:rPr>
              <a:t>3.5</a:t>
            </a:r>
            <a:r>
              <a:rPr lang="ru-RU" sz="1400" dirty="0" smtClean="0">
                <a:latin typeface="Times New Roman" pitchFamily="18" charset="0"/>
                <a:cs typeface="Times New Roman" pitchFamily="18" charset="0"/>
              </a:rPr>
              <a:t>. Смена главы фермерского хозяйства не влечет за собой прекращение его членства в фермерском хозяйстве</a:t>
            </a:r>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4</a:t>
            </a:r>
            <a:r>
              <a:rPr lang="ru-RU" sz="1400" b="1" dirty="0" smtClean="0">
                <a:latin typeface="Times New Roman" pitchFamily="18" charset="0"/>
                <a:cs typeface="Times New Roman" pitchFamily="18" charset="0"/>
              </a:rPr>
              <a:t>. Порядок формирования имущества крестьянского (фермерского) хозяйства, порядок владения, пользования, распоряжения этим имуществом</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4.1. В состав имущества К(Ф)Х могут входить земельный участок, насаждения, хозяйственные и иные постройки, мелиоративные и другие сооружения, продуктивный и рабочий скот, птица, сельскохозяйственные и иные техника и оборудование, транспортные средства, инвентарь и иное необходимое для осуществления деятельности крестьянского (фермерского) хозяйства имущество.</a:t>
            </a:r>
          </a:p>
          <a:p>
            <a:pPr algn="just"/>
            <a:r>
              <a:rPr lang="ru-RU" sz="1400" dirty="0" smtClean="0">
                <a:latin typeface="Times New Roman" pitchFamily="18" charset="0"/>
                <a:cs typeface="Times New Roman" pitchFamily="18" charset="0"/>
              </a:rPr>
              <a:t>4.2. Плоды, продукция и доходы, полученные К(Ф)Х в результате использования его имущества, являются общим имуществом членов крестьянского (фермерского) хозяйства.</a:t>
            </a:r>
          </a:p>
          <a:p>
            <a:pPr algn="just"/>
            <a:r>
              <a:rPr lang="x-none" sz="1400" smtClean="0">
                <a:latin typeface="Times New Roman" pitchFamily="18" charset="0"/>
                <a:cs typeface="Times New Roman" pitchFamily="18" charset="0"/>
              </a:rPr>
              <a:t>4.3.  Имущество К(Ф)Х принадлежит его членам на праве совместной собственности. </a:t>
            </a:r>
            <a:endParaRPr lang="ru-RU" sz="1400" dirty="0" smtClean="0">
              <a:latin typeface="Times New Roman" pitchFamily="18" charset="0"/>
              <a:cs typeface="Times New Roman" pitchFamily="18" charset="0"/>
            </a:endParaRPr>
          </a:p>
          <a:p>
            <a:pPr algn="just"/>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3385542"/>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4.4</a:t>
            </a:r>
            <a:r>
              <a:rPr lang="ru-RU" sz="1400" dirty="0" smtClean="0">
                <a:latin typeface="Times New Roman" pitchFamily="18" charset="0"/>
                <a:cs typeface="Times New Roman" pitchFamily="18" charset="0"/>
              </a:rPr>
              <a:t>. Доли членов К(Ф)Х при долевой собственности на имущество крестьянского (фермерского) хозяйства составляют:</a:t>
            </a:r>
          </a:p>
          <a:p>
            <a:pPr algn="just"/>
            <a:r>
              <a:rPr lang="ru-RU" sz="1400" dirty="0" smtClean="0">
                <a:solidFill>
                  <a:srgbClr val="FF0000"/>
                </a:solidFill>
                <a:latin typeface="Times New Roman" pitchFamily="18" charset="0"/>
                <a:cs typeface="Times New Roman" pitchFamily="18" charset="0"/>
              </a:rPr>
              <a:t>Городовой Павел Иванович – 45 %</a:t>
            </a:r>
          </a:p>
          <a:p>
            <a:pPr algn="just"/>
            <a:r>
              <a:rPr lang="ru-RU" sz="1400" dirty="0" err="1" smtClean="0">
                <a:solidFill>
                  <a:srgbClr val="FF0000"/>
                </a:solidFill>
                <a:latin typeface="Times New Roman" pitchFamily="18" charset="0"/>
                <a:cs typeface="Times New Roman" pitchFamily="18" charset="0"/>
              </a:rPr>
              <a:t>Городовая</a:t>
            </a:r>
            <a:r>
              <a:rPr lang="ru-RU" sz="1400" dirty="0" smtClean="0">
                <a:solidFill>
                  <a:srgbClr val="FF0000"/>
                </a:solidFill>
                <a:latin typeface="Times New Roman" pitchFamily="18" charset="0"/>
                <a:cs typeface="Times New Roman" pitchFamily="18" charset="0"/>
              </a:rPr>
              <a:t> Анна Михайловна – 15 %</a:t>
            </a:r>
          </a:p>
          <a:p>
            <a:pPr algn="just"/>
            <a:r>
              <a:rPr lang="ru-RU" sz="1400" dirty="0" err="1" smtClean="0">
                <a:solidFill>
                  <a:srgbClr val="FF0000"/>
                </a:solidFill>
                <a:latin typeface="Times New Roman" pitchFamily="18" charset="0"/>
                <a:cs typeface="Times New Roman" pitchFamily="18" charset="0"/>
              </a:rPr>
              <a:t>Стожкин</a:t>
            </a:r>
            <a:r>
              <a:rPr lang="ru-RU" sz="1400" dirty="0" smtClean="0">
                <a:solidFill>
                  <a:srgbClr val="FF0000"/>
                </a:solidFill>
                <a:latin typeface="Times New Roman" pitchFamily="18" charset="0"/>
                <a:cs typeface="Times New Roman" pitchFamily="18" charset="0"/>
              </a:rPr>
              <a:t> Михаил Михайлович – 10 %</a:t>
            </a:r>
          </a:p>
          <a:p>
            <a:pPr algn="just"/>
            <a:r>
              <a:rPr lang="ru-RU" sz="1400" dirty="0" err="1" smtClean="0">
                <a:solidFill>
                  <a:srgbClr val="FF0000"/>
                </a:solidFill>
                <a:latin typeface="Times New Roman" pitchFamily="18" charset="0"/>
                <a:cs typeface="Times New Roman" pitchFamily="18" charset="0"/>
              </a:rPr>
              <a:t>Стожкина</a:t>
            </a:r>
            <a:r>
              <a:rPr lang="ru-RU" sz="1400" dirty="0" smtClean="0">
                <a:solidFill>
                  <a:srgbClr val="FF0000"/>
                </a:solidFill>
                <a:latin typeface="Times New Roman" pitchFamily="18" charset="0"/>
                <a:cs typeface="Times New Roman" pitchFamily="18" charset="0"/>
              </a:rPr>
              <a:t> Влада Михайловна – 15 %</a:t>
            </a:r>
          </a:p>
          <a:p>
            <a:pPr algn="just"/>
            <a:r>
              <a:rPr lang="ru-RU" sz="1400" dirty="0" smtClean="0">
                <a:solidFill>
                  <a:srgbClr val="FF0000"/>
                </a:solidFill>
                <a:latin typeface="Times New Roman" pitchFamily="18" charset="0"/>
                <a:cs typeface="Times New Roman" pitchFamily="18" charset="0"/>
              </a:rPr>
              <a:t>Деревянных Олег Викторович – 15 %</a:t>
            </a:r>
          </a:p>
          <a:p>
            <a:pPr algn="just"/>
            <a:r>
              <a:rPr lang="ru-RU" sz="1400" dirty="0" smtClean="0">
                <a:latin typeface="Times New Roman" pitchFamily="18" charset="0"/>
                <a:cs typeface="Times New Roman" pitchFamily="18" charset="0"/>
              </a:rPr>
              <a:t>При изменении состава имущества по мере его формирования соответствующее изменение долей вносится в настоящее Соглашение</a:t>
            </a:r>
            <a:r>
              <a:rPr lang="ru-RU" sz="1400" dirty="0" smtClean="0">
                <a:latin typeface="Times New Roman" pitchFamily="18" charset="0"/>
                <a:cs typeface="Times New Roman" pitchFamily="18" charset="0"/>
              </a:rPr>
              <a:t>.</a:t>
            </a:r>
          </a:p>
          <a:p>
            <a:pPr lvl="0" algn="just"/>
            <a:r>
              <a:rPr lang="ru-RU" sz="1400" dirty="0" smtClean="0">
                <a:latin typeface="Times New Roman" pitchFamily="18" charset="0"/>
                <a:cs typeface="Times New Roman" pitchFamily="18" charset="0"/>
              </a:rPr>
              <a:t>4.5</a:t>
            </a:r>
            <a:r>
              <a:rPr lang="ru-RU" sz="1400" dirty="0" smtClean="0">
                <a:latin typeface="Times New Roman" pitchFamily="18" charset="0"/>
                <a:cs typeface="Times New Roman" pitchFamily="18" charset="0"/>
              </a:rPr>
              <a:t>. Перечень объектов, входящих в состав имущества К(Ф)Х, порядок формирования имущества К(Ф)Х устанавливаются членами крестьянского (фермерского) хозяйства по взаимному согласию</a:t>
            </a:r>
            <a:r>
              <a:rPr lang="ru-RU" sz="1400" dirty="0" smtClean="0">
                <a:latin typeface="Times New Roman" pitchFamily="18" charset="0"/>
                <a:cs typeface="Times New Roman" pitchFamily="18" charset="0"/>
              </a:rPr>
              <a:t>.</a:t>
            </a:r>
          </a:p>
          <a:p>
            <a:pPr lvl="0" algn="just"/>
            <a:r>
              <a:rPr lang="ru-RU" sz="1400" dirty="0" smtClean="0">
                <a:latin typeface="Times New Roman" pitchFamily="18" charset="0"/>
                <a:ea typeface="Times New Roman" pitchFamily="18" charset="0"/>
                <a:cs typeface="Times New Roman" pitchFamily="18" charset="0"/>
              </a:rPr>
              <a:t>Состав </a:t>
            </a:r>
            <a:r>
              <a:rPr lang="ru-RU" sz="1400" dirty="0" smtClean="0">
                <a:latin typeface="Times New Roman" pitchFamily="18" charset="0"/>
                <a:ea typeface="Times New Roman" pitchFamily="18" charset="0"/>
                <a:cs typeface="Times New Roman" pitchFamily="18" charset="0"/>
              </a:rPr>
              <a:t>имущества:</a:t>
            </a:r>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endParaRPr lang="ru-RU" dirty="0"/>
          </a:p>
        </p:txBody>
      </p:sp>
      <p:graphicFrame>
        <p:nvGraphicFramePr>
          <p:cNvPr id="4" name="Таблица 3"/>
          <p:cNvGraphicFramePr>
            <a:graphicFrameLocks noGrp="1"/>
          </p:cNvGraphicFramePr>
          <p:nvPr/>
        </p:nvGraphicFramePr>
        <p:xfrm>
          <a:off x="1619672" y="2590800"/>
          <a:ext cx="7344816" cy="3627120"/>
        </p:xfrm>
        <a:graphic>
          <a:graphicData uri="http://schemas.openxmlformats.org/drawingml/2006/table">
            <a:tbl>
              <a:tblPr/>
              <a:tblGrid>
                <a:gridCol w="524020"/>
                <a:gridCol w="2861536"/>
                <a:gridCol w="3959260"/>
              </a:tblGrid>
              <a:tr h="0">
                <a:tc>
                  <a:txBody>
                    <a:bodyPr/>
                    <a:lstStyle/>
                    <a:p>
                      <a:pPr algn="ctr">
                        <a:spcAft>
                          <a:spcPts val="0"/>
                        </a:spcAft>
                      </a:pPr>
                      <a:r>
                        <a:rPr lang="ru-RU" sz="1400" dirty="0">
                          <a:latin typeface="Times New Roman" pitchFamily="18" charset="0"/>
                          <a:ea typeface="Times New Roman"/>
                          <a:cs typeface="Times New Roman" pitchFamily="18" charset="0"/>
                        </a:rPr>
                        <a:t>№ </a:t>
                      </a:r>
                      <a:r>
                        <a:rPr lang="ru-RU" sz="1400" dirty="0" err="1">
                          <a:latin typeface="Times New Roman" pitchFamily="18" charset="0"/>
                          <a:ea typeface="Times New Roman"/>
                          <a:cs typeface="Times New Roman" pitchFamily="18" charset="0"/>
                        </a:rPr>
                        <a:t>п</a:t>
                      </a:r>
                      <a:r>
                        <a:rPr lang="ru-RU" sz="1400" dirty="0">
                          <a:latin typeface="Times New Roman" pitchFamily="18" charset="0"/>
                          <a:ea typeface="Times New Roman"/>
                          <a:cs typeface="Times New Roman" pitchFamily="18" charset="0"/>
                        </a:rPr>
                        <a:t>/</a:t>
                      </a:r>
                      <a:r>
                        <a:rPr lang="ru-RU" sz="1400" dirty="0" err="1">
                          <a:latin typeface="Times New Roman" pitchFamily="18" charset="0"/>
                          <a:ea typeface="Times New Roman"/>
                          <a:cs typeface="Times New Roman" pitchFamily="18" charset="0"/>
                        </a:rPr>
                        <a:t>п</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latin typeface="Times New Roman" pitchFamily="18" charset="0"/>
                          <a:ea typeface="Times New Roman"/>
                          <a:cs typeface="Times New Roman" pitchFamily="18" charset="0"/>
                        </a:rPr>
                        <a:t>Собственник имущества вносимого в К(Ф)Х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pitchFamily="18" charset="0"/>
                          <a:ea typeface="Times New Roman"/>
                          <a:cs typeface="Times New Roman" pitchFamily="18" charset="0"/>
                        </a:rPr>
                        <a:t>Вид имущества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a:latin typeface="Times New Roman" pitchFamily="18" charset="0"/>
                          <a:ea typeface="Times New Roman"/>
                          <a:cs typeface="Times New Roman"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dirty="0">
                          <a:solidFill>
                            <a:srgbClr val="FF0000"/>
                          </a:solidFill>
                          <a:latin typeface="Times New Roman" pitchFamily="18" charset="0"/>
                          <a:ea typeface="Times New Roman"/>
                          <a:cs typeface="Times New Roman" pitchFamily="18" charset="0"/>
                        </a:rPr>
                        <a:t>Городовой Павел Иванович</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dirty="0">
                          <a:solidFill>
                            <a:srgbClr val="FF0000"/>
                          </a:solidFill>
                          <a:latin typeface="Times New Roman" pitchFamily="18" charset="0"/>
                          <a:ea typeface="Times New Roman"/>
                          <a:cs typeface="Times New Roman" pitchFamily="18" charset="0"/>
                        </a:rPr>
                        <a:t>Техника и оборудование (трактор ДТ-75, автомобиль, ручной инвентарь, электрический инструмент, переносная доильная установка, культиватор, бороны, </a:t>
                      </a:r>
                      <a:r>
                        <a:rPr lang="ru-RU" sz="1400" i="1" dirty="0" err="1">
                          <a:solidFill>
                            <a:srgbClr val="FF0000"/>
                          </a:solidFill>
                          <a:latin typeface="Times New Roman" pitchFamily="18" charset="0"/>
                          <a:ea typeface="Times New Roman"/>
                          <a:cs typeface="Times New Roman" pitchFamily="18" charset="0"/>
                        </a:rPr>
                        <a:t>электропоилка</a:t>
                      </a:r>
                      <a:r>
                        <a:rPr lang="ru-RU" sz="1400" i="1" dirty="0">
                          <a:solidFill>
                            <a:srgbClr val="FF0000"/>
                          </a:solidFill>
                          <a:latin typeface="Times New Roman" pitchFamily="18" charset="0"/>
                          <a:ea typeface="Times New Roman"/>
                          <a:cs typeface="Times New Roman" pitchFamily="18" charset="0"/>
                        </a:rPr>
                        <a:t>, </a:t>
                      </a:r>
                      <a:r>
                        <a:rPr lang="ru-RU" sz="1400" i="1" dirty="0" err="1">
                          <a:solidFill>
                            <a:srgbClr val="FF0000"/>
                          </a:solidFill>
                          <a:latin typeface="Times New Roman" pitchFamily="18" charset="0"/>
                          <a:ea typeface="Times New Roman"/>
                          <a:cs typeface="Times New Roman" pitchFamily="18" charset="0"/>
                        </a:rPr>
                        <a:t>электропастух</a:t>
                      </a:r>
                      <a:r>
                        <a:rPr lang="ru-RU" sz="1400" i="1" dirty="0">
                          <a:solidFill>
                            <a:srgbClr val="FF0000"/>
                          </a:solidFill>
                          <a:latin typeface="Times New Roman" pitchFamily="18" charset="0"/>
                          <a:ea typeface="Times New Roman"/>
                          <a:cs typeface="Times New Roman" pitchFamily="18" charset="0"/>
                        </a:rPr>
                        <a:t>) на общую сумму 1533,6 тыс. руб. </a:t>
                      </a:r>
                      <a:endParaRPr lang="ru-RU" sz="1400" dirty="0">
                        <a:latin typeface="Times New Roman" pitchFamily="18" charset="0"/>
                        <a:ea typeface="Times New Roman"/>
                        <a:cs typeface="Times New Roman" pitchFamily="18" charset="0"/>
                      </a:endParaRPr>
                    </a:p>
                    <a:p>
                      <a:pPr algn="just">
                        <a:spcAft>
                          <a:spcPts val="0"/>
                        </a:spcAft>
                      </a:pPr>
                      <a:r>
                        <a:rPr lang="ru-RU" sz="1400" i="1" dirty="0">
                          <a:solidFill>
                            <a:srgbClr val="FF0000"/>
                          </a:solidFill>
                          <a:latin typeface="Times New Roman" pitchFamily="18" charset="0"/>
                          <a:ea typeface="Times New Roman"/>
                          <a:cs typeface="Times New Roman" pitchFamily="18" charset="0"/>
                        </a:rPr>
                        <a:t>Крупный рогатый скот (коровы мясного и молочного направлений продуктивности, молодняк) на общую сумму – 3090,00 тыс. руб. </a:t>
                      </a:r>
                      <a:endParaRPr lang="ru-RU" sz="1400" dirty="0">
                        <a:latin typeface="Times New Roman" pitchFamily="18" charset="0"/>
                        <a:ea typeface="Times New Roman"/>
                        <a:cs typeface="Times New Roman" pitchFamily="18" charset="0"/>
                      </a:endParaRPr>
                    </a:p>
                    <a:p>
                      <a:pPr algn="just">
                        <a:spcAft>
                          <a:spcPts val="0"/>
                        </a:spcAft>
                      </a:pPr>
                      <a:r>
                        <a:rPr lang="ru-RU" sz="1400" i="1" dirty="0">
                          <a:solidFill>
                            <a:srgbClr val="FF0000"/>
                          </a:solidFill>
                          <a:latin typeface="Times New Roman" pitchFamily="18" charset="0"/>
                          <a:ea typeface="Times New Roman"/>
                          <a:cs typeface="Times New Roman" pitchFamily="18" charset="0"/>
                        </a:rPr>
                        <a:t>Земельный участок 100 га.</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a:latin typeface="Times New Roman" pitchFamily="18" charset="0"/>
                          <a:ea typeface="Times New Roman"/>
                          <a:cs typeface="Times New Roman" pitchFamily="18" charset="0"/>
                        </a:rPr>
                        <a: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a:solidFill>
                            <a:srgbClr val="FF0000"/>
                          </a:solidFill>
                          <a:latin typeface="Times New Roman" pitchFamily="18" charset="0"/>
                          <a:ea typeface="Times New Roman"/>
                          <a:cs typeface="Times New Roman" pitchFamily="18" charset="0"/>
                        </a:rPr>
                        <a:t>Городовая Анна Михайловна</a:t>
                      </a:r>
                      <a:endParaRPr lang="ru-RU"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dirty="0">
                          <a:solidFill>
                            <a:srgbClr val="FF0000"/>
                          </a:solidFill>
                          <a:latin typeface="Times New Roman" pitchFamily="18" charset="0"/>
                          <a:ea typeface="Times New Roman"/>
                          <a:cs typeface="Times New Roman" pitchFamily="18" charset="0"/>
                        </a:rPr>
                        <a:t>Здание фермы – 5500,0 тыс. руб. </a:t>
                      </a:r>
                      <a:r>
                        <a:rPr lang="ru-RU" sz="1400" i="1" spc="-20" dirty="0">
                          <a:solidFill>
                            <a:srgbClr val="FF0000"/>
                          </a:solidFill>
                          <a:latin typeface="Times New Roman" pitchFamily="18" charset="0"/>
                          <a:ea typeface="Calibri"/>
                          <a:cs typeface="Times New Roman" pitchFamily="18" charset="0"/>
                        </a:rPr>
                        <a:t> </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a:latin typeface="Times New Roman" pitchFamily="18" charset="0"/>
                          <a:ea typeface="Times New Roman"/>
                          <a:cs typeface="Times New Roman"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a:solidFill>
                            <a:srgbClr val="FF0000"/>
                          </a:solidFill>
                          <a:latin typeface="Times New Roman" pitchFamily="18" charset="0"/>
                          <a:ea typeface="Times New Roman"/>
                          <a:cs typeface="Times New Roman" pitchFamily="18" charset="0"/>
                        </a:rPr>
                        <a:t>Стожкин Михаил Михайлович</a:t>
                      </a:r>
                      <a:endParaRPr lang="ru-RU"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dirty="0">
                          <a:solidFill>
                            <a:srgbClr val="FF0000"/>
                          </a:solidFill>
                          <a:latin typeface="Times New Roman" pitchFamily="18" charset="0"/>
                          <a:ea typeface="Calibri"/>
                          <a:cs typeface="Times New Roman" pitchFamily="18" charset="0"/>
                        </a:rPr>
                        <a:t>Цех производства молочной продукции в здании фермы – 1000,0 тыс. руб.</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a:latin typeface="Times New Roman" pitchFamily="18" charset="0"/>
                          <a:ea typeface="Times New Roman"/>
                          <a:cs typeface="Times New Roman"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a:solidFill>
                            <a:srgbClr val="FF0000"/>
                          </a:solidFill>
                          <a:latin typeface="Times New Roman" pitchFamily="18" charset="0"/>
                          <a:ea typeface="Times New Roman"/>
                          <a:cs typeface="Times New Roman" pitchFamily="18" charset="0"/>
                        </a:rPr>
                        <a:t>Стожкина Влада Михайловна</a:t>
                      </a:r>
                      <a:endParaRPr lang="ru-RU"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spc="-20" dirty="0">
                          <a:solidFill>
                            <a:srgbClr val="FF0000"/>
                          </a:solidFill>
                          <a:latin typeface="Times New Roman" pitchFamily="18" charset="0"/>
                          <a:ea typeface="Calibri"/>
                          <a:cs typeface="Times New Roman" pitchFamily="18" charset="0"/>
                        </a:rPr>
                        <a:t>Цех производства мясной продукции – 300,0 тыс. </a:t>
                      </a:r>
                      <a:r>
                        <a:rPr lang="ru-RU" sz="1400" i="1" spc="-20" dirty="0" err="1">
                          <a:solidFill>
                            <a:srgbClr val="FF0000"/>
                          </a:solidFill>
                          <a:latin typeface="Times New Roman" pitchFamily="18" charset="0"/>
                          <a:ea typeface="Calibri"/>
                          <a:cs typeface="Times New Roman" pitchFamily="18" charset="0"/>
                        </a:rPr>
                        <a:t>руб</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400">
                          <a:latin typeface="Times New Roman" pitchFamily="18" charset="0"/>
                          <a:ea typeface="Times New Roman"/>
                          <a:cs typeface="Times New Roman"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dirty="0">
                          <a:solidFill>
                            <a:srgbClr val="FF0000"/>
                          </a:solidFill>
                          <a:latin typeface="Times New Roman" pitchFamily="18" charset="0"/>
                          <a:ea typeface="Times New Roman"/>
                          <a:cs typeface="Times New Roman" pitchFamily="18" charset="0"/>
                        </a:rPr>
                        <a:t>Деревянных Олег Викторович</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i="1" spc="-20" dirty="0">
                          <a:solidFill>
                            <a:srgbClr val="FF0000"/>
                          </a:solidFill>
                          <a:latin typeface="Times New Roman" pitchFamily="18" charset="0"/>
                          <a:ea typeface="Calibri"/>
                          <a:cs typeface="Times New Roman" pitchFamily="18" charset="0"/>
                        </a:rPr>
                        <a:t>Трактор МТЗ-82 – 450,0 тыс. руб. </a:t>
                      </a:r>
                      <a:endParaRPr lang="ru-RU"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61944"/>
            <a:ext cx="9144000" cy="369332"/>
          </a:xfrm>
          <a:prstGeom prst="rect">
            <a:avLst/>
          </a:prstGeom>
          <a:noFill/>
        </p:spPr>
        <p:txBody>
          <a:bodyPr wrap="square" rtlCol="0">
            <a:spAutoFit/>
          </a:bodyPr>
          <a:lstStyle/>
          <a:p>
            <a:endParaRPr lang="ru-RU" dirty="0"/>
          </a:p>
        </p:txBody>
      </p:sp>
      <p:pic>
        <p:nvPicPr>
          <p:cNvPr id="54274" name="Picture 2" descr="https://rbsmi.ru/upload/iblock/f61/f612043aa9d8ab73ec0321cd0847c86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TextBox 10"/>
          <p:cNvSpPr txBox="1"/>
          <p:nvPr/>
        </p:nvSpPr>
        <p:spPr>
          <a:xfrm>
            <a:off x="2343149" y="215900"/>
            <a:ext cx="5757243" cy="477054"/>
          </a:xfrm>
          <a:prstGeom prst="rect">
            <a:avLst/>
          </a:prstGeom>
          <a:noFill/>
        </p:spPr>
        <p:txBody>
          <a:bodyPr wrap="square" rtlCol="0">
            <a:spAutoFit/>
          </a:bodyPr>
          <a:lstStyle/>
          <a:p>
            <a:r>
              <a:rPr lang="ru-RU" sz="2500" b="1" dirty="0" smtClean="0">
                <a:latin typeface="Times New Roman" pitchFamily="18" charset="0"/>
                <a:cs typeface="Times New Roman" pitchFamily="18" charset="0"/>
              </a:rPr>
              <a:t>НОРМАТИВНО-ПРАВОВАЯ БАЗА</a:t>
            </a:r>
            <a:endParaRPr lang="ru-RU" sz="2500" b="1" dirty="0">
              <a:latin typeface="Times New Roman" pitchFamily="18" charset="0"/>
              <a:cs typeface="Times New Roman" pitchFamily="18" charset="0"/>
            </a:endParaRPr>
          </a:p>
        </p:txBody>
      </p:sp>
      <p:sp>
        <p:nvSpPr>
          <p:cNvPr id="10" name="Прямоугольник 9"/>
          <p:cNvSpPr/>
          <p:nvPr/>
        </p:nvSpPr>
        <p:spPr>
          <a:xfrm>
            <a:off x="0" y="1556792"/>
            <a:ext cx="9144000" cy="861774"/>
          </a:xfrm>
          <a:prstGeom prst="rect">
            <a:avLst/>
          </a:prstGeom>
        </p:spPr>
        <p:txBody>
          <a:bodyPr wrap="square">
            <a:spAutoFit/>
          </a:bodyPr>
          <a:lstStyle/>
          <a:p>
            <a:pPr algn="ctr"/>
            <a:r>
              <a:rPr lang="ru-RU" sz="2500" dirty="0" smtClean="0">
                <a:latin typeface="Times New Roman" pitchFamily="18" charset="0"/>
                <a:cs typeface="Times New Roman" pitchFamily="18" charset="0"/>
              </a:rPr>
              <a:t>Федеральный закон от 11.06.2003 N 74-ФЗ «О крестьянском (фермерском) хозяйстве"</a:t>
            </a:r>
            <a:endParaRPr lang="ru-RU" sz="2500" dirty="0">
              <a:latin typeface="Times New Roman" pitchFamily="18" charset="0"/>
              <a:cs typeface="Times New Roman" pitchFamily="18" charset="0"/>
            </a:endParaRPr>
          </a:p>
        </p:txBody>
      </p:sp>
      <p:sp>
        <p:nvSpPr>
          <p:cNvPr id="6" name="Прямоугольник 5"/>
          <p:cNvSpPr/>
          <p:nvPr/>
        </p:nvSpPr>
        <p:spPr>
          <a:xfrm>
            <a:off x="0" y="2636912"/>
            <a:ext cx="9144000" cy="1477328"/>
          </a:xfrm>
          <a:prstGeom prst="rect">
            <a:avLst/>
          </a:prstGeom>
        </p:spPr>
        <p:txBody>
          <a:bodyPr wrap="square">
            <a:spAutoFit/>
          </a:bodyPr>
          <a:lstStyle/>
          <a:p>
            <a:pPr algn="ctr"/>
            <a:r>
              <a:rPr lang="ru-RU" dirty="0" smtClean="0">
                <a:latin typeface="Times New Roman" pitchFamily="18" charset="0"/>
                <a:cs typeface="Times New Roman" pitchFamily="18" charset="0"/>
              </a:rPr>
              <a:t>Приказ ФНС России от 31.08.2020 N ЕД-7-14/617@ (ред. от 06.11.2020) "Об утверждении форм и требований к оформлению документов, представляемых в регистрирующий орган при государственной регистрации юридических лиц, индивидуальных предпринимателей и крестьянских (фермерских) хозяйств" (Зарегистрировано в Минюсте России 15.09.2020 N 59872)</a:t>
            </a:r>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047536"/>
          </a:xfrm>
          <a:prstGeom prst="rect">
            <a:avLst/>
          </a:prstGeom>
        </p:spPr>
        <p:txBody>
          <a:bodyPr wrap="square">
            <a:spAutoFit/>
          </a:bodyPr>
          <a:lstStyle/>
          <a:p>
            <a:pPr algn="just"/>
            <a:r>
              <a:rPr lang="ru-RU" sz="1400" dirty="0" smtClean="0">
                <a:latin typeface="Times New Roman" pitchFamily="18" charset="0"/>
                <a:cs typeface="Times New Roman" pitchFamily="18" charset="0"/>
              </a:rPr>
              <a:t>4.6. Распоряжение имуществом К(Ф)Х осуществляется в интересах К(Ф)Х главой крестьянского (фермерского) хозяйства в следующем порядке: по согласованию с другими членами крестьянского (фермерского) хозяйства.</a:t>
            </a:r>
          </a:p>
          <a:p>
            <a:pPr algn="just"/>
            <a:r>
              <a:rPr lang="ru-RU" sz="1400" dirty="0" smtClean="0">
                <a:latin typeface="Times New Roman" pitchFamily="18" charset="0"/>
                <a:cs typeface="Times New Roman" pitchFamily="18" charset="0"/>
              </a:rPr>
              <a:t>4.7. По сделкам, совершенным главой крестьянского (фермерского) хозяйства в интересах крестьянского (фермерского) хозяйства, отвечает крестьянское (фермерское) хозяйство своим имуществом.</a:t>
            </a:r>
          </a:p>
          <a:p>
            <a:pPr algn="just"/>
            <a:r>
              <a:rPr lang="ru-RU" sz="1400" dirty="0" smtClean="0">
                <a:latin typeface="Times New Roman" pitchFamily="18" charset="0"/>
                <a:cs typeface="Times New Roman" pitchFamily="18" charset="0"/>
              </a:rPr>
              <a:t>Сделка, совершенная главой крестьянского (фермерского) хозяйства, считается совершенной в интересах крестьянского (фермерского) хозяйства, если не доказано, что эта сделка заключена главой крестьянского (фермерского) хозяйства в его личных интересах</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4.8. Наследование имущества крестьянского (фермерского) хозяйства осуществляется в соответствии с Гражданским кодексом Российской Федерации.</a:t>
            </a:r>
          </a:p>
          <a:p>
            <a:pPr algn="just"/>
            <a:r>
              <a:rPr lang="ru-RU" sz="1400" dirty="0" smtClean="0">
                <a:latin typeface="Times New Roman" pitchFamily="18" charset="0"/>
                <a:cs typeface="Times New Roman" pitchFamily="18" charset="0"/>
              </a:rPr>
              <a:t>4.9. При выходе из К(Ф)Х одного из его членов земельный участок и средства производства К(Ф)Х разделу не подлежат.</a:t>
            </a:r>
          </a:p>
          <a:p>
            <a:pPr algn="just"/>
            <a:r>
              <a:rPr lang="ru-RU" sz="1400" dirty="0" smtClean="0">
                <a:latin typeface="Times New Roman" pitchFamily="18" charset="0"/>
                <a:cs typeface="Times New Roman" pitchFamily="18" charset="0"/>
              </a:rPr>
              <a:t>4.10. Гражданин в случае выхода его из К(Ф)Х имеет право на денежную компенсацию, соразмерную его доле в праве общей собственности на имущество крестьянского (фермерского) хозяйства. Срок выплаты денежной компенсации определяется по взаимному согласию между членами К(Ф)Х или в случае, если взаимное согласие не достигнуто, в судебном порядке и не может превышать года с момента подачи членом К(Ф)Х заявления о выходе из фермерского хозяйства.</a:t>
            </a:r>
          </a:p>
          <a:p>
            <a:pPr algn="just"/>
            <a:r>
              <a:rPr lang="ru-RU" sz="1400" dirty="0" smtClean="0">
                <a:latin typeface="Times New Roman" pitchFamily="18" charset="0"/>
                <a:cs typeface="Times New Roman" pitchFamily="18" charset="0"/>
              </a:rPr>
              <a:t>4.11. Гражданин, вышедший из крестьянского (фермерского) хозяйства, в течение двух лет после выхода из него несет субсидиарную ответственность в пределах стоимости своей доли в имуществе К(Ф)Х по обязательствам, возникшим в результате деятельности К(Ф)Х до момента выхода его из К(Ф)Х.</a:t>
            </a:r>
          </a:p>
          <a:p>
            <a:r>
              <a:rPr lang="ru-RU" sz="1400" dirty="0" smtClean="0">
                <a:latin typeface="Times New Roman" pitchFamily="18" charset="0"/>
                <a:cs typeface="Times New Roman" pitchFamily="18" charset="0"/>
              </a:rPr>
              <a:t>4.12. При прекращении крестьянского (фермерского) хозяйства в связи с выходом из него всех его членов имущество крестьянского (фермерского) хозяйства подлежит разделу между членами крестьянского (фермерского) хозяйства в соответствии с Гражданским кодексом Российской Федерации.</a:t>
            </a:r>
          </a:p>
          <a:p>
            <a:pPr algn="just"/>
            <a:endParaRPr lang="ru-RU" sz="1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712968" cy="6555641"/>
          </a:xfrm>
          <a:prstGeom prst="rect">
            <a:avLst/>
          </a:prstGeom>
        </p:spPr>
        <p:txBody>
          <a:bodyPr wrap="square">
            <a:spAutoFit/>
          </a:bodyPr>
          <a:lstStyle/>
          <a:p>
            <a:pPr algn="ctr"/>
            <a:r>
              <a:rPr lang="ru-RU" sz="1400" b="1" dirty="0" smtClean="0">
                <a:latin typeface="Times New Roman" pitchFamily="18" charset="0"/>
                <a:cs typeface="Times New Roman" pitchFamily="18" charset="0"/>
              </a:rPr>
              <a:t>5</a:t>
            </a:r>
            <a:r>
              <a:rPr lang="ru-RU" sz="1400" b="1" dirty="0" smtClean="0">
                <a:latin typeface="Times New Roman" pitchFamily="18" charset="0"/>
                <a:cs typeface="Times New Roman" pitchFamily="18" charset="0"/>
              </a:rPr>
              <a:t>. О порядке распределения полученных от деятельности</a:t>
            </a:r>
            <a:endParaRPr lang="ru-RU" sz="1400"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К(Ф)Х плодов, продукции и доходов.</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r>
              <a:rPr lang="ru-RU" sz="1400" dirty="0" smtClean="0">
                <a:solidFill>
                  <a:srgbClr val="FF0000"/>
                </a:solidFill>
                <a:latin typeface="Times New Roman" pitchFamily="18" charset="0"/>
                <a:cs typeface="Times New Roman" pitchFamily="18" charset="0"/>
              </a:rPr>
              <a:t>       </a:t>
            </a:r>
            <a:r>
              <a:rPr lang="ru-RU" sz="1400" i="1" dirty="0" smtClean="0">
                <a:solidFill>
                  <a:srgbClr val="FF0000"/>
                </a:solidFill>
                <a:latin typeface="Times New Roman" pitchFamily="18" charset="0"/>
                <a:cs typeface="Times New Roman" pitchFamily="18" charset="0"/>
              </a:rPr>
              <a:t>5.1. Плоды, продукция и доходы, полученные в результате деятельности К(Ф)Х, распределяются между членами с учетом личного вклада каждого члена. Учет участия каждого члена К(Ф)Х в хозяйственной деятельности ведет глава К(Ф)Х (либо по его поручению другой член хозяйства или работник) и оформляется «табелем рабочего времени».</a:t>
            </a:r>
          </a:p>
          <a:p>
            <a:pPr algn="just"/>
            <a:r>
              <a:rPr lang="ru-RU" sz="1400" i="1" dirty="0" smtClean="0">
                <a:solidFill>
                  <a:srgbClr val="FF0000"/>
                </a:solidFill>
                <a:latin typeface="Times New Roman" pitchFamily="18" charset="0"/>
                <a:cs typeface="Times New Roman" pitchFamily="18" charset="0"/>
              </a:rPr>
              <a:t>      </a:t>
            </a:r>
            <a:r>
              <a:rPr lang="ru-RU" sz="1400" i="1" dirty="0" smtClean="0">
                <a:solidFill>
                  <a:srgbClr val="FF0000"/>
                </a:solidFill>
                <a:latin typeface="Times New Roman" pitchFamily="18" charset="0"/>
                <a:cs typeface="Times New Roman" pitchFamily="18" charset="0"/>
              </a:rPr>
              <a:t> </a:t>
            </a:r>
            <a:r>
              <a:rPr lang="ru-RU" sz="1400" i="1" dirty="0" smtClean="0">
                <a:solidFill>
                  <a:srgbClr val="FF0000"/>
                </a:solidFill>
                <a:latin typeface="Times New Roman" pitchFamily="18" charset="0"/>
                <a:cs typeface="Times New Roman" pitchFamily="18" charset="0"/>
              </a:rPr>
              <a:t>5.2. По результатам работы за год глава К(Ф)Х готовит отчет о финансовой деятельности и доводит его содержание до членов хозяйства.</a:t>
            </a:r>
          </a:p>
          <a:p>
            <a:pPr algn="just"/>
            <a:r>
              <a:rPr lang="ru-RU" sz="1400" i="1" dirty="0" smtClean="0">
                <a:solidFill>
                  <a:srgbClr val="FF0000"/>
                </a:solidFill>
                <a:latin typeface="Times New Roman" pitchFamily="18" charset="0"/>
                <a:cs typeface="Times New Roman" pitchFamily="18" charset="0"/>
              </a:rPr>
              <a:t>       </a:t>
            </a:r>
            <a:r>
              <a:rPr lang="ru-RU" sz="1400" i="1" dirty="0" smtClean="0">
                <a:solidFill>
                  <a:srgbClr val="FF0000"/>
                </a:solidFill>
                <a:latin typeface="Times New Roman" pitchFamily="18" charset="0"/>
                <a:cs typeface="Times New Roman" pitchFamily="18" charset="0"/>
              </a:rPr>
              <a:t>5.3</a:t>
            </a:r>
            <a:r>
              <a:rPr lang="ru-RU" sz="1400" i="1" dirty="0" smtClean="0">
                <a:solidFill>
                  <a:srgbClr val="FF0000"/>
                </a:solidFill>
                <a:latin typeface="Times New Roman" pitchFamily="18" charset="0"/>
                <a:cs typeface="Times New Roman" pitchFamily="18" charset="0"/>
              </a:rPr>
              <a:t>. Часть доходов хозяйства (не менее 20%) направляется на строительство жилых и хозяйственных построек, приобретение основных средств</a:t>
            </a:r>
            <a:r>
              <a:rPr lang="ru-RU" sz="1400" i="1" dirty="0" smtClean="0">
                <a:solidFill>
                  <a:srgbClr val="FF0000"/>
                </a:solidFill>
                <a:latin typeface="Times New Roman" pitchFamily="18" charset="0"/>
                <a:cs typeface="Times New Roman" pitchFamily="18" charset="0"/>
              </a:rPr>
              <a:t>.</a:t>
            </a:r>
            <a:r>
              <a:rPr lang="ru-RU" sz="1400" i="1" dirty="0" smtClean="0"/>
              <a:t> </a:t>
            </a:r>
            <a:endParaRPr lang="ru-RU" sz="1400" i="1" dirty="0" smtClean="0"/>
          </a:p>
          <a:p>
            <a:pPr algn="just"/>
            <a:r>
              <a:rPr lang="ru-RU" sz="1400" i="1" dirty="0" smtClean="0">
                <a:solidFill>
                  <a:srgbClr val="FF0000"/>
                </a:solidFill>
                <a:latin typeface="Times New Roman" pitchFamily="18" charset="0"/>
                <a:cs typeface="Times New Roman" pitchFamily="18" charset="0"/>
              </a:rPr>
              <a:t> </a:t>
            </a:r>
            <a:r>
              <a:rPr lang="ru-RU" sz="1400" i="1" dirty="0" smtClean="0">
                <a:solidFill>
                  <a:srgbClr val="FF0000"/>
                </a:solidFill>
                <a:latin typeface="Times New Roman" pitchFamily="18" charset="0"/>
                <a:cs typeface="Times New Roman" pitchFamily="18" charset="0"/>
              </a:rPr>
              <a:t>     5.4</a:t>
            </a:r>
            <a:r>
              <a:rPr lang="ru-RU" sz="1400" i="1" dirty="0" smtClean="0">
                <a:solidFill>
                  <a:srgbClr val="FF0000"/>
                </a:solidFill>
                <a:latin typeface="Times New Roman" pitchFamily="18" charset="0"/>
                <a:cs typeface="Times New Roman" pitchFamily="18" charset="0"/>
              </a:rPr>
              <a:t>. По результатам работы за год  5% доходов отчисляются в резервный фонд фермерского хозяйства. Указанные средства хранятся в банке и, в случае возникновения непредвиденных обстоятельств, используются по решению собрания членов фермерского хозяйства</a:t>
            </a:r>
            <a:r>
              <a:rPr lang="ru-RU" sz="1400" i="1" dirty="0" smtClean="0">
                <a:latin typeface="Times New Roman" pitchFamily="18" charset="0"/>
                <a:cs typeface="Times New Roman" pitchFamily="18" charset="0"/>
              </a:rPr>
              <a:t>.</a:t>
            </a:r>
            <a:r>
              <a:rPr lang="ru-RU" sz="1400" i="1" dirty="0" smtClean="0">
                <a:latin typeface="Times New Roman" pitchFamily="18" charset="0"/>
                <a:cs typeface="Times New Roman" pitchFamily="18" charset="0"/>
              </a:rPr>
              <a:t> </a:t>
            </a:r>
            <a:endParaRPr lang="ru-RU" sz="1400" i="1" dirty="0" smtClean="0">
              <a:latin typeface="Times New Roman" pitchFamily="18" charset="0"/>
              <a:cs typeface="Times New Roman" pitchFamily="18" charset="0"/>
            </a:endParaRPr>
          </a:p>
          <a:p>
            <a:pPr lvl="0" indent="450850" algn="just" fontAlgn="base">
              <a:spcBef>
                <a:spcPct val="0"/>
              </a:spcBef>
              <a:spcAft>
                <a:spcPct val="0"/>
              </a:spcAft>
              <a:tabLst>
                <a:tab pos="338138" algn="l"/>
              </a:tabLst>
            </a:pPr>
            <a:r>
              <a:rPr lang="ru-RU" sz="1400" i="1" dirty="0" smtClean="0">
                <a:solidFill>
                  <a:srgbClr val="FF0000"/>
                </a:solidFill>
                <a:latin typeface="Times New Roman" pitchFamily="18" charset="0"/>
                <a:cs typeface="Times New Roman" pitchFamily="18" charset="0"/>
              </a:rPr>
              <a:t>5.5</a:t>
            </a:r>
            <a:r>
              <a:rPr lang="ru-RU" sz="1400" i="1" dirty="0" smtClean="0">
                <a:solidFill>
                  <a:srgbClr val="FF0000"/>
                </a:solidFill>
                <a:latin typeface="Times New Roman" pitchFamily="18" charset="0"/>
                <a:cs typeface="Times New Roman" pitchFamily="18" charset="0"/>
              </a:rPr>
              <a:t>. Оплата труда работников К(Ф)Х (не являющихся членами), заключивших договор об использовании их труда, включается в состав текущих затрат и осуществляется  первоочередном порядке. Она не зависит от итогов работы К(Ф)Х, за исключением случаев, когда в договоре предусмотрена выплата % от дохода К(Ф)Х за год</a:t>
            </a:r>
            <a:r>
              <a:rPr lang="ru-RU" sz="1400" i="1" dirty="0" smtClean="0">
                <a:solidFill>
                  <a:srgbClr val="FF0000"/>
                </a:solidFill>
                <a:latin typeface="Times New Roman" pitchFamily="18" charset="0"/>
                <a:cs typeface="Times New Roman" pitchFamily="18" charset="0"/>
              </a:rPr>
              <a:t>.</a:t>
            </a:r>
            <a:r>
              <a:rPr lang="ru-RU" sz="1400" b="1" dirty="0" smtClean="0">
                <a:latin typeface="Times New Roman" pitchFamily="18" charset="0"/>
                <a:ea typeface="Times New Roman" pitchFamily="18" charset="0"/>
                <a:cs typeface="Times New Roman" pitchFamily="18" charset="0"/>
              </a:rPr>
              <a:t> </a:t>
            </a:r>
            <a:endParaRPr lang="ru-RU" sz="1400" b="1" dirty="0" smtClean="0">
              <a:latin typeface="Times New Roman" pitchFamily="18" charset="0"/>
              <a:ea typeface="Times New Roman" pitchFamily="18" charset="0"/>
              <a:cs typeface="Times New Roman" pitchFamily="18" charset="0"/>
            </a:endParaRPr>
          </a:p>
          <a:p>
            <a:pPr lvl="0" indent="450850" algn="ctr" fontAlgn="base">
              <a:spcBef>
                <a:spcPct val="0"/>
              </a:spcBef>
              <a:spcAft>
                <a:spcPct val="0"/>
              </a:spcAft>
              <a:tabLst>
                <a:tab pos="338138" algn="l"/>
              </a:tabLst>
            </a:pPr>
            <a:r>
              <a:rPr lang="ru-RU" sz="1400" b="1" dirty="0" smtClean="0">
                <a:latin typeface="Times New Roman" pitchFamily="18" charset="0"/>
                <a:ea typeface="Times New Roman" pitchFamily="18" charset="0"/>
                <a:cs typeface="Times New Roman" pitchFamily="18" charset="0"/>
              </a:rPr>
              <a:t>6</a:t>
            </a:r>
            <a:r>
              <a:rPr lang="ru-RU" sz="1400" b="1" dirty="0" smtClean="0">
                <a:latin typeface="Times New Roman" pitchFamily="18" charset="0"/>
                <a:ea typeface="Times New Roman" pitchFamily="18" charset="0"/>
                <a:cs typeface="Times New Roman" pitchFamily="18" charset="0"/>
              </a:rPr>
              <a:t>. Основания прекращения крестьянского (фермерского) хозяйства</a:t>
            </a:r>
          </a:p>
          <a:p>
            <a:pPr lvl="0" indent="450850" algn="ctr" fontAlgn="base">
              <a:spcBef>
                <a:spcPct val="0"/>
              </a:spcBef>
              <a:spcAft>
                <a:spcPct val="0"/>
              </a:spcAft>
              <a:tabLst>
                <a:tab pos="338138" algn="l"/>
              </a:tabLst>
            </a:pPr>
            <a:endParaRPr lang="ru-RU" sz="1400" dirty="0" smtClean="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tabLst>
                <a:tab pos="338138" algn="l"/>
              </a:tabLst>
            </a:pPr>
            <a:r>
              <a:rPr lang="ru-RU" sz="1400" dirty="0" smtClean="0">
                <a:latin typeface="Times New Roman" pitchFamily="18" charset="0"/>
                <a:ea typeface="Times New Roman" pitchFamily="18" charset="0"/>
                <a:cs typeface="Times New Roman" pitchFamily="18" charset="0"/>
              </a:rPr>
              <a:t>6.1.Фермерское хозяйство прекращается:</a:t>
            </a:r>
          </a:p>
          <a:p>
            <a:pPr lvl="0" indent="449263" algn="just" eaLnBrk="0" fontAlgn="base" hangingPunct="0">
              <a:spcBef>
                <a:spcPct val="0"/>
              </a:spcBef>
              <a:spcAft>
                <a:spcPct val="0"/>
              </a:spcAft>
              <a:tabLst>
                <a:tab pos="338138" algn="l"/>
              </a:tabLst>
            </a:pPr>
            <a:r>
              <a:rPr lang="ru-RU" sz="1400" dirty="0" smtClean="0">
                <a:latin typeface="Times New Roman" pitchFamily="18" charset="0"/>
                <a:ea typeface="Times New Roman" pitchFamily="18" charset="0"/>
                <a:cs typeface="Times New Roman" pitchFamily="18" charset="0"/>
              </a:rPr>
              <a:t>1) в случае единогласного решения членов фермерского хозяйства о прекращении фермерского хозяйства;</a:t>
            </a:r>
          </a:p>
          <a:p>
            <a:pPr lvl="0" indent="449263" algn="just" eaLnBrk="0" fontAlgn="base" hangingPunct="0">
              <a:spcBef>
                <a:spcPct val="0"/>
              </a:spcBef>
              <a:spcAft>
                <a:spcPct val="0"/>
              </a:spcAft>
              <a:tabLst>
                <a:tab pos="338138" algn="l"/>
              </a:tabLst>
            </a:pPr>
            <a:r>
              <a:rPr lang="ru-RU" sz="1400" dirty="0" smtClean="0">
                <a:latin typeface="Times New Roman" pitchFamily="18" charset="0"/>
                <a:ea typeface="Times New Roman" pitchFamily="18" charset="0"/>
                <a:cs typeface="Times New Roman" pitchFamily="18" charset="0"/>
              </a:rPr>
              <a:t>2) в случае, если не осталось ни одного из членов фермерского хозяйства или их наследников, желающих продолжить деятельность фермерского хозяйства;</a:t>
            </a:r>
          </a:p>
          <a:p>
            <a:pPr lvl="0" indent="449263" algn="just" eaLnBrk="0" fontAlgn="base" hangingPunct="0">
              <a:spcBef>
                <a:spcPct val="0"/>
              </a:spcBef>
              <a:spcAft>
                <a:spcPct val="0"/>
              </a:spcAft>
              <a:tabLst>
                <a:tab pos="338138" algn="l"/>
              </a:tabLst>
            </a:pPr>
            <a:r>
              <a:rPr lang="ru-RU" sz="1400" dirty="0" smtClean="0">
                <a:latin typeface="Times New Roman" pitchFamily="18" charset="0"/>
                <a:ea typeface="Times New Roman" pitchFamily="18" charset="0"/>
                <a:cs typeface="Times New Roman" pitchFamily="18" charset="0"/>
              </a:rPr>
              <a:t>3) в случае несостоятельности (банкротства) фермерского хозяйства;</a:t>
            </a:r>
          </a:p>
          <a:p>
            <a:pPr lvl="0" indent="449263" algn="just" eaLnBrk="0" fontAlgn="base" hangingPunct="0">
              <a:spcBef>
                <a:spcPct val="0"/>
              </a:spcBef>
              <a:spcAft>
                <a:spcPct val="0"/>
              </a:spcAft>
              <a:tabLst>
                <a:tab pos="338138" algn="l"/>
              </a:tabLst>
            </a:pPr>
            <a:r>
              <a:rPr lang="ru-RU" sz="1400" dirty="0" smtClean="0">
                <a:latin typeface="Times New Roman" pitchFamily="18" charset="0"/>
                <a:ea typeface="Times New Roman" pitchFamily="18" charset="0"/>
                <a:cs typeface="Times New Roman" pitchFamily="18" charset="0"/>
              </a:rPr>
              <a:t>4) в случае создания на базе имущества фермерского хозяйства производственного кооператива или хозяйственного товарищества;</a:t>
            </a:r>
          </a:p>
          <a:p>
            <a:pPr lvl="0" indent="449263" algn="just" eaLnBrk="0" fontAlgn="base" hangingPunct="0">
              <a:spcBef>
                <a:spcPct val="0"/>
              </a:spcBef>
              <a:spcAft>
                <a:spcPct val="0"/>
              </a:spcAft>
              <a:tabLst>
                <a:tab pos="338138" algn="l"/>
              </a:tabLst>
            </a:pPr>
            <a:r>
              <a:rPr lang="ru-RU" sz="1400" dirty="0" smtClean="0">
                <a:latin typeface="Times New Roman" pitchFamily="18" charset="0"/>
                <a:ea typeface="Times New Roman" pitchFamily="18" charset="0"/>
                <a:cs typeface="Times New Roman" pitchFamily="18" charset="0"/>
              </a:rPr>
              <a:t>5) на основании решения суда.</a:t>
            </a:r>
          </a:p>
          <a:p>
            <a:pPr lvl="0" indent="449263" algn="just" eaLnBrk="0" fontAlgn="base" hangingPunct="0">
              <a:spcBef>
                <a:spcPct val="0"/>
              </a:spcBef>
              <a:spcAft>
                <a:spcPct val="0"/>
              </a:spcAft>
              <a:tabLst>
                <a:tab pos="338138" algn="l"/>
              </a:tabLst>
            </a:pPr>
            <a:r>
              <a:rPr lang="ru-RU" sz="1400" dirty="0" smtClean="0">
                <a:latin typeface="Times New Roman" pitchFamily="18" charset="0"/>
                <a:ea typeface="Times New Roman" pitchFamily="18" charset="0"/>
                <a:cs typeface="Times New Roman" pitchFamily="18" charset="0"/>
              </a:rPr>
              <a:t>  6.2.	Споры, возникшие в связи с прекращением деятельности фермерского хозяйства, разрешаются в соответствии с действующим законодательством.</a:t>
            </a:r>
            <a:endParaRPr lang="ru-RU" sz="1400" b="1" dirty="0" smtClean="0">
              <a:latin typeface="Times New Roman" pitchFamily="18" charset="0"/>
              <a:ea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435503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tab pos="338138"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Действие соглашения</a:t>
            </a:r>
          </a:p>
          <a:p>
            <a:pPr marL="0" marR="0" lvl="0" indent="449263" algn="ctr" defTabSz="914400" rtl="0" eaLnBrk="0" fontAlgn="base" latinLnBrk="0" hangingPunct="0">
              <a:lnSpc>
                <a:spcPct val="100000"/>
              </a:lnSpc>
              <a:spcBef>
                <a:spcPct val="0"/>
              </a:spcBef>
              <a:spcAft>
                <a:spcPct val="0"/>
              </a:spcAft>
              <a:buClrTx/>
              <a:buSzTx/>
              <a:buFontTx/>
              <a:buNone/>
              <a:tabLst>
                <a:tab pos="338138" algn="l"/>
              </a:tabLst>
            </a:pP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tabLst>
                <a:tab pos="3381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7.1. Настоящее соглашение является обязательным для членов К(Ф)Х с момента его подписания. Правила, установленные соглашением, действуют в отношении третьих лиц с момента государственной регистрации </a:t>
            </a:r>
            <a:r>
              <a:rPr lang="ru-RU" sz="1400" dirty="0" smtClean="0">
                <a:latin typeface="Times New Roman" pitchFamily="18" charset="0"/>
                <a:ea typeface="Times New Roman" pitchFamily="18" charset="0"/>
                <a:cs typeface="Times New Roman" pitchFamily="18" charset="0"/>
              </a:rPr>
              <a:t>К(Ф)Х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7.2. Вопросы деятельности, не урегулированные настоящим соглашением разрешаются в соответствии с законодательством Российской Федерации.</a:t>
            </a:r>
          </a:p>
          <a:p>
            <a:pPr lvl="0" indent="449263" algn="just" eaLnBrk="0" fontAlgn="base" hangingPunct="0">
              <a:spcBef>
                <a:spcPct val="0"/>
              </a:spcBef>
              <a:spcAft>
                <a:spcPct val="0"/>
              </a:spcAft>
              <a:tabLst>
                <a:tab pos="3381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7.3. Настоящее соглашение действует в полном объеме до внесения в него в установленном порядке изменений и дополнений, подлежащих государственной регистрации, или до прекращения деятельности </a:t>
            </a:r>
            <a:r>
              <a:rPr lang="ru-RU" sz="1400" dirty="0" smtClean="0">
                <a:latin typeface="Times New Roman" pitchFamily="18" charset="0"/>
                <a:ea typeface="Times New Roman" pitchFamily="18" charset="0"/>
                <a:cs typeface="Times New Roman" pitchFamily="18" charset="0"/>
              </a:rPr>
              <a:t>К(Ф)Х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7.4. В случае, если отдельные положения настоящего соглашения утрачивают силу в связи с внесением в него изменений и дополнений, остальные его положения продолжают действовать.</a:t>
            </a: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Приложения:</a:t>
            </a:r>
          </a:p>
          <a:p>
            <a:pPr lvl="0" indent="449263" algn="just" eaLnBrk="0" fontAlgn="base" hangingPunct="0">
              <a:spcBef>
                <a:spcPct val="0"/>
              </a:spcBef>
              <a:spcAft>
                <a:spcPct val="0"/>
              </a:spcAft>
              <a:tabLst>
                <a:tab pos="338138"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tabLst>
                <a:tab pos="3381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Копии документов, подтверждающих родство и возраст граждан, изъявивших желание создать </a:t>
            </a:r>
            <a:r>
              <a:rPr lang="ru-RU" sz="1400" dirty="0" smtClean="0">
                <a:latin typeface="Times New Roman" pitchFamily="18" charset="0"/>
                <a:ea typeface="Times New Roman" pitchFamily="18" charset="0"/>
                <a:cs typeface="Times New Roman" pitchFamily="18" charset="0"/>
              </a:rPr>
              <a:t>К(Ф)Х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ПОДПИСИ СТОРОН:</a:t>
            </a: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Глава К(Ф)Х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Городовой Павел Иванович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________________		</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Член К(Ф)Х		</a:t>
            </a:r>
            <a:r>
              <a:rPr kumimoji="0" lang="ru-RU" sz="1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Городовая</a:t>
            </a: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Анна Михайловна</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_______________</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Стожкин</a:t>
            </a: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Михаил </a:t>
            </a:r>
            <a:r>
              <a:rPr kumimoji="0" lang="ru-RU" sz="1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Михайлови______________</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Стожкина</a:t>
            </a: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Влада </a:t>
            </a:r>
            <a:r>
              <a:rPr kumimoji="0" lang="ru-RU" sz="1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Михайловна______________</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38138" algn="l"/>
              </a:tabLst>
            </a:pP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Деревянных Олег </a:t>
            </a:r>
            <a:r>
              <a:rPr kumimoji="0" lang="ru-RU" sz="1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Викторович______________</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331640" y="5288340"/>
            <a:ext cx="6751320" cy="1569660"/>
          </a:xfrm>
          <a:prstGeom prst="rect">
            <a:avLst/>
          </a:prstGeom>
          <a:noFill/>
        </p:spPr>
        <p:txBody>
          <a:bodyPr wrap="square" rtlCol="0">
            <a:spAutoFit/>
          </a:bodyPr>
          <a:lstStyle/>
          <a:p>
            <a:pPr algn="ctr"/>
            <a:r>
              <a:rPr lang="ru-RU" sz="4800" b="1" dirty="0" smtClean="0">
                <a:latin typeface="Times New Roman" panose="02020603050405020304" pitchFamily="18" charset="0"/>
                <a:cs typeface="Times New Roman" panose="02020603050405020304" pitchFamily="18" charset="0"/>
              </a:rPr>
              <a:t>Благодарим за внимание !!!</a:t>
            </a:r>
            <a:endParaRPr lang="ru-RU" sz="4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08723" y="177802"/>
            <a:ext cx="8806071" cy="4693593"/>
          </a:xfrm>
          <a:prstGeom prst="rect">
            <a:avLst/>
          </a:prstGeom>
          <a:noFill/>
        </p:spPr>
        <p:txBody>
          <a:bodyPr wrap="square" rtlCol="0">
            <a:spAutoFit/>
          </a:bodyPr>
          <a:lstStyle/>
          <a:p>
            <a:pPr algn="ctr"/>
            <a:r>
              <a:rPr lang="ru-RU" sz="2500" b="1" dirty="0" smtClean="0">
                <a:latin typeface="Times New Roman" panose="02020603050405020304" pitchFamily="18" charset="0"/>
                <a:cs typeface="Times New Roman" panose="02020603050405020304" pitchFamily="18" charset="0"/>
              </a:rPr>
              <a:t>Наши контакты: </a:t>
            </a:r>
          </a:p>
          <a:p>
            <a:pPr algn="ctr"/>
            <a:r>
              <a:rPr lang="ru-RU" sz="2500" b="1" dirty="0" smtClean="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a:p>
            <a:pPr algn="ctr"/>
            <a:r>
              <a:rPr lang="ru-RU" sz="2500" b="1" dirty="0" smtClean="0">
                <a:latin typeface="Times New Roman" panose="02020603050405020304" pitchFamily="18" charset="0"/>
                <a:cs typeface="Times New Roman" panose="02020603050405020304" pitchFamily="18" charset="0"/>
              </a:rPr>
              <a:t> (структурное подразделение  КОГБУ «ЦСХК «Клевера Нечерноземья»):</a:t>
            </a:r>
          </a:p>
          <a:p>
            <a:pPr algn="ctr"/>
            <a:r>
              <a:rPr lang="ru-RU" sz="2500" b="1" dirty="0" smtClean="0">
                <a:latin typeface="Times New Roman" panose="02020603050405020304" pitchFamily="18" charset="0"/>
                <a:cs typeface="Times New Roman" panose="02020603050405020304" pitchFamily="18" charset="0"/>
              </a:rPr>
              <a:t>город  Киров, ул. Преображенская, 66, </a:t>
            </a:r>
            <a:r>
              <a:rPr lang="ru-RU" sz="2500" b="1" dirty="0" err="1" smtClean="0">
                <a:latin typeface="Times New Roman" panose="02020603050405020304" pitchFamily="18" charset="0"/>
                <a:cs typeface="Times New Roman" panose="02020603050405020304" pitchFamily="18" charset="0"/>
              </a:rPr>
              <a:t>каб</a:t>
            </a:r>
            <a:r>
              <a:rPr lang="ru-RU" sz="2500" b="1" dirty="0" smtClean="0">
                <a:latin typeface="Times New Roman" panose="02020603050405020304" pitchFamily="18" charset="0"/>
                <a:cs typeface="Times New Roman" panose="02020603050405020304" pitchFamily="18" charset="0"/>
              </a:rPr>
              <a:t>. 215.</a:t>
            </a:r>
          </a:p>
          <a:p>
            <a:pPr algn="ctr"/>
            <a:r>
              <a:rPr lang="ru-RU" sz="2500" b="1" dirty="0" smtClean="0">
                <a:latin typeface="Times New Roman" panose="02020603050405020304" pitchFamily="18" charset="0"/>
                <a:cs typeface="Times New Roman" panose="02020603050405020304" pitchFamily="18" charset="0"/>
              </a:rPr>
              <a:t>тел. (8332) 64-02-56</a:t>
            </a:r>
          </a:p>
          <a:p>
            <a:pPr algn="ctr"/>
            <a:r>
              <a:rPr lang="en-US" sz="2800" b="1" dirty="0" smtClean="0">
                <a:latin typeface="Times New Roman" pitchFamily="18" charset="0"/>
                <a:cs typeface="Times New Roman" pitchFamily="18" charset="0"/>
              </a:rPr>
              <a:t>E</a:t>
            </a:r>
            <a:r>
              <a:rPr lang="ru-RU"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mail</a:t>
            </a:r>
            <a:r>
              <a:rPr lang="ru-RU" sz="2800" b="1"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hlinkClick r:id="rId3"/>
              </a:rPr>
              <a:t>kleverkirov</a:t>
            </a:r>
            <a:r>
              <a:rPr lang="ru-RU" sz="2800" b="1" u="sng" dirty="0" smtClean="0">
                <a:latin typeface="Times New Roman" pitchFamily="18" charset="0"/>
                <a:cs typeface="Times New Roman" pitchFamily="18" charset="0"/>
                <a:hlinkClick r:id="rId3"/>
              </a:rPr>
              <a:t>@</a:t>
            </a:r>
            <a:r>
              <a:rPr lang="en-US" sz="2800" b="1" u="sng" dirty="0" smtClean="0">
                <a:latin typeface="Times New Roman" pitchFamily="18" charset="0"/>
                <a:cs typeface="Times New Roman" pitchFamily="18" charset="0"/>
                <a:hlinkClick r:id="rId3"/>
              </a:rPr>
              <a:t>mail</a:t>
            </a:r>
            <a:r>
              <a:rPr lang="ru-RU" sz="2800" b="1" u="sng" dirty="0" smtClean="0">
                <a:latin typeface="Times New Roman" pitchFamily="18" charset="0"/>
                <a:cs typeface="Times New Roman" pitchFamily="18" charset="0"/>
                <a:hlinkClick r:id="rId3"/>
              </a:rPr>
              <a:t>.</a:t>
            </a:r>
            <a:r>
              <a:rPr lang="en-US" sz="2800" b="1" u="sng" dirty="0" err="1" smtClean="0">
                <a:latin typeface="Times New Roman" pitchFamily="18" charset="0"/>
                <a:cs typeface="Times New Roman" pitchFamily="18" charset="0"/>
                <a:hlinkClick r:id="rId3"/>
              </a:rPr>
              <a:t>ru</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www</a:t>
            </a:r>
            <a:r>
              <a:rPr lang="ru-RU"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kleverkirov</a:t>
            </a:r>
            <a:r>
              <a:rPr lang="ru-RU"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ru</a:t>
            </a:r>
            <a:endParaRPr lang="ru-RU" sz="2800" dirty="0" smtClean="0">
              <a:latin typeface="Times New Roman" pitchFamily="18" charset="0"/>
              <a:cs typeface="Times New Roman" pitchFamily="18" charset="0"/>
            </a:endParaRPr>
          </a:p>
          <a:p>
            <a:pPr algn="ctr"/>
            <a:endParaRPr lang="ru-RU" sz="2500" b="1" dirty="0" smtClean="0">
              <a:latin typeface="Times New Roman" panose="02020603050405020304" pitchFamily="18" charset="0"/>
              <a:cs typeface="Times New Roman" panose="02020603050405020304" pitchFamily="18" charset="0"/>
            </a:endParaRPr>
          </a:p>
          <a:p>
            <a:pPr algn="ctr"/>
            <a:endParaRPr lang="ru-RU" sz="2500" b="1" dirty="0" smtClean="0">
              <a:latin typeface="Times New Roman" panose="02020603050405020304" pitchFamily="18" charset="0"/>
              <a:cs typeface="Times New Roman" panose="02020603050405020304" pitchFamily="18" charset="0"/>
            </a:endParaRPr>
          </a:p>
          <a:p>
            <a:pPr algn="ctr"/>
            <a:endParaRPr lang="ru-RU" b="1"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604590"/>
            <a:ext cx="9144000" cy="1938992"/>
          </a:xfrm>
          <a:prstGeom prst="rect">
            <a:avLst/>
          </a:prstGeom>
        </p:spPr>
        <p:txBody>
          <a:bodyPr wrap="square">
            <a:spAutoFit/>
          </a:bodyPr>
          <a:lstStyle/>
          <a:p>
            <a:pPr algn="ctr"/>
            <a:r>
              <a:rPr lang="ru-RU" sz="3000" b="1" i="1" dirty="0" smtClean="0">
                <a:latin typeface="Times New Roman" pitchFamily="18" charset="0"/>
                <a:cs typeface="Times New Roman" pitchFamily="18" charset="0"/>
              </a:rPr>
              <a:t>юрисконсульт, консультант: </a:t>
            </a:r>
          </a:p>
          <a:p>
            <a:pPr algn="ctr"/>
            <a:r>
              <a:rPr lang="ru-RU" sz="3000" b="1" i="1" dirty="0" err="1" smtClean="0">
                <a:latin typeface="Times New Roman" pitchFamily="18" charset="0"/>
                <a:cs typeface="Times New Roman" pitchFamily="18" charset="0"/>
              </a:rPr>
              <a:t>Ба̀тюсь</a:t>
            </a:r>
            <a:r>
              <a:rPr lang="ru-RU" sz="3000" b="1" i="1" dirty="0" smtClean="0">
                <a:latin typeface="Times New Roman" pitchFamily="18" charset="0"/>
                <a:cs typeface="Times New Roman" pitchFamily="18" charset="0"/>
              </a:rPr>
              <a:t> Алёна Дмитриевна тел. 64-99-98</a:t>
            </a:r>
            <a:endParaRPr lang="ru-RU" sz="3000" b="1" dirty="0" smtClean="0">
              <a:latin typeface="Times New Roman" pitchFamily="18" charset="0"/>
              <a:cs typeface="Times New Roman" pitchFamily="18" charset="0"/>
            </a:endParaRPr>
          </a:p>
          <a:p>
            <a:pPr algn="ctr"/>
            <a:r>
              <a:rPr lang="ru-RU" sz="3000" b="1" i="1" dirty="0" smtClean="0">
                <a:latin typeface="Times New Roman" pitchFamily="18" charset="0"/>
                <a:cs typeface="Times New Roman" pitchFamily="18" charset="0"/>
              </a:rPr>
              <a:t>бухгалтер, консультант: </a:t>
            </a:r>
          </a:p>
          <a:p>
            <a:pPr algn="ctr"/>
            <a:r>
              <a:rPr lang="ru-RU" sz="3000" b="1" i="1" dirty="0" smtClean="0">
                <a:latin typeface="Times New Roman" pitchFamily="18" charset="0"/>
                <a:cs typeface="Times New Roman" pitchFamily="18" charset="0"/>
              </a:rPr>
              <a:t>Малафеева Ольга Геннадьевна, тел. 64-01-91 </a:t>
            </a:r>
          </a:p>
        </p:txBody>
      </p:sp>
    </p:spTree>
    <p:extLst>
      <p:ext uri="{BB962C8B-B14F-4D97-AF65-F5344CB8AC3E}">
        <p14:creationId xmlns="" xmlns:p14="http://schemas.microsoft.com/office/powerpoint/2010/main" val="336389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9"/>
            <a:ext cx="8712968" cy="1754326"/>
          </a:xfrm>
          <a:prstGeom prst="rect">
            <a:avLst/>
          </a:prstGeom>
        </p:spPr>
        <p:txBody>
          <a:bodyPr wrap="square">
            <a:spAutoFit/>
          </a:bodyPr>
          <a:lstStyle/>
          <a:p>
            <a:pPr algn="just"/>
            <a:r>
              <a:rPr lang="ru-RU" dirty="0" smtClean="0">
                <a:latin typeface="Times New Roman" pitchFamily="18" charset="0"/>
                <a:cs typeface="Times New Roman" pitchFamily="18" charset="0"/>
              </a:rPr>
              <a:t>Крестьянское (фермерское) хозяйство представляет собой объединение граждан, связанных родством и (или) свойством, имеющих в общей собственности имущество и совместно осуществляющих производственную и иную хозяйственную деятельность (производство, переработку, хранение, транспортировку и реализацию сельскохозяйственной продукции), основанную на их личном участии.</a:t>
            </a:r>
          </a:p>
          <a:p>
            <a:pPr algn="just"/>
            <a:endParaRPr lang="ru-RU" dirty="0">
              <a:latin typeface="Times New Roman" pitchFamily="18" charset="0"/>
              <a:cs typeface="Times New Roman" pitchFamily="18" charset="0"/>
            </a:endParaRPr>
          </a:p>
        </p:txBody>
      </p:sp>
      <p:pic>
        <p:nvPicPr>
          <p:cNvPr id="15364" name="Picture 4" descr="https://nonprofitlawblog.com/assets/chair-of-the-board-1-e1521665208794.jpeg"/>
          <p:cNvPicPr>
            <a:picLocks noChangeAspect="1" noChangeArrowheads="1"/>
          </p:cNvPicPr>
          <p:nvPr/>
        </p:nvPicPr>
        <p:blipFill>
          <a:blip r:embed="rId2" cstate="print"/>
          <a:srcRect/>
          <a:stretch>
            <a:fillRect/>
          </a:stretch>
        </p:blipFill>
        <p:spPr bwMode="auto">
          <a:xfrm>
            <a:off x="2771800" y="2420888"/>
            <a:ext cx="2160344" cy="2232248"/>
          </a:xfrm>
          <a:prstGeom prst="rect">
            <a:avLst/>
          </a:prstGeom>
          <a:noFill/>
        </p:spPr>
      </p:pic>
      <p:pic>
        <p:nvPicPr>
          <p:cNvPr id="15366" name="Picture 6" descr="https://theslide.ru/img/thumbs/b853dfe9cabc1f50383157f3e0721e06-800x.jpg"/>
          <p:cNvPicPr>
            <a:picLocks noChangeAspect="1" noChangeArrowheads="1"/>
          </p:cNvPicPr>
          <p:nvPr/>
        </p:nvPicPr>
        <p:blipFill>
          <a:blip r:embed="rId3" cstate="print"/>
          <a:srcRect l="6929" t="2161" r="51492" b="18460"/>
          <a:stretch>
            <a:fillRect/>
          </a:stretch>
        </p:blipFill>
        <p:spPr bwMode="auto">
          <a:xfrm>
            <a:off x="683568" y="2132856"/>
            <a:ext cx="1760000" cy="2520000"/>
          </a:xfrm>
          <a:prstGeom prst="rect">
            <a:avLst/>
          </a:prstGeom>
          <a:noFill/>
        </p:spPr>
      </p:pic>
      <p:pic>
        <p:nvPicPr>
          <p:cNvPr id="15368" name="Picture 8" descr="https://img11.postila.ru/data/d8/ec/fe/6d/d8ecfe6d52a56c5d98d4d1ddbd7a4d5c43004e5f734bc9187f9f7ab585b16186.png"/>
          <p:cNvPicPr>
            <a:picLocks noChangeAspect="1" noChangeArrowheads="1"/>
          </p:cNvPicPr>
          <p:nvPr/>
        </p:nvPicPr>
        <p:blipFill>
          <a:blip r:embed="rId4" cstate="print"/>
          <a:srcRect/>
          <a:stretch>
            <a:fillRect/>
          </a:stretch>
        </p:blipFill>
        <p:spPr bwMode="auto">
          <a:xfrm>
            <a:off x="5436096" y="2492896"/>
            <a:ext cx="2160000" cy="2160000"/>
          </a:xfrm>
          <a:prstGeom prst="rect">
            <a:avLst/>
          </a:prstGeom>
          <a:noFill/>
        </p:spPr>
      </p:pic>
      <p:sp>
        <p:nvSpPr>
          <p:cNvPr id="7" name="Прямоугольник 6"/>
          <p:cNvSpPr/>
          <p:nvPr/>
        </p:nvSpPr>
        <p:spPr>
          <a:xfrm>
            <a:off x="251520" y="5157193"/>
            <a:ext cx="8280920" cy="369332"/>
          </a:xfrm>
          <a:prstGeom prst="rect">
            <a:avLst/>
          </a:prstGeom>
        </p:spPr>
        <p:txBody>
          <a:bodyPr wrap="square">
            <a:spAutoFit/>
          </a:bodyPr>
          <a:lstStyle/>
          <a:p>
            <a:pPr algn="ctr"/>
            <a:r>
              <a:rPr lang="ru-RU" dirty="0" smtClean="0">
                <a:latin typeface="Times New Roman" pitchFamily="18" charset="0"/>
                <a:cs typeface="Times New Roman" pitchFamily="18" charset="0"/>
              </a:rPr>
              <a:t>Фермерское хозяйство может быть создано одним гражданином.</a:t>
            </a:r>
            <a:endParaRPr lang="ru-RU" dirty="0">
              <a:latin typeface="Times New Roman" pitchFamily="18" charset="0"/>
              <a:cs typeface="Times New Roman" pitchFamily="18" charset="0"/>
            </a:endParaRPr>
          </a:p>
        </p:txBody>
      </p:sp>
      <p:sp>
        <p:nvSpPr>
          <p:cNvPr id="8" name="Прямоугольник 7"/>
          <p:cNvSpPr/>
          <p:nvPr/>
        </p:nvSpPr>
        <p:spPr>
          <a:xfrm>
            <a:off x="251520" y="1700809"/>
            <a:ext cx="8640960" cy="369332"/>
          </a:xfrm>
          <a:prstGeom prst="rect">
            <a:avLst/>
          </a:prstGeom>
        </p:spPr>
        <p:txBody>
          <a:bodyPr wrap="square">
            <a:spAutoFit/>
          </a:bodyPr>
          <a:lstStyle/>
          <a:p>
            <a:r>
              <a:rPr lang="ru-RU" i="1" dirty="0" smtClean="0">
                <a:latin typeface="Times New Roman" pitchFamily="18" charset="0"/>
                <a:cs typeface="Times New Roman" pitchFamily="18" charset="0"/>
              </a:rPr>
              <a:t>Является одной из форм осуществления предпринимательской деятельности в РФ. </a:t>
            </a:r>
            <a:endParaRPr lang="ru-RU" i="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16631"/>
            <a:ext cx="5976664" cy="400110"/>
          </a:xfrm>
          <a:prstGeom prst="rect">
            <a:avLst/>
          </a:prstGeom>
          <a:noFill/>
        </p:spPr>
        <p:txBody>
          <a:bodyPr wrap="square" rtlCol="0">
            <a:spAutoFit/>
          </a:bodyPr>
          <a:lstStyle/>
          <a:p>
            <a:r>
              <a:rPr lang="ru-RU" sz="2000" b="1" dirty="0" smtClean="0">
                <a:solidFill>
                  <a:srgbClr val="00B050"/>
                </a:solidFill>
                <a:latin typeface="Times New Roman" pitchFamily="18" charset="0"/>
                <a:cs typeface="Times New Roman" pitchFamily="18" charset="0"/>
              </a:rPr>
              <a:t>Кто может быть членом фермерского хозяйства</a:t>
            </a:r>
            <a:endParaRPr lang="ru-RU" sz="2000" b="1" dirty="0">
              <a:solidFill>
                <a:srgbClr val="00B050"/>
              </a:solidFill>
              <a:latin typeface="Times New Roman" pitchFamily="18" charset="0"/>
              <a:cs typeface="Times New Roman" pitchFamily="18" charset="0"/>
            </a:endParaRPr>
          </a:p>
        </p:txBody>
      </p:sp>
      <p:pic>
        <p:nvPicPr>
          <p:cNvPr id="17410" name="Picture 2" descr="https://cdn.freelance.ru/img/portfolio/pics/00/15/F8/1439744.jpg?mt=6ba17814"/>
          <p:cNvPicPr>
            <a:picLocks noChangeAspect="1" noChangeArrowheads="1"/>
          </p:cNvPicPr>
          <p:nvPr/>
        </p:nvPicPr>
        <p:blipFill>
          <a:blip r:embed="rId2" cstate="print"/>
          <a:srcRect l="8079" t="8572" r="7086"/>
          <a:stretch>
            <a:fillRect/>
          </a:stretch>
        </p:blipFill>
        <p:spPr bwMode="auto">
          <a:xfrm>
            <a:off x="251520" y="548680"/>
            <a:ext cx="3024336" cy="2303976"/>
          </a:xfrm>
          <a:prstGeom prst="rect">
            <a:avLst/>
          </a:prstGeom>
          <a:noFill/>
        </p:spPr>
      </p:pic>
      <p:sp>
        <p:nvSpPr>
          <p:cNvPr id="4" name="TextBox 3"/>
          <p:cNvSpPr txBox="1"/>
          <p:nvPr/>
        </p:nvSpPr>
        <p:spPr>
          <a:xfrm>
            <a:off x="3419872" y="548682"/>
            <a:ext cx="5544616" cy="1754326"/>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супруги, их родители, дети, братья, сестры, внуки, а также дедушки и бабушки каждого из супругов, но не более чем из 3-х семей. Дети, внуки, братья и сестры членов фермерского хозяйства могут быть приняты в члены фермерского хозяйства по достижении ими 16 лет</a:t>
            </a:r>
            <a:endParaRPr lang="ru-RU" dirty="0">
              <a:latin typeface="Times New Roman" pitchFamily="18" charset="0"/>
              <a:cs typeface="Times New Roman" pitchFamily="18" charset="0"/>
            </a:endParaRPr>
          </a:p>
        </p:txBody>
      </p:sp>
      <p:sp>
        <p:nvSpPr>
          <p:cNvPr id="5" name="TextBox 4"/>
          <p:cNvSpPr txBox="1"/>
          <p:nvPr/>
        </p:nvSpPr>
        <p:spPr>
          <a:xfrm>
            <a:off x="3563888" y="3429000"/>
            <a:ext cx="5400600" cy="923330"/>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граждане, не состоящие в родстве с главой фермерского хозяйства. Максимальное количество таких граждан не может превышать 5 человек</a:t>
            </a:r>
            <a:endParaRPr lang="ru-RU" dirty="0">
              <a:latin typeface="Times New Roman" pitchFamily="18" charset="0"/>
              <a:cs typeface="Times New Roman" pitchFamily="18" charset="0"/>
            </a:endParaRPr>
          </a:p>
        </p:txBody>
      </p:sp>
      <p:pic>
        <p:nvPicPr>
          <p:cNvPr id="17412" name="Picture 4" descr="https://pbs.twimg.com/media/ETYsJ6DXsAA0DqG.jpg"/>
          <p:cNvPicPr>
            <a:picLocks noChangeAspect="1" noChangeArrowheads="1"/>
          </p:cNvPicPr>
          <p:nvPr/>
        </p:nvPicPr>
        <p:blipFill>
          <a:blip r:embed="rId3" cstate="print"/>
          <a:srcRect l="6533" r="5265" b="14276"/>
          <a:stretch>
            <a:fillRect/>
          </a:stretch>
        </p:blipFill>
        <p:spPr bwMode="auto">
          <a:xfrm>
            <a:off x="827584" y="3429002"/>
            <a:ext cx="2016224" cy="224024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3040" y="620689"/>
            <a:ext cx="8640960" cy="369332"/>
          </a:xfrm>
          <a:prstGeom prst="rect">
            <a:avLst/>
          </a:prstGeom>
        </p:spPr>
        <p:txBody>
          <a:bodyPr wrap="square">
            <a:spAutoFit/>
          </a:bodyPr>
          <a:lstStyle/>
          <a:p>
            <a:r>
              <a:rPr lang="ru-RU" dirty="0" smtClean="0">
                <a:latin typeface="Times New Roman" pitchFamily="18" charset="0"/>
                <a:cs typeface="Times New Roman" pitchFamily="18" charset="0"/>
              </a:rPr>
              <a:t>Деятельность может быть совершенно любая (в рамках сельского хозяйства)</a:t>
            </a:r>
            <a:endParaRPr lang="ru-RU" dirty="0"/>
          </a:p>
        </p:txBody>
      </p:sp>
      <p:sp>
        <p:nvSpPr>
          <p:cNvPr id="3" name="Прямоугольник 2"/>
          <p:cNvSpPr/>
          <p:nvPr/>
        </p:nvSpPr>
        <p:spPr>
          <a:xfrm>
            <a:off x="1547666" y="260650"/>
            <a:ext cx="7404348" cy="369332"/>
          </a:xfrm>
          <a:prstGeom prst="rect">
            <a:avLst/>
          </a:prstGeom>
        </p:spPr>
        <p:txBody>
          <a:bodyPr wrap="square">
            <a:spAutoFit/>
          </a:bodyPr>
          <a:lstStyle/>
          <a:p>
            <a:r>
              <a:rPr lang="ru-RU" b="1" dirty="0" smtClean="0">
                <a:solidFill>
                  <a:schemeClr val="accent6"/>
                </a:solidFill>
                <a:latin typeface="Times New Roman" pitchFamily="18" charset="0"/>
                <a:cs typeface="Times New Roman" pitchFamily="18" charset="0"/>
              </a:rPr>
              <a:t>ВИДЫ ДЕЯТЕЛЬНОСТИ ФЕРМЕРСКОГО ХОЗЯЙСТВА</a:t>
            </a:r>
            <a:endParaRPr lang="ru-RU" b="1" dirty="0">
              <a:solidFill>
                <a:schemeClr val="accent6"/>
              </a:solidFill>
              <a:latin typeface="Times New Roman" pitchFamily="18" charset="0"/>
              <a:cs typeface="Times New Roman" pitchFamily="18" charset="0"/>
            </a:endParaRPr>
          </a:p>
        </p:txBody>
      </p:sp>
      <p:sp>
        <p:nvSpPr>
          <p:cNvPr id="4" name="Прямоугольник 3"/>
          <p:cNvSpPr/>
          <p:nvPr/>
        </p:nvSpPr>
        <p:spPr>
          <a:xfrm>
            <a:off x="2915816" y="1628800"/>
            <a:ext cx="3168352" cy="1631216"/>
          </a:xfrm>
          <a:prstGeom prst="rect">
            <a:avLst/>
          </a:prstGeom>
        </p:spPr>
        <p:txBody>
          <a:bodyPr wrap="square">
            <a:spAutoFit/>
          </a:bodyPr>
          <a:lstStyle/>
          <a:p>
            <a:pPr algn="ctr"/>
            <a:r>
              <a:rPr lang="ru-RU" sz="2500" dirty="0" smtClean="0">
                <a:latin typeface="Times New Roman" pitchFamily="18" charset="0"/>
                <a:cs typeface="Times New Roman" pitchFamily="18" charset="0"/>
              </a:rPr>
              <a:t>сельскохозяйственная продукция собственного производства</a:t>
            </a:r>
            <a:endParaRPr lang="ru-RU" sz="2500" dirty="0">
              <a:latin typeface="Times New Roman" pitchFamily="18" charset="0"/>
              <a:cs typeface="Times New Roman" pitchFamily="18" charset="0"/>
            </a:endParaRPr>
          </a:p>
        </p:txBody>
      </p:sp>
      <p:sp>
        <p:nvSpPr>
          <p:cNvPr id="5" name="TextBox 4"/>
          <p:cNvSpPr txBox="1"/>
          <p:nvPr/>
        </p:nvSpPr>
        <p:spPr>
          <a:xfrm>
            <a:off x="755576" y="1052736"/>
            <a:ext cx="2013052" cy="369332"/>
          </a:xfrm>
          <a:prstGeom prst="rect">
            <a:avLst/>
          </a:prstGeom>
          <a:noFill/>
        </p:spPr>
        <p:txBody>
          <a:bodyPr wrap="none" rtlCol="0">
            <a:spAutoFit/>
          </a:bodyPr>
          <a:lstStyle/>
          <a:p>
            <a:r>
              <a:rPr lang="ru-RU" dirty="0" smtClean="0">
                <a:solidFill>
                  <a:schemeClr val="accent6"/>
                </a:solidFill>
                <a:latin typeface="Times New Roman" pitchFamily="18" charset="0"/>
                <a:cs typeface="Times New Roman" pitchFamily="18" charset="0"/>
              </a:rPr>
              <a:t>ПРОИЗВОДСТВО</a:t>
            </a:r>
            <a:endParaRPr lang="ru-RU" dirty="0">
              <a:solidFill>
                <a:schemeClr val="accent6"/>
              </a:solidFill>
              <a:latin typeface="Times New Roman" pitchFamily="18" charset="0"/>
              <a:cs typeface="Times New Roman" pitchFamily="18" charset="0"/>
            </a:endParaRPr>
          </a:p>
        </p:txBody>
      </p:sp>
      <p:sp>
        <p:nvSpPr>
          <p:cNvPr id="6" name="TextBox 5"/>
          <p:cNvSpPr txBox="1"/>
          <p:nvPr/>
        </p:nvSpPr>
        <p:spPr>
          <a:xfrm>
            <a:off x="6660232" y="1052736"/>
            <a:ext cx="2016224" cy="369332"/>
          </a:xfrm>
          <a:prstGeom prst="rect">
            <a:avLst/>
          </a:prstGeom>
          <a:noFill/>
        </p:spPr>
        <p:txBody>
          <a:bodyPr wrap="square" rtlCol="0">
            <a:spAutoFit/>
          </a:bodyPr>
          <a:lstStyle/>
          <a:p>
            <a:r>
              <a:rPr lang="ru-RU" dirty="0" smtClean="0">
                <a:solidFill>
                  <a:schemeClr val="accent6"/>
                </a:solidFill>
                <a:latin typeface="Times New Roman" pitchFamily="18" charset="0"/>
                <a:cs typeface="Times New Roman" pitchFamily="18" charset="0"/>
              </a:rPr>
              <a:t>ХРАНЕНИЕ</a:t>
            </a:r>
            <a:endParaRPr lang="ru-RU" dirty="0">
              <a:solidFill>
                <a:schemeClr val="accent6"/>
              </a:solidFill>
              <a:latin typeface="Times New Roman" pitchFamily="18" charset="0"/>
              <a:cs typeface="Times New Roman" pitchFamily="18" charset="0"/>
            </a:endParaRPr>
          </a:p>
        </p:txBody>
      </p:sp>
      <p:sp>
        <p:nvSpPr>
          <p:cNvPr id="7" name="TextBox 6"/>
          <p:cNvSpPr txBox="1"/>
          <p:nvPr/>
        </p:nvSpPr>
        <p:spPr>
          <a:xfrm>
            <a:off x="755576" y="3573016"/>
            <a:ext cx="1786964" cy="369332"/>
          </a:xfrm>
          <a:prstGeom prst="rect">
            <a:avLst/>
          </a:prstGeom>
          <a:noFill/>
        </p:spPr>
        <p:txBody>
          <a:bodyPr wrap="none" rtlCol="0">
            <a:spAutoFit/>
          </a:bodyPr>
          <a:lstStyle/>
          <a:p>
            <a:r>
              <a:rPr lang="ru-RU" dirty="0" smtClean="0">
                <a:solidFill>
                  <a:schemeClr val="accent6"/>
                </a:solidFill>
                <a:latin typeface="Times New Roman" pitchFamily="18" charset="0"/>
                <a:cs typeface="Times New Roman" pitchFamily="18" charset="0"/>
              </a:rPr>
              <a:t>ПЕРЕРАБОТКА</a:t>
            </a:r>
            <a:endParaRPr lang="ru-RU" dirty="0">
              <a:solidFill>
                <a:schemeClr val="accent6"/>
              </a:solidFill>
              <a:latin typeface="Times New Roman" pitchFamily="18" charset="0"/>
              <a:cs typeface="Times New Roman" pitchFamily="18" charset="0"/>
            </a:endParaRPr>
          </a:p>
        </p:txBody>
      </p:sp>
      <p:sp>
        <p:nvSpPr>
          <p:cNvPr id="8" name="TextBox 7"/>
          <p:cNvSpPr txBox="1"/>
          <p:nvPr/>
        </p:nvSpPr>
        <p:spPr>
          <a:xfrm>
            <a:off x="6948266" y="3284985"/>
            <a:ext cx="1944217" cy="369332"/>
          </a:xfrm>
          <a:prstGeom prst="rect">
            <a:avLst/>
          </a:prstGeom>
          <a:noFill/>
        </p:spPr>
        <p:txBody>
          <a:bodyPr wrap="square" rtlCol="0">
            <a:spAutoFit/>
          </a:bodyPr>
          <a:lstStyle/>
          <a:p>
            <a:r>
              <a:rPr lang="ru-RU" dirty="0" smtClean="0">
                <a:solidFill>
                  <a:schemeClr val="accent6"/>
                </a:solidFill>
                <a:latin typeface="Times New Roman" pitchFamily="18" charset="0"/>
                <a:cs typeface="Times New Roman" pitchFamily="18" charset="0"/>
              </a:rPr>
              <a:t>РЕАЛИЗАЦИЯ</a:t>
            </a:r>
            <a:endParaRPr lang="ru-RU" dirty="0">
              <a:solidFill>
                <a:schemeClr val="accent6"/>
              </a:solidFill>
              <a:latin typeface="Times New Roman" pitchFamily="18" charset="0"/>
              <a:cs typeface="Times New Roman" pitchFamily="18" charset="0"/>
            </a:endParaRPr>
          </a:p>
        </p:txBody>
      </p:sp>
      <p:sp>
        <p:nvSpPr>
          <p:cNvPr id="9" name="TextBox 8"/>
          <p:cNvSpPr txBox="1"/>
          <p:nvPr/>
        </p:nvSpPr>
        <p:spPr>
          <a:xfrm>
            <a:off x="2339754" y="4005064"/>
            <a:ext cx="4793633" cy="369332"/>
          </a:xfrm>
          <a:prstGeom prst="rect">
            <a:avLst/>
          </a:prstGeom>
          <a:noFill/>
        </p:spPr>
        <p:txBody>
          <a:bodyPr wrap="square" rtlCol="0">
            <a:spAutoFit/>
          </a:bodyPr>
          <a:lstStyle/>
          <a:p>
            <a:r>
              <a:rPr lang="ru-RU" dirty="0" smtClean="0">
                <a:solidFill>
                  <a:schemeClr val="accent6"/>
                </a:solidFill>
                <a:latin typeface="Times New Roman" pitchFamily="18" charset="0"/>
                <a:cs typeface="Times New Roman" pitchFamily="18" charset="0"/>
              </a:rPr>
              <a:t>ТРАНСПОРТИРОВКА (ПЕРЕВОЗКА)</a:t>
            </a:r>
            <a:endParaRPr lang="ru-RU" dirty="0">
              <a:solidFill>
                <a:schemeClr val="accent6"/>
              </a:solidFill>
              <a:latin typeface="Times New Roman" pitchFamily="18" charset="0"/>
              <a:cs typeface="Times New Roman" pitchFamily="18" charset="0"/>
            </a:endParaRPr>
          </a:p>
        </p:txBody>
      </p:sp>
      <p:sp>
        <p:nvSpPr>
          <p:cNvPr id="10" name="TextBox 9"/>
          <p:cNvSpPr txBox="1"/>
          <p:nvPr/>
        </p:nvSpPr>
        <p:spPr>
          <a:xfrm>
            <a:off x="2483768" y="4365104"/>
            <a:ext cx="3888432" cy="1477328"/>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сырья, кормов, произведенной и переработанной продукции, с/</a:t>
            </a:r>
            <a:r>
              <a:rPr lang="ru-RU" i="1" dirty="0" err="1" smtClean="0">
                <a:latin typeface="Times New Roman" pitchFamily="18" charset="0"/>
                <a:cs typeface="Times New Roman" pitchFamily="18" charset="0"/>
              </a:rPr>
              <a:t>х</a:t>
            </a:r>
            <a:r>
              <a:rPr lang="ru-RU" i="1" dirty="0" smtClean="0">
                <a:latin typeface="Times New Roman" pitchFamily="18" charset="0"/>
                <a:cs typeface="Times New Roman" pitchFamily="18" charset="0"/>
              </a:rPr>
              <a:t> техники и запасных частей к ней, семян, удобрений, ГСМ, иные грузы для обеспечения нужд ФХ</a:t>
            </a:r>
            <a:endParaRPr lang="ru-RU" i="1" dirty="0">
              <a:latin typeface="Times New Roman" pitchFamily="18" charset="0"/>
              <a:cs typeface="Times New Roman" pitchFamily="18" charset="0"/>
            </a:endParaRPr>
          </a:p>
        </p:txBody>
      </p:sp>
      <p:sp>
        <p:nvSpPr>
          <p:cNvPr id="11" name="TextBox 10"/>
          <p:cNvSpPr txBox="1"/>
          <p:nvPr/>
        </p:nvSpPr>
        <p:spPr>
          <a:xfrm>
            <a:off x="1835697" y="5949280"/>
            <a:ext cx="7683219"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ДЕЯТЕЛЬНОСТЬЮ ДОЛЖНЫ ЗАНИМАТЬСЯ ВСЕ ЧЛЕНЫ КФХ</a:t>
            </a:r>
            <a:endParaRPr lang="ru-RU" dirty="0">
              <a:latin typeface="Times New Roman" pitchFamily="18" charset="0"/>
              <a:cs typeface="Times New Roman" pitchFamily="18" charset="0"/>
            </a:endParaRPr>
          </a:p>
        </p:txBody>
      </p:sp>
      <p:pic>
        <p:nvPicPr>
          <p:cNvPr id="1026" name="Picture 2" descr="https://bioabsolut.ru/_2.jpg"/>
          <p:cNvPicPr>
            <a:picLocks noChangeAspect="1" noChangeArrowheads="1"/>
          </p:cNvPicPr>
          <p:nvPr/>
        </p:nvPicPr>
        <p:blipFill>
          <a:blip r:embed="rId2" cstate="print"/>
          <a:srcRect/>
          <a:stretch>
            <a:fillRect/>
          </a:stretch>
        </p:blipFill>
        <p:spPr bwMode="auto">
          <a:xfrm>
            <a:off x="251520" y="4338000"/>
            <a:ext cx="1489320" cy="2520000"/>
          </a:xfrm>
          <a:prstGeom prst="rect">
            <a:avLst/>
          </a:prstGeom>
          <a:noFill/>
        </p:spPr>
      </p:pic>
      <p:pic>
        <p:nvPicPr>
          <p:cNvPr id="1028" name="Picture 4" descr="https://c.pxhere.com/photos/0d/57/agriculture_tractor_field-1202417.jpg!d"/>
          <p:cNvPicPr>
            <a:picLocks noChangeAspect="1" noChangeArrowheads="1"/>
          </p:cNvPicPr>
          <p:nvPr/>
        </p:nvPicPr>
        <p:blipFill>
          <a:blip r:embed="rId3" cstate="print"/>
          <a:srcRect/>
          <a:stretch>
            <a:fillRect/>
          </a:stretch>
        </p:blipFill>
        <p:spPr bwMode="auto">
          <a:xfrm>
            <a:off x="6552072" y="3933056"/>
            <a:ext cx="2591928" cy="1727952"/>
          </a:xfrm>
          <a:prstGeom prst="rect">
            <a:avLst/>
          </a:prstGeom>
          <a:noFill/>
        </p:spPr>
      </p:pic>
      <p:pic>
        <p:nvPicPr>
          <p:cNvPr id="1030" name="Picture 6" descr="https://profmedia.by/upload/iblock/a8f/og_og_1475996351285895998.jpg"/>
          <p:cNvPicPr>
            <a:picLocks noChangeAspect="1" noChangeArrowheads="1"/>
          </p:cNvPicPr>
          <p:nvPr/>
        </p:nvPicPr>
        <p:blipFill>
          <a:blip r:embed="rId4" cstate="print"/>
          <a:srcRect t="3334" r="53328"/>
          <a:stretch>
            <a:fillRect/>
          </a:stretch>
        </p:blipFill>
        <p:spPr bwMode="auto">
          <a:xfrm>
            <a:off x="971600" y="1412777"/>
            <a:ext cx="1512168" cy="2087992"/>
          </a:xfrm>
          <a:prstGeom prst="rect">
            <a:avLst/>
          </a:prstGeom>
          <a:noFill/>
        </p:spPr>
      </p:pic>
      <p:pic>
        <p:nvPicPr>
          <p:cNvPr id="1032" name="Picture 8" descr="http://i.mycdn.me/i?r=AzEPZsRbOZEKgBhR0XGMT1RkoxU3n0wP-WAq_Wo6FTqGeKaKTM5SRkZCeTgDn6uOyic"/>
          <p:cNvPicPr>
            <a:picLocks noChangeAspect="1" noChangeArrowheads="1"/>
          </p:cNvPicPr>
          <p:nvPr/>
        </p:nvPicPr>
        <p:blipFill>
          <a:blip r:embed="rId5" cstate="print"/>
          <a:srcRect t="3334" r="16637"/>
          <a:stretch>
            <a:fillRect/>
          </a:stretch>
        </p:blipFill>
        <p:spPr bwMode="auto">
          <a:xfrm>
            <a:off x="6156176" y="1484784"/>
            <a:ext cx="1800200" cy="1390288"/>
          </a:xfrm>
          <a:prstGeom prst="rect">
            <a:avLst/>
          </a:prstGeom>
          <a:noFill/>
        </p:spPr>
      </p:pic>
      <p:pic>
        <p:nvPicPr>
          <p:cNvPr id="1034" name="Picture 10" descr="https://www.mos.ru/upload/newsfeed/newsfeed/Glavnaya(7892).jpg"/>
          <p:cNvPicPr>
            <a:picLocks noChangeAspect="1" noChangeArrowheads="1"/>
          </p:cNvPicPr>
          <p:nvPr/>
        </p:nvPicPr>
        <p:blipFill>
          <a:blip r:embed="rId6" cstate="print"/>
          <a:srcRect l="16905"/>
          <a:stretch>
            <a:fillRect/>
          </a:stretch>
        </p:blipFill>
        <p:spPr bwMode="auto">
          <a:xfrm>
            <a:off x="7020274" y="2060848"/>
            <a:ext cx="2123729" cy="12778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0"/>
            <a:ext cx="3162084"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ПОРЯДОК РЕГИСТРАЦИИ</a:t>
            </a:r>
            <a:endParaRPr lang="ru-RU" b="1" dirty="0">
              <a:latin typeface="Times New Roman" pitchFamily="18" charset="0"/>
              <a:cs typeface="Times New Roman" pitchFamily="18" charset="0"/>
            </a:endParaRPr>
          </a:p>
        </p:txBody>
      </p:sp>
      <p:sp>
        <p:nvSpPr>
          <p:cNvPr id="3" name="Прямоугольник 2"/>
          <p:cNvSpPr/>
          <p:nvPr/>
        </p:nvSpPr>
        <p:spPr>
          <a:xfrm>
            <a:off x="179512" y="476672"/>
            <a:ext cx="8784976" cy="646331"/>
          </a:xfrm>
          <a:prstGeom prst="rect">
            <a:avLst/>
          </a:prstGeom>
        </p:spPr>
        <p:txBody>
          <a:bodyPr wrap="square">
            <a:spAutoFit/>
          </a:bodyPr>
          <a:lstStyle/>
          <a:p>
            <a:pPr algn="just"/>
            <a:r>
              <a:rPr lang="ru-RU" dirty="0" smtClean="0">
                <a:latin typeface="Times New Roman" pitchFamily="18" charset="0"/>
                <a:cs typeface="Times New Roman" pitchFamily="18" charset="0"/>
              </a:rPr>
              <a:t>с 25.11.2020 г. приказом ФНС от 31.08.2020 № </a:t>
            </a:r>
            <a:r>
              <a:rPr lang="ru-RU" dirty="0" smtClean="0">
                <a:latin typeface="Times New Roman" pitchFamily="18" charset="0"/>
                <a:cs typeface="Times New Roman" pitchFamily="18" charset="0"/>
                <a:hlinkClick r:id="rId2"/>
              </a:rPr>
              <a:t>ЕД-7-14/617@</a:t>
            </a:r>
            <a:r>
              <a:rPr lang="ru-RU" dirty="0" smtClean="0">
                <a:latin typeface="Times New Roman" pitchFamily="18" charset="0"/>
                <a:cs typeface="Times New Roman" pitchFamily="18" charset="0"/>
              </a:rPr>
              <a:t> утверждены новые формы заявлений для </a:t>
            </a:r>
            <a:r>
              <a:rPr lang="ru-RU" dirty="0" err="1" smtClean="0">
                <a:latin typeface="Times New Roman" pitchFamily="18" charset="0"/>
                <a:cs typeface="Times New Roman" pitchFamily="18" charset="0"/>
              </a:rPr>
              <a:t>госрегистрации</a:t>
            </a:r>
            <a:r>
              <a:rPr lang="ru-RU" dirty="0" smtClean="0">
                <a:latin typeface="Times New Roman" pitchFamily="18" charset="0"/>
                <a:cs typeface="Times New Roman" pitchFamily="18" charset="0"/>
              </a:rPr>
              <a:t>. Для КФХ предназначены только 2 из них:</a:t>
            </a:r>
            <a:endParaRPr lang="ru-RU" dirty="0">
              <a:latin typeface="Times New Roman" pitchFamily="18" charset="0"/>
              <a:cs typeface="Times New Roman" pitchFamily="18" charset="0"/>
            </a:endParaRPr>
          </a:p>
        </p:txBody>
      </p:sp>
      <p:sp>
        <p:nvSpPr>
          <p:cNvPr id="4" name="Прямоугольник 3"/>
          <p:cNvSpPr/>
          <p:nvPr/>
        </p:nvSpPr>
        <p:spPr>
          <a:xfrm>
            <a:off x="0" y="1268762"/>
            <a:ext cx="4067944" cy="584775"/>
          </a:xfrm>
          <a:prstGeom prst="rect">
            <a:avLst/>
          </a:prstGeom>
        </p:spPr>
        <p:txBody>
          <a:bodyPr wrap="square">
            <a:spAutoFit/>
          </a:bodyPr>
          <a:lstStyle/>
          <a:p>
            <a:r>
              <a:rPr lang="ru-RU" sz="1600" dirty="0" smtClean="0">
                <a:latin typeface="Times New Roman" pitchFamily="18" charset="0"/>
                <a:cs typeface="Times New Roman" pitchFamily="18" charset="0"/>
              </a:rPr>
              <a:t>приложение 11 (форма P24002) – о внесении изменений в сведения о КФХ в ЕГРИП</a:t>
            </a:r>
          </a:p>
        </p:txBody>
      </p:sp>
      <p:sp>
        <p:nvSpPr>
          <p:cNvPr id="5" name="Прямоугольник 4"/>
          <p:cNvSpPr/>
          <p:nvPr/>
        </p:nvSpPr>
        <p:spPr>
          <a:xfrm>
            <a:off x="4283968" y="1268762"/>
            <a:ext cx="4572000" cy="584775"/>
          </a:xfrm>
          <a:prstGeom prst="rect">
            <a:avLst/>
          </a:prstGeom>
        </p:spPr>
        <p:txBody>
          <a:bodyPr>
            <a:spAutoFit/>
          </a:bodyPr>
          <a:lstStyle/>
          <a:p>
            <a:r>
              <a:rPr lang="ru-RU" sz="1600" dirty="0" smtClean="0">
                <a:latin typeface="Times New Roman" pitchFamily="18" charset="0"/>
                <a:cs typeface="Times New Roman" pitchFamily="18" charset="0"/>
              </a:rPr>
              <a:t>приложение 12 (форма P26002) для снятия КФХ с учета при полном прекращении деятельности.</a:t>
            </a:r>
            <a:endParaRPr lang="ru-RU" sz="1600" dirty="0">
              <a:latin typeface="Times New Roman" pitchFamily="18" charset="0"/>
              <a:cs typeface="Times New Roman" pitchFamily="18" charset="0"/>
            </a:endParaRPr>
          </a:p>
        </p:txBody>
      </p:sp>
      <p:sp>
        <p:nvSpPr>
          <p:cNvPr id="7" name="Прямоугольник 6"/>
          <p:cNvSpPr/>
          <p:nvPr/>
        </p:nvSpPr>
        <p:spPr>
          <a:xfrm>
            <a:off x="0" y="2132856"/>
            <a:ext cx="9144000" cy="4016484"/>
          </a:xfrm>
          <a:prstGeom prst="rect">
            <a:avLst/>
          </a:prstGeom>
        </p:spPr>
        <p:txBody>
          <a:bodyPr wrap="square">
            <a:spAutoFit/>
          </a:bodyPr>
          <a:lstStyle/>
          <a:p>
            <a:pPr algn="ctr"/>
            <a:r>
              <a:rPr lang="ru-RU" dirty="0" smtClean="0">
                <a:latin typeface="Times New Roman" pitchFamily="18" charset="0"/>
                <a:cs typeface="Times New Roman" pitchFamily="18" charset="0"/>
              </a:rPr>
              <a:t>В новых формах отсутствует заявление о государственной регистрации К(Ф)Х, данные формы предусмотрены для внесения в ЕГРИП сведений о К(Ф)Х, данные о котором ранее внесены в ЕГРИП.</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Учитывая изложенное, физическое лицо, принявшее решение о создании К(Ф)Х, вправе начиная с 25.11.2020 представить (направить) в регистрирующий орган документы для государственной регистрации физического лица в качестве индивидуального предпринимателя или юридического лица при создании. </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В заявлениях по формам </a:t>
            </a:r>
            <a:r>
              <a:rPr lang="ru-RU" dirty="0" smtClean="0">
                <a:latin typeface="Times New Roman" pitchFamily="18" charset="0"/>
                <a:cs typeface="Times New Roman" pitchFamily="18" charset="0"/>
                <a:hlinkClick r:id="rId3"/>
              </a:rPr>
              <a:t>№ Р21001</a:t>
            </a:r>
            <a:r>
              <a:rPr lang="ru-RU" dirty="0" smtClean="0">
                <a:latin typeface="Times New Roman" pitchFamily="18" charset="0"/>
                <a:cs typeface="Times New Roman" pitchFamily="18" charset="0"/>
              </a:rPr>
              <a:t> «Заявление о государственной регистрации физического лица в качестве индивидуального предпринимателя» (приложение № 8 к приказу ФНС России № ЕД-7-14/617@) или </a:t>
            </a:r>
            <a:r>
              <a:rPr lang="ru-RU" dirty="0" smtClean="0">
                <a:latin typeface="Times New Roman" pitchFamily="18" charset="0"/>
                <a:cs typeface="Times New Roman" pitchFamily="18" charset="0"/>
                <a:hlinkClick r:id="rId4"/>
              </a:rPr>
              <a:t>№ Р11001</a:t>
            </a:r>
            <a:r>
              <a:rPr lang="ru-RU" dirty="0" smtClean="0">
                <a:latin typeface="Times New Roman" pitchFamily="18" charset="0"/>
                <a:cs typeface="Times New Roman" pitchFamily="18" charset="0"/>
              </a:rPr>
              <a:t> «Заявление о государственной регистрации юридического лица при создании» (</a:t>
            </a:r>
            <a:r>
              <a:rPr lang="ru-RU" sz="1200" dirty="0" smtClean="0">
                <a:latin typeface="Times New Roman" pitchFamily="18" charset="0"/>
                <a:cs typeface="Times New Roman" pitchFamily="18" charset="0"/>
                <a:hlinkClick r:id="rId5"/>
              </a:rPr>
              <a:t>приложение № 1 к приказу ФНС России № ЕД-7-14/617@</a:t>
            </a:r>
            <a:r>
              <a:rPr lang="ru-RU" dirty="0" smtClean="0">
                <a:latin typeface="Times New Roman" pitchFamily="18" charset="0"/>
                <a:cs typeface="Times New Roman" pitchFamily="18" charset="0"/>
              </a:rPr>
              <a:t>) заявитель вправе указать коды видов деятельности фермерского хозяйства.</a:t>
            </a:r>
            <a:endParaRPr lang="ru-RU" dirty="0">
              <a:latin typeface="Times New Roman" pitchFamily="18" charset="0"/>
              <a:cs typeface="Times New Roman" pitchFamily="18" charset="0"/>
            </a:endParaRPr>
          </a:p>
        </p:txBody>
      </p:sp>
      <p:sp>
        <p:nvSpPr>
          <p:cNvPr id="9" name="TextBox 8"/>
          <p:cNvSpPr txBox="1"/>
          <p:nvPr/>
        </p:nvSpPr>
        <p:spPr>
          <a:xfrm>
            <a:off x="0" y="6021288"/>
            <a:ext cx="9144000" cy="861774"/>
          </a:xfrm>
          <a:prstGeom prst="rect">
            <a:avLst/>
          </a:prstGeom>
          <a:noFill/>
        </p:spPr>
        <p:txBody>
          <a:bodyPr wrap="square" rtlCol="0">
            <a:spAutoFit/>
          </a:bodyPr>
          <a:lstStyle/>
          <a:p>
            <a:pPr algn="ctr"/>
            <a:r>
              <a:rPr lang="ru-RU" sz="1600" i="1" dirty="0" smtClean="0">
                <a:latin typeface="Times New Roman" pitchFamily="18" charset="0"/>
                <a:cs typeface="Times New Roman" pitchFamily="18" charset="0"/>
              </a:rPr>
              <a:t>Фермерское хозяйство считается созданным со дня его государственной регистрации.</a:t>
            </a:r>
          </a:p>
          <a:p>
            <a:pPr algn="ctr"/>
            <a:r>
              <a:rPr lang="ru-RU" sz="1600" i="1" dirty="0" smtClean="0">
                <a:latin typeface="Times New Roman" pitchFamily="18" charset="0"/>
                <a:cs typeface="Times New Roman" pitchFamily="18" charset="0"/>
              </a:rPr>
              <a:t> </a:t>
            </a:r>
            <a:r>
              <a:rPr lang="ru-RU" sz="1600" i="1" u="sng" dirty="0" smtClean="0">
                <a:latin typeface="Times New Roman" pitchFamily="18" charset="0"/>
                <a:cs typeface="Times New Roman" pitchFamily="18" charset="0"/>
              </a:rPr>
              <a:t>Срок регистрации </a:t>
            </a:r>
            <a:r>
              <a:rPr lang="en-US" sz="1600" i="1" u="sng" dirty="0" smtClean="0">
                <a:latin typeface="Times New Roman" pitchFamily="18" charset="0"/>
                <a:cs typeface="Times New Roman" pitchFamily="18" charset="0"/>
              </a:rPr>
              <a:t>K</a:t>
            </a:r>
            <a:r>
              <a:rPr lang="ru-RU" sz="1600" i="1" u="sng" dirty="0" smtClean="0">
                <a:latin typeface="Times New Roman" pitchFamily="18" charset="0"/>
                <a:cs typeface="Times New Roman" pitchFamily="18" charset="0"/>
              </a:rPr>
              <a:t>ФХ стандартный, 5 </a:t>
            </a:r>
            <a:r>
              <a:rPr lang="en-US" sz="1600" i="1" u="sng" dirty="0" smtClean="0">
                <a:latin typeface="Times New Roman" pitchFamily="18" charset="0"/>
                <a:cs typeface="Times New Roman" pitchFamily="18" charset="0"/>
              </a:rPr>
              <a:t>pa</a:t>
            </a:r>
            <a:r>
              <a:rPr lang="ru-RU" sz="1600" i="1" u="sng" dirty="0" smtClean="0">
                <a:latin typeface="Times New Roman" pitchFamily="18" charset="0"/>
                <a:cs typeface="Times New Roman" pitchFamily="18" charset="0"/>
              </a:rPr>
              <a:t>б</a:t>
            </a:r>
            <a:r>
              <a:rPr lang="en-US" sz="1600" i="1" u="sng" dirty="0" smtClean="0">
                <a:latin typeface="Times New Roman" pitchFamily="18" charset="0"/>
                <a:cs typeface="Times New Roman" pitchFamily="18" charset="0"/>
              </a:rPr>
              <a:t>o</a:t>
            </a:r>
            <a:r>
              <a:rPr lang="ru-RU" sz="1600" i="1" u="sng" dirty="0" smtClean="0">
                <a:latin typeface="Times New Roman" pitchFamily="18" charset="0"/>
                <a:cs typeface="Times New Roman" pitchFamily="18" charset="0"/>
              </a:rPr>
              <a:t>чих дней.</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avatars.mds.yandex.net/get-zen_doc/1860621/pub_5caa19b3b803e100b03e4a2f_5caa1be844061700afeac82f/scale_1200"/>
          <p:cNvPicPr>
            <a:picLocks noChangeAspect="1" noChangeArrowheads="1"/>
          </p:cNvPicPr>
          <p:nvPr/>
        </p:nvPicPr>
        <p:blipFill>
          <a:blip r:embed="rId2" cstate="print"/>
          <a:srcRect/>
          <a:stretch>
            <a:fillRect/>
          </a:stretch>
        </p:blipFill>
        <p:spPr bwMode="auto">
          <a:xfrm>
            <a:off x="2339752" y="3356994"/>
            <a:ext cx="4824536" cy="2968945"/>
          </a:xfrm>
          <a:prstGeom prst="rect">
            <a:avLst/>
          </a:prstGeom>
          <a:noFill/>
        </p:spPr>
      </p:pic>
      <p:sp>
        <p:nvSpPr>
          <p:cNvPr id="3" name="Прямоугольник 2"/>
          <p:cNvSpPr/>
          <p:nvPr/>
        </p:nvSpPr>
        <p:spPr>
          <a:xfrm>
            <a:off x="323528" y="2"/>
            <a:ext cx="8496944" cy="1246495"/>
          </a:xfrm>
          <a:prstGeom prst="rect">
            <a:avLst/>
          </a:prstGeom>
        </p:spPr>
        <p:txBody>
          <a:bodyPr wrap="square">
            <a:spAutoFit/>
          </a:bodyPr>
          <a:lstStyle/>
          <a:p>
            <a:pPr algn="ctr"/>
            <a:r>
              <a:rPr lang="ru-RU" sz="2500" b="1" dirty="0" smtClean="0">
                <a:solidFill>
                  <a:srgbClr val="00B050"/>
                </a:solidFill>
                <a:latin typeface="Times New Roman" pitchFamily="18" charset="0"/>
                <a:cs typeface="Times New Roman" pitchFamily="18" charset="0"/>
              </a:rPr>
              <a:t>Граждане, изъявившие желание создать и (или) вступить в фермерское хозяйство, заключают между собой соглашение</a:t>
            </a:r>
            <a:endParaRPr lang="ru-RU" sz="2500" b="1" dirty="0">
              <a:solidFill>
                <a:srgbClr val="00B050"/>
              </a:solidFill>
              <a:latin typeface="Times New Roman" pitchFamily="18" charset="0"/>
              <a:cs typeface="Times New Roman" pitchFamily="18" charset="0"/>
            </a:endParaRPr>
          </a:p>
        </p:txBody>
      </p:sp>
      <p:sp>
        <p:nvSpPr>
          <p:cNvPr id="6" name="Прямоугольник 5"/>
          <p:cNvSpPr/>
          <p:nvPr/>
        </p:nvSpPr>
        <p:spPr>
          <a:xfrm>
            <a:off x="3275856" y="5301209"/>
            <a:ext cx="2843808" cy="1200329"/>
          </a:xfrm>
          <a:prstGeom prst="rect">
            <a:avLst/>
          </a:prstGeom>
        </p:spPr>
        <p:txBody>
          <a:bodyPr wrap="square">
            <a:spAutoFit/>
          </a:bodyPr>
          <a:lstStyle/>
          <a:p>
            <a:pPr algn="ctr"/>
            <a:r>
              <a:rPr lang="ru-RU" dirty="0" smtClean="0">
                <a:latin typeface="Times New Roman" pitchFamily="18" charset="0"/>
                <a:cs typeface="Times New Roman" pitchFamily="18" charset="0"/>
              </a:rPr>
              <a:t>Соглашение подписывается всеми членами фермерского хозяйства</a:t>
            </a:r>
            <a:endParaRPr lang="ru-RU" dirty="0">
              <a:latin typeface="Times New Roman" pitchFamily="18" charset="0"/>
              <a:cs typeface="Times New Roman" pitchFamily="18" charset="0"/>
            </a:endParaRPr>
          </a:p>
        </p:txBody>
      </p:sp>
      <p:sp>
        <p:nvSpPr>
          <p:cNvPr id="7" name="Прямоугольник 6"/>
          <p:cNvSpPr/>
          <p:nvPr/>
        </p:nvSpPr>
        <p:spPr>
          <a:xfrm>
            <a:off x="0" y="1196753"/>
            <a:ext cx="9144000" cy="1754326"/>
          </a:xfrm>
          <a:prstGeom prst="rect">
            <a:avLst/>
          </a:prstGeom>
        </p:spPr>
        <p:txBody>
          <a:bodyPr wrap="square">
            <a:spAutoFit/>
          </a:bodyPr>
          <a:lstStyle/>
          <a:p>
            <a:pPr algn="ctr"/>
            <a:r>
              <a:rPr lang="ru-RU" dirty="0" smtClean="0">
                <a:latin typeface="Times New Roman" pitchFamily="18" charset="0"/>
                <a:cs typeface="Times New Roman" pitchFamily="18" charset="0"/>
              </a:rPr>
              <a:t>Для подтверждения статуса КФХ индивидуальным предпринимателям, зарегистрированным в соответствии с приказом, в том числе в целях дальнейшего получения </a:t>
            </a:r>
            <a:r>
              <a:rPr lang="ru-RU" dirty="0" err="1" smtClean="0">
                <a:latin typeface="Times New Roman" pitchFamily="18" charset="0"/>
                <a:cs typeface="Times New Roman" pitchFamily="18" charset="0"/>
              </a:rPr>
              <a:t>грантовой</a:t>
            </a:r>
            <a:r>
              <a:rPr lang="ru-RU" dirty="0" smtClean="0">
                <a:latin typeface="Times New Roman" pitchFamily="18" charset="0"/>
                <a:cs typeface="Times New Roman" pitchFamily="18" charset="0"/>
              </a:rPr>
              <a:t> поддержки, рекомендуют заключать Соглашения о создании КФХ между членами хозяйства и избрании индивидуального предпринимателя главой указанного КФХ или принимать решения индивидуального предпринимателя о ведении КФХ в качестве главы КФХ.</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3" y="0"/>
            <a:ext cx="6745067" cy="477054"/>
          </a:xfrm>
          <a:prstGeom prst="rect">
            <a:avLst/>
          </a:prstGeom>
          <a:noFill/>
        </p:spPr>
        <p:txBody>
          <a:bodyPr wrap="square" rtlCol="0">
            <a:spAutoFit/>
          </a:bodyPr>
          <a:lstStyle/>
          <a:p>
            <a:r>
              <a:rPr lang="ru-RU" sz="2500" b="1" dirty="0" smtClean="0">
                <a:solidFill>
                  <a:schemeClr val="accent1"/>
                </a:solidFill>
                <a:latin typeface="Times New Roman" pitchFamily="18" charset="0"/>
                <a:cs typeface="Times New Roman" pitchFamily="18" charset="0"/>
              </a:rPr>
              <a:t>Обязательные реквизиты соглашения</a:t>
            </a:r>
            <a:endParaRPr lang="ru-RU" sz="2500" b="1" dirty="0">
              <a:solidFill>
                <a:schemeClr val="accent1"/>
              </a:solidFill>
              <a:latin typeface="Times New Roman" pitchFamily="18" charset="0"/>
              <a:cs typeface="Times New Roman" pitchFamily="18" charset="0"/>
            </a:endParaRPr>
          </a:p>
        </p:txBody>
      </p:sp>
      <p:sp>
        <p:nvSpPr>
          <p:cNvPr id="3" name="TextBox 2"/>
          <p:cNvSpPr txBox="1"/>
          <p:nvPr/>
        </p:nvSpPr>
        <p:spPr>
          <a:xfrm>
            <a:off x="1475656" y="692696"/>
            <a:ext cx="3630930" cy="369332"/>
          </a:xfrm>
          <a:prstGeom prst="rect">
            <a:avLst/>
          </a:prstGeom>
          <a:noFill/>
        </p:spPr>
        <p:txBody>
          <a:bodyPr wrap="none" rtlCol="0">
            <a:spAutoFit/>
          </a:bodyPr>
          <a:lstStyle/>
          <a:p>
            <a:r>
              <a:rPr lang="ru-RU" b="1" dirty="0" smtClean="0">
                <a:solidFill>
                  <a:schemeClr val="accent1"/>
                </a:solidFill>
                <a:latin typeface="Times New Roman" pitchFamily="18" charset="0"/>
                <a:cs typeface="Times New Roman" pitchFamily="18" charset="0"/>
              </a:rPr>
              <a:t>о членах фермерского хозяйства</a:t>
            </a:r>
            <a:r>
              <a:rPr lang="ru-RU" dirty="0" smtClean="0">
                <a:solidFill>
                  <a:schemeClr val="accent1"/>
                </a:solidFill>
                <a:latin typeface="Times New Roman" pitchFamily="18" charset="0"/>
                <a:cs typeface="Times New Roman" pitchFamily="18" charset="0"/>
              </a:rPr>
              <a:t>:</a:t>
            </a:r>
            <a:endParaRPr lang="ru-RU" dirty="0">
              <a:solidFill>
                <a:schemeClr val="accent1"/>
              </a:solidFill>
              <a:latin typeface="Times New Roman" pitchFamily="18" charset="0"/>
              <a:cs typeface="Times New Roman" pitchFamily="18" charset="0"/>
            </a:endParaRPr>
          </a:p>
        </p:txBody>
      </p:sp>
      <p:sp>
        <p:nvSpPr>
          <p:cNvPr id="9" name="4-конечная звезда 8"/>
          <p:cNvSpPr/>
          <p:nvPr/>
        </p:nvSpPr>
        <p:spPr>
          <a:xfrm>
            <a:off x="251520" y="476672"/>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4-конечная звезда 13"/>
          <p:cNvSpPr/>
          <p:nvPr/>
        </p:nvSpPr>
        <p:spPr>
          <a:xfrm>
            <a:off x="179512" y="2492896"/>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331640" y="2708920"/>
            <a:ext cx="7344816" cy="369332"/>
          </a:xfrm>
          <a:prstGeom prst="rect">
            <a:avLst/>
          </a:prstGeom>
        </p:spPr>
        <p:txBody>
          <a:bodyPr wrap="square">
            <a:spAutoFit/>
          </a:bodyPr>
          <a:lstStyle/>
          <a:p>
            <a:r>
              <a:rPr lang="ru-RU" b="1" dirty="0" smtClean="0">
                <a:solidFill>
                  <a:schemeClr val="accent1"/>
                </a:solidFill>
                <a:latin typeface="Times New Roman" pitchFamily="18" charset="0"/>
                <a:cs typeface="Times New Roman" pitchFamily="18" charset="0"/>
              </a:rPr>
              <a:t>о правах и об обязанностях членов фермерского хозяйства:</a:t>
            </a:r>
            <a:endParaRPr lang="ru-RU" b="1" dirty="0">
              <a:solidFill>
                <a:schemeClr val="accent1"/>
              </a:solidFill>
              <a:latin typeface="Times New Roman" pitchFamily="18" charset="0"/>
              <a:cs typeface="Times New Roman" pitchFamily="18" charset="0"/>
            </a:endParaRPr>
          </a:p>
        </p:txBody>
      </p:sp>
      <p:sp>
        <p:nvSpPr>
          <p:cNvPr id="16" name="Прямоугольник 15"/>
          <p:cNvSpPr/>
          <p:nvPr/>
        </p:nvSpPr>
        <p:spPr>
          <a:xfrm>
            <a:off x="179512" y="3789041"/>
            <a:ext cx="8712968" cy="1200329"/>
          </a:xfrm>
          <a:prstGeom prst="rect">
            <a:avLst/>
          </a:prstGeom>
        </p:spPr>
        <p:txBody>
          <a:bodyPr wrap="square">
            <a:spAutoFit/>
          </a:bodyPr>
          <a:lstStyle/>
          <a:p>
            <a:pPr algn="just"/>
            <a:r>
              <a:rPr lang="ru-RU" dirty="0" smtClean="0">
                <a:latin typeface="Times New Roman" pitchFamily="18" charset="0"/>
                <a:cs typeface="Times New Roman" pitchFamily="18" charset="0"/>
              </a:rPr>
              <a:t>Члены фермерского хозяйства устанавливают по взаимному согласию внутренний распорядок фермерского хозяйства, права и обязанности с учетом квалификации и хозяйственной необходимости, а также ответственность за неисполнение установленных обязанностей</a:t>
            </a:r>
            <a:endParaRPr lang="ru-RU" dirty="0">
              <a:latin typeface="Times New Roman" pitchFamily="18" charset="0"/>
              <a:cs typeface="Times New Roman" pitchFamily="18" charset="0"/>
            </a:endParaRPr>
          </a:p>
        </p:txBody>
      </p:sp>
      <p:sp>
        <p:nvSpPr>
          <p:cNvPr id="17" name="Прямоугольник 16"/>
          <p:cNvSpPr/>
          <p:nvPr/>
        </p:nvSpPr>
        <p:spPr>
          <a:xfrm>
            <a:off x="179512" y="5157192"/>
            <a:ext cx="8784976" cy="1523494"/>
          </a:xfrm>
          <a:prstGeom prst="rect">
            <a:avLst/>
          </a:prstGeom>
        </p:spPr>
        <p:txBody>
          <a:bodyPr wrap="square">
            <a:spAutoFit/>
          </a:bodyPr>
          <a:lstStyle/>
          <a:p>
            <a:pPr algn="just"/>
            <a:r>
              <a:rPr lang="ru-RU" dirty="0" smtClean="0">
                <a:latin typeface="Times New Roman" pitchFamily="18" charset="0"/>
                <a:cs typeface="Times New Roman" pitchFamily="18" charset="0"/>
              </a:rPr>
              <a:t>Каждый член фермерского хозяйства имеет право на часть доходов, полученных от деятельности фермерского хозяйства в денежной и (или) натуральной форме, плодов, продукции (личный доход каждого члена фермерского хозяйства). Размер и форма выплаты каждому члену фермерского хозяйства личного дохода определяются по соглашению между членами фермерского хозяйства.</a:t>
            </a:r>
            <a:endParaRPr lang="ru-RU" dirty="0">
              <a:latin typeface="Times New Roman" pitchFamily="18" charset="0"/>
              <a:cs typeface="Times New Roman" pitchFamily="18" charset="0"/>
            </a:endParaRPr>
          </a:p>
        </p:txBody>
      </p:sp>
      <p:sp>
        <p:nvSpPr>
          <p:cNvPr id="18" name="Прямоугольник 17"/>
          <p:cNvSpPr/>
          <p:nvPr/>
        </p:nvSpPr>
        <p:spPr>
          <a:xfrm>
            <a:off x="611560" y="1412776"/>
            <a:ext cx="8280920" cy="646331"/>
          </a:xfrm>
          <a:prstGeom prst="rect">
            <a:avLst/>
          </a:prstGeom>
        </p:spPr>
        <p:txBody>
          <a:bodyPr wrap="square">
            <a:spAutoFit/>
          </a:bodyPr>
          <a:lstStyle/>
          <a:p>
            <a:pPr algn="just"/>
            <a:r>
              <a:rPr lang="ru-RU" dirty="0" smtClean="0">
                <a:latin typeface="Times New Roman" pitchFamily="18" charset="0"/>
                <a:cs typeface="Times New Roman" pitchFamily="18" charset="0"/>
              </a:rPr>
              <a:t>К соглашению прилагаются копии документов, подтверждающих родство граждан, изъявивших желание создать фермерское хозяйство</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0650"/>
            <a:ext cx="7416824" cy="923330"/>
          </a:xfrm>
          <a:prstGeom prst="rect">
            <a:avLst/>
          </a:prstGeom>
        </p:spPr>
        <p:txBody>
          <a:bodyPr wrap="square">
            <a:spAutoFit/>
          </a:bodyPr>
          <a:lstStyle/>
          <a:p>
            <a:pPr algn="just"/>
            <a:r>
              <a:rPr lang="ru-RU" b="1" dirty="0" smtClean="0">
                <a:solidFill>
                  <a:schemeClr val="accent1"/>
                </a:solidFill>
                <a:latin typeface="Times New Roman" pitchFamily="18" charset="0"/>
                <a:cs typeface="Times New Roman" pitchFamily="18" charset="0"/>
              </a:rPr>
              <a:t>о признании главой фермерского хозяйства одного из членов этого хозяйства, полномочиях главы фермерского хозяйства  и порядке управления фермерским хозяйством</a:t>
            </a:r>
            <a:r>
              <a:rPr lang="ru-RU" dirty="0" smtClean="0">
                <a:solidFill>
                  <a:schemeClr val="accent1"/>
                </a:solidFill>
                <a:latin typeface="Times New Roman" pitchFamily="18" charset="0"/>
                <a:cs typeface="Times New Roman" pitchFamily="18" charset="0"/>
              </a:rPr>
              <a:t>:</a:t>
            </a:r>
            <a:endParaRPr lang="ru-RU" dirty="0">
              <a:solidFill>
                <a:schemeClr val="accent1"/>
              </a:solidFill>
              <a:latin typeface="Times New Roman" pitchFamily="18" charset="0"/>
              <a:cs typeface="Times New Roman" pitchFamily="18" charset="0"/>
            </a:endParaRPr>
          </a:p>
        </p:txBody>
      </p:sp>
      <p:sp>
        <p:nvSpPr>
          <p:cNvPr id="3" name="4-конечная звезда 2"/>
          <p:cNvSpPr/>
          <p:nvPr/>
        </p:nvSpPr>
        <p:spPr>
          <a:xfrm>
            <a:off x="251520" y="476672"/>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51520" y="1484786"/>
            <a:ext cx="8568952" cy="830997"/>
          </a:xfrm>
          <a:prstGeom prst="rect">
            <a:avLst/>
          </a:prstGeom>
        </p:spPr>
        <p:txBody>
          <a:bodyPr wrap="square">
            <a:spAutoFit/>
          </a:bodyPr>
          <a:lstStyle/>
          <a:p>
            <a:pPr algn="just"/>
            <a:r>
              <a:rPr lang="ru-RU" sz="1600" dirty="0" smtClean="0">
                <a:latin typeface="Times New Roman" pitchFamily="18" charset="0"/>
                <a:cs typeface="Times New Roman" pitchFamily="18" charset="0"/>
              </a:rPr>
              <a:t>Главой фермерского хозяйства по взаимному согласию членов фермерского хозяйства признается один из его членов. В случае, если фермерское хозяйство создано одним гражданином, он является главой фермерского хозяйства.</a:t>
            </a:r>
            <a:endParaRPr lang="ru-RU" sz="1600" dirty="0">
              <a:latin typeface="Times New Roman" pitchFamily="18" charset="0"/>
              <a:cs typeface="Times New Roman" pitchFamily="18" charset="0"/>
            </a:endParaRPr>
          </a:p>
        </p:txBody>
      </p:sp>
      <p:sp>
        <p:nvSpPr>
          <p:cNvPr id="5" name="Прямоугольник 4"/>
          <p:cNvSpPr/>
          <p:nvPr/>
        </p:nvSpPr>
        <p:spPr>
          <a:xfrm>
            <a:off x="251523" y="2420890"/>
            <a:ext cx="2160239" cy="338554"/>
          </a:xfrm>
          <a:prstGeom prst="rect">
            <a:avLst/>
          </a:prstGeom>
        </p:spPr>
        <p:txBody>
          <a:bodyPr wrap="square">
            <a:spAutoFit/>
          </a:bodyPr>
          <a:lstStyle/>
          <a:p>
            <a:r>
              <a:rPr lang="ru-RU" sz="1600" dirty="0" smtClean="0">
                <a:latin typeface="Times New Roman" pitchFamily="18" charset="0"/>
                <a:cs typeface="Times New Roman" pitchFamily="18" charset="0"/>
              </a:rPr>
              <a:t>Полномочия главы:</a:t>
            </a:r>
            <a:endParaRPr lang="ru-RU" sz="1600" dirty="0">
              <a:latin typeface="Times New Roman" pitchFamily="18" charset="0"/>
              <a:cs typeface="Times New Roman" pitchFamily="18" charset="0"/>
            </a:endParaRPr>
          </a:p>
        </p:txBody>
      </p:sp>
      <p:sp>
        <p:nvSpPr>
          <p:cNvPr id="6" name="Прямоугольник 5"/>
          <p:cNvSpPr/>
          <p:nvPr/>
        </p:nvSpPr>
        <p:spPr>
          <a:xfrm>
            <a:off x="2267744" y="2420888"/>
            <a:ext cx="6552728" cy="338554"/>
          </a:xfrm>
          <a:prstGeom prst="rect">
            <a:avLst/>
          </a:prstGeom>
        </p:spPr>
        <p:txBody>
          <a:bodyPr wrap="square">
            <a:spAutoFit/>
          </a:bodyPr>
          <a:lstStyle/>
          <a:p>
            <a:r>
              <a:rPr lang="ru-RU" sz="1600" dirty="0" smtClean="0">
                <a:latin typeface="Times New Roman" pitchFamily="18" charset="0"/>
                <a:cs typeface="Times New Roman" pitchFamily="18" charset="0"/>
              </a:rPr>
              <a:t>организует деятельность фермерского хозяйства;</a:t>
            </a:r>
            <a:endParaRPr lang="ru-RU" sz="1600" dirty="0">
              <a:latin typeface="Times New Roman" pitchFamily="18" charset="0"/>
              <a:cs typeface="Times New Roman" pitchFamily="18" charset="0"/>
            </a:endParaRPr>
          </a:p>
        </p:txBody>
      </p:sp>
      <p:sp>
        <p:nvSpPr>
          <p:cNvPr id="7" name="Прямоугольник 6"/>
          <p:cNvSpPr/>
          <p:nvPr/>
        </p:nvSpPr>
        <p:spPr>
          <a:xfrm>
            <a:off x="2267744" y="2708922"/>
            <a:ext cx="6876256" cy="584775"/>
          </a:xfrm>
          <a:prstGeom prst="rect">
            <a:avLst/>
          </a:prstGeom>
        </p:spPr>
        <p:txBody>
          <a:bodyPr wrap="square">
            <a:spAutoFit/>
          </a:bodyPr>
          <a:lstStyle/>
          <a:p>
            <a:pPr algn="just"/>
            <a:r>
              <a:rPr lang="ru-RU" sz="1600" dirty="0" smtClean="0">
                <a:latin typeface="Times New Roman" pitchFamily="18" charset="0"/>
                <a:cs typeface="Times New Roman" pitchFamily="18" charset="0"/>
              </a:rPr>
              <a:t>без доверенности действует от имени фермерского хозяйства, в том числе представляет его интересы и совершает сделки;</a:t>
            </a:r>
            <a:endParaRPr lang="ru-RU" sz="1600" dirty="0">
              <a:latin typeface="Times New Roman" pitchFamily="18" charset="0"/>
              <a:cs typeface="Times New Roman" pitchFamily="18" charset="0"/>
            </a:endParaRPr>
          </a:p>
        </p:txBody>
      </p:sp>
      <p:sp>
        <p:nvSpPr>
          <p:cNvPr id="8" name="Прямоугольник 7"/>
          <p:cNvSpPr/>
          <p:nvPr/>
        </p:nvSpPr>
        <p:spPr>
          <a:xfrm>
            <a:off x="2267745" y="3284985"/>
            <a:ext cx="2481579" cy="338554"/>
          </a:xfrm>
          <a:prstGeom prst="rect">
            <a:avLst/>
          </a:prstGeom>
        </p:spPr>
        <p:txBody>
          <a:bodyPr wrap="square">
            <a:spAutoFit/>
          </a:bodyPr>
          <a:lstStyle/>
          <a:p>
            <a:r>
              <a:rPr lang="ru-RU" sz="1600" dirty="0" smtClean="0">
                <a:latin typeface="Times New Roman" pitchFamily="18" charset="0"/>
                <a:cs typeface="Times New Roman" pitchFamily="18" charset="0"/>
              </a:rPr>
              <a:t>выдает доверенности;</a:t>
            </a:r>
            <a:endParaRPr lang="ru-RU" sz="1600" dirty="0">
              <a:latin typeface="Times New Roman" pitchFamily="18" charset="0"/>
              <a:cs typeface="Times New Roman" pitchFamily="18" charset="0"/>
            </a:endParaRPr>
          </a:p>
        </p:txBody>
      </p:sp>
      <p:sp>
        <p:nvSpPr>
          <p:cNvPr id="9" name="Прямоугольник 8"/>
          <p:cNvSpPr/>
          <p:nvPr/>
        </p:nvSpPr>
        <p:spPr>
          <a:xfrm>
            <a:off x="2267744" y="3573018"/>
            <a:ext cx="6876256" cy="584775"/>
          </a:xfrm>
          <a:prstGeom prst="rect">
            <a:avLst/>
          </a:prstGeom>
        </p:spPr>
        <p:txBody>
          <a:bodyPr wrap="square">
            <a:spAutoFit/>
          </a:bodyPr>
          <a:lstStyle/>
          <a:p>
            <a:r>
              <a:rPr lang="ru-RU" sz="1600" dirty="0" smtClean="0">
                <a:latin typeface="Times New Roman" pitchFamily="18" charset="0"/>
                <a:cs typeface="Times New Roman" pitchFamily="18" charset="0"/>
              </a:rPr>
              <a:t>осуществляет прием на работу в фермерское хозяйство работников и их увольнение;</a:t>
            </a:r>
            <a:endParaRPr lang="ru-RU" sz="1600" dirty="0">
              <a:latin typeface="Times New Roman" pitchFamily="18" charset="0"/>
              <a:cs typeface="Times New Roman" pitchFamily="18" charset="0"/>
            </a:endParaRPr>
          </a:p>
        </p:txBody>
      </p:sp>
      <p:sp>
        <p:nvSpPr>
          <p:cNvPr id="10" name="Прямоугольник 9"/>
          <p:cNvSpPr/>
          <p:nvPr/>
        </p:nvSpPr>
        <p:spPr>
          <a:xfrm>
            <a:off x="2267744" y="4149082"/>
            <a:ext cx="6876256" cy="338554"/>
          </a:xfrm>
          <a:prstGeom prst="rect">
            <a:avLst/>
          </a:prstGeom>
        </p:spPr>
        <p:txBody>
          <a:bodyPr wrap="square">
            <a:spAutoFit/>
          </a:bodyPr>
          <a:lstStyle/>
          <a:p>
            <a:r>
              <a:rPr lang="ru-RU" sz="1600" dirty="0" smtClean="0">
                <a:latin typeface="Times New Roman" pitchFamily="18" charset="0"/>
                <a:cs typeface="Times New Roman" pitchFamily="18" charset="0"/>
              </a:rPr>
              <a:t>организует ведение учета и отчетности фермерского хозяйства;</a:t>
            </a:r>
            <a:endParaRPr lang="ru-RU" sz="1600" dirty="0">
              <a:latin typeface="Times New Roman" pitchFamily="18" charset="0"/>
              <a:cs typeface="Times New Roman" pitchFamily="18" charset="0"/>
            </a:endParaRPr>
          </a:p>
        </p:txBody>
      </p:sp>
      <p:sp>
        <p:nvSpPr>
          <p:cNvPr id="11" name="Прямоугольник 10"/>
          <p:cNvSpPr/>
          <p:nvPr/>
        </p:nvSpPr>
        <p:spPr>
          <a:xfrm>
            <a:off x="2267744" y="4509122"/>
            <a:ext cx="6876256" cy="584775"/>
          </a:xfrm>
          <a:prstGeom prst="rect">
            <a:avLst/>
          </a:prstGeom>
        </p:spPr>
        <p:txBody>
          <a:bodyPr wrap="square">
            <a:spAutoFit/>
          </a:bodyPr>
          <a:lstStyle/>
          <a:p>
            <a:r>
              <a:rPr lang="ru-RU" sz="1600" dirty="0" smtClean="0">
                <a:latin typeface="Times New Roman" pitchFamily="18" charset="0"/>
                <a:cs typeface="Times New Roman" pitchFamily="18" charset="0"/>
              </a:rPr>
              <a:t>осуществляет иные определяемые соглашением между членами фермерского хозяйства полномочия.</a:t>
            </a:r>
            <a:endParaRPr lang="ru-RU" sz="1600" dirty="0">
              <a:latin typeface="Times New Roman" pitchFamily="18" charset="0"/>
              <a:cs typeface="Times New Roman" pitchFamily="18" charset="0"/>
            </a:endParaRPr>
          </a:p>
        </p:txBody>
      </p:sp>
      <p:sp>
        <p:nvSpPr>
          <p:cNvPr id="12" name="Прямоугольник 11"/>
          <p:cNvSpPr/>
          <p:nvPr/>
        </p:nvSpPr>
        <p:spPr>
          <a:xfrm>
            <a:off x="179512" y="5085186"/>
            <a:ext cx="1368152" cy="338554"/>
          </a:xfrm>
          <a:prstGeom prst="rect">
            <a:avLst/>
          </a:prstGeom>
        </p:spPr>
        <p:txBody>
          <a:bodyPr wrap="square">
            <a:spAutoFit/>
          </a:bodyPr>
          <a:lstStyle/>
          <a:p>
            <a:r>
              <a:rPr lang="ru-RU" sz="1600" dirty="0" smtClean="0">
                <a:latin typeface="Times New Roman" pitchFamily="18" charset="0"/>
                <a:cs typeface="Times New Roman" pitchFamily="18" charset="0"/>
              </a:rPr>
              <a:t>Смена главы: </a:t>
            </a:r>
            <a:endParaRPr lang="ru-RU" sz="1600" dirty="0">
              <a:latin typeface="Times New Roman" pitchFamily="18" charset="0"/>
              <a:cs typeface="Times New Roman" pitchFamily="18" charset="0"/>
            </a:endParaRPr>
          </a:p>
        </p:txBody>
      </p:sp>
      <p:sp>
        <p:nvSpPr>
          <p:cNvPr id="13" name="Прямоугольник 12"/>
          <p:cNvSpPr/>
          <p:nvPr/>
        </p:nvSpPr>
        <p:spPr>
          <a:xfrm>
            <a:off x="1475656" y="5103674"/>
            <a:ext cx="7488832" cy="1077218"/>
          </a:xfrm>
          <a:prstGeom prst="rect">
            <a:avLst/>
          </a:prstGeom>
        </p:spPr>
        <p:txBody>
          <a:bodyPr wrap="square">
            <a:spAutoFit/>
          </a:bodyPr>
          <a:lstStyle/>
          <a:p>
            <a:pPr algn="just"/>
            <a:r>
              <a:rPr lang="ru-RU" sz="1600" dirty="0" smtClean="0">
                <a:latin typeface="Times New Roman" pitchFamily="18" charset="0"/>
                <a:cs typeface="Times New Roman" pitchFamily="18" charset="0"/>
              </a:rPr>
              <a:t>В случае невозможности исполнения главой своих обязанностей более чем 6 мес. или его смерти либо добровольного отказа главы от своих полномочий члены фермерского хозяйства признают по взаимному согласию главой фермерского хозяйства другого члена фермерского хозяйства.</a:t>
            </a:r>
            <a:endParaRPr lang="ru-RU" sz="1600" dirty="0">
              <a:latin typeface="Times New Roman" pitchFamily="18" charset="0"/>
              <a:cs typeface="Times New Roman" pitchFamily="18" charset="0"/>
            </a:endParaRPr>
          </a:p>
        </p:txBody>
      </p:sp>
      <p:sp>
        <p:nvSpPr>
          <p:cNvPr id="14" name="Прямоугольник 13"/>
          <p:cNvSpPr/>
          <p:nvPr/>
        </p:nvSpPr>
        <p:spPr>
          <a:xfrm>
            <a:off x="827584" y="6381330"/>
            <a:ext cx="8316416" cy="338554"/>
          </a:xfrm>
          <a:prstGeom prst="rect">
            <a:avLst/>
          </a:prstGeom>
        </p:spPr>
        <p:txBody>
          <a:bodyPr wrap="square">
            <a:spAutoFit/>
          </a:bodyPr>
          <a:lstStyle/>
          <a:p>
            <a:pPr algn="just"/>
            <a:r>
              <a:rPr lang="ru-RU" sz="1600" dirty="0" smtClean="0">
                <a:latin typeface="Times New Roman" pitchFamily="18" charset="0"/>
                <a:cs typeface="Times New Roman" pitchFamily="18" charset="0"/>
              </a:rPr>
              <a:t>Смена главы не влечет за собой прекращение его членства в фермерском хозяйстве</a:t>
            </a:r>
            <a:endParaRPr lang="ru-RU" sz="1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2534</Words>
  <Application>Microsoft Office PowerPoint</Application>
  <PresentationFormat>Экран (4:3)</PresentationFormat>
  <Paragraphs>240</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Владелец</dc:creator>
  <cp:lastModifiedBy>Владелец</cp:lastModifiedBy>
  <cp:revision>68</cp:revision>
  <dcterms:created xsi:type="dcterms:W3CDTF">2021-03-05T06:06:23Z</dcterms:created>
  <dcterms:modified xsi:type="dcterms:W3CDTF">2021-03-10T12:55:21Z</dcterms:modified>
</cp:coreProperties>
</file>