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36" r:id="rId3"/>
    <p:sldId id="328" r:id="rId4"/>
    <p:sldId id="339" r:id="rId5"/>
    <p:sldId id="330" r:id="rId6"/>
    <p:sldId id="331" r:id="rId7"/>
    <p:sldId id="332" r:id="rId8"/>
    <p:sldId id="337" r:id="rId9"/>
    <p:sldId id="338" r:id="rId10"/>
    <p:sldId id="334" r:id="rId11"/>
    <p:sldId id="335" r:id="rId12"/>
    <p:sldId id="303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3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143958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448544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440543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638950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390892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494767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162238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960608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747947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934762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179346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30088-D79A-4A32-8852-BA7C763C752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093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leverkirov@mail.ru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253714" y="6391475"/>
            <a:ext cx="343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Киров 2022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3" descr="http://dsx-kirov.ru/images/header-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9388"/>
            <a:ext cx="1647825" cy="2019301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717800" y="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</p:txBody>
      </p:sp>
      <p:pic>
        <p:nvPicPr>
          <p:cNvPr id="12" name="Picture 812" descr="https://static1.bigstockphoto.com/1/7/2/large1500/271970413.jpg"/>
          <p:cNvPicPr>
            <a:picLocks noChangeAspect="1" noChangeArrowheads="1"/>
          </p:cNvPicPr>
          <p:nvPr/>
        </p:nvPicPr>
        <p:blipFill>
          <a:blip r:embed="rId3" cstate="print"/>
          <a:srcRect r="-89" b="10042"/>
          <a:stretch>
            <a:fillRect/>
          </a:stretch>
        </p:blipFill>
        <p:spPr bwMode="auto">
          <a:xfrm>
            <a:off x="5097215" y="717848"/>
            <a:ext cx="1312549" cy="10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estrecy-rt.ru/images/uploads/news/2019/12/18/6b1b8fe7208432cb891b0ff02878a84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9642" y="2727016"/>
            <a:ext cx="5054825" cy="339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472749" y="1631215"/>
            <a:ext cx="91844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государственной поддержки  крестьянских (фермерских) хозяйств и индивидуальных предпринимателей</a:t>
            </a:r>
            <a:endParaRPr lang="ru-RU" sz="2500" dirty="0"/>
          </a:p>
        </p:txBody>
      </p:sp>
      <p:sp>
        <p:nvSpPr>
          <p:cNvPr id="18" name="TextBox 17"/>
          <p:cNvSpPr txBox="1"/>
          <p:nvPr/>
        </p:nvSpPr>
        <p:spPr>
          <a:xfrm>
            <a:off x="4005558" y="2395242"/>
            <a:ext cx="380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Грант на развитие семейных ферм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678171"/>
      </p:ext>
    </p:extLst>
  </p:cSld>
  <p:clrMapOvr>
    <a:masterClrMapping/>
  </p:clrMapOvr>
  <p:transition advTm="4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960" y="276572"/>
            <a:ext cx="814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Обязательства получателя гранта </a:t>
            </a:r>
            <a:endParaRPr lang="ru-RU" sz="2800" b="1" dirty="0">
              <a:effectLst/>
              <a:latin typeface="Times New Roman" panose="02020603050405020304" pitchFamily="18" charset="0"/>
              <a:ea typeface="NSimSun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680" y="685800"/>
            <a:ext cx="1178383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Использовать грант на цели, указанные в бизнес-плане, в течение 24 месяцев с даты его получения.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Использовать имущество, закупаемое за счет гранта, исключительно на развитие и деятельность семейной фермы.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Предоставлять отчетность о реализации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грантополучателя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министерство в течении не менее 5 лет со дня получения гранта.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Осуществлять деятельность, на которую предоставляется грант, в течение не менее 5 лет со дня получения гранта.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Оплачивать не менее 40% стоимости приобретаемого имущества, выполняемых работ, указанных в бизнес плане, за счет собственных средств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на сельской территории или на территории сельской агломерации Кировской области не менее 3х новых постоянных рабочих мест на 1 грант, не позднее 24 мес. со дня предоставления гранта (1 место до 15 декабря в году предоставления гранта)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Сохранять созданные за счет гранта новые рабочие места в течение не менее 5 лет с момента их создания.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Представить сведения о принятых работниках в ПФ РФ в срок, устанавливаемый министерством, но не позднее 24 месяцев с даты предоставления гранта.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Достигнуть показателей деятельности, предусмотренных проектом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грантополучателя</a:t>
            </a:r>
            <a:r>
              <a:rPr lang="ru-RU" sz="1600" dirty="0" smtClean="0"/>
              <a:t>.</a:t>
            </a:r>
          </a:p>
          <a:p>
            <a:pPr lvl="0" algn="just">
              <a:buFont typeface="Wingdings" pitchFamily="2" charset="2"/>
              <a:buChar char="v"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AutoShape 2" descr="https://agroportal.biz/download/e2906324-0be0-4760-a1bd-806eda5855ea/1600x975-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agroportal.biz/download/e2906324-0be0-4760-a1bd-806eda5855ea/1600x975-8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agroportal.biz/download/e2906324-0be0-4760-a1bd-806eda5855ea/1600x975-8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agroportal.biz/download/e2906324-0be0-4760-a1bd-806eda5855ea/1600x975-8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agroportal.biz/download/e2906324-0be0-4760-a1bd-806eda5855ea/1600x975-8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agroportal.biz/download/e2906324-0be0-4760-a1bd-806eda5855ea/1600x975-8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://altaikdm.ru/wp-content/uploads/2019/07/ucheba2-e15628363096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44"/>
          <a:stretch/>
        </p:blipFill>
        <p:spPr bwMode="auto">
          <a:xfrm>
            <a:off x="3536221" y="3980200"/>
            <a:ext cx="4458712" cy="287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2419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726" y="0"/>
            <a:ext cx="1078991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 на развитие семейной фермы</a:t>
            </a: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 на развитие семейной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фермы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расчете на 1 крестьянское (фермерское) хозяйство составляет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5744" y="1066800"/>
            <a:ext cx="85693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 млн. рублей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60% затрат на развитие семейной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40% - собственные средства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использования гранта на оплату части (не более 20%) стоимости проекта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(приобретение, строительство, реконструкция, ремонт, модернизация, переустройство производственных объектов, или комплектация ферм и объектов по переработке  сельскохозяйственной продукции оборудованием,  техникой, спецтранспортом, их монтаж, или на приобретение сельскохозяйственных животных, птиц (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искл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свиньи)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 привлечением льготного инвестиционного кредита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более 80% планируемых затрат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891" y="1730718"/>
            <a:ext cx="2390018" cy="1344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891" y="3285442"/>
            <a:ext cx="2390018" cy="16735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891" y="5169316"/>
            <a:ext cx="2390018" cy="1573348"/>
          </a:xfrm>
          <a:prstGeom prst="rect">
            <a:avLst/>
          </a:prstGeom>
        </p:spPr>
      </p:pic>
      <p:pic>
        <p:nvPicPr>
          <p:cNvPr id="5122" name="Picture 2" descr="https://www.pravmir.ru/wp-content/uploads/2016/07/Pshenit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1" y="5078435"/>
            <a:ext cx="2412999" cy="1627165"/>
          </a:xfrm>
          <a:prstGeom prst="rect">
            <a:avLst/>
          </a:prstGeom>
          <a:noFill/>
        </p:spPr>
      </p:pic>
      <p:pic>
        <p:nvPicPr>
          <p:cNvPr id="5124" name="Picture 4" descr="https://admin.citysakh.ru/files/img/i/d3/b3/44234ab55ba43244e3b93.jpg"/>
          <p:cNvPicPr>
            <a:picLocks noChangeAspect="1" noChangeArrowheads="1"/>
          </p:cNvPicPr>
          <p:nvPr/>
        </p:nvPicPr>
        <p:blipFill>
          <a:blip r:embed="rId6" cstate="print"/>
          <a:srcRect t="12294"/>
          <a:stretch>
            <a:fillRect/>
          </a:stretch>
        </p:blipFill>
        <p:spPr bwMode="auto">
          <a:xfrm>
            <a:off x="5387975" y="5092626"/>
            <a:ext cx="2854325" cy="1587574"/>
          </a:xfrm>
          <a:prstGeom prst="rect">
            <a:avLst/>
          </a:prstGeom>
          <a:noFill/>
        </p:spPr>
      </p:pic>
      <p:pic>
        <p:nvPicPr>
          <p:cNvPr id="5126" name="Picture 6" descr="https://www.ku66.ru/_nw/354/28730536.jpg"/>
          <p:cNvPicPr>
            <a:picLocks noChangeAspect="1" noChangeArrowheads="1"/>
          </p:cNvPicPr>
          <p:nvPr/>
        </p:nvPicPr>
        <p:blipFill>
          <a:blip r:embed="rId7" cstate="print"/>
          <a:srcRect t="21712" r="13199"/>
          <a:stretch>
            <a:fillRect/>
          </a:stretch>
        </p:blipFill>
        <p:spPr bwMode="auto">
          <a:xfrm>
            <a:off x="8346608" y="5093793"/>
            <a:ext cx="2384892" cy="1611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770101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8960" y="5618922"/>
            <a:ext cx="900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!!!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297" y="177800"/>
            <a:ext cx="117414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(структурное подразделение  КОГБУ «ЦСХК «Клевера Нечерноземья»):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Киров, ул. Преображенская, 66, </a:t>
            </a:r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215.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(8332) 64-02-56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kleverkirov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kleverkirov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04591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юрисконсульт, консультант: </a:t>
            </a:r>
          </a:p>
          <a:p>
            <a:pPr algn="ctr"/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Ба̀тюсь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Алёна Дмитриевна тел. 64-99-98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бухгалтер, консультант: </a:t>
            </a:r>
          </a:p>
          <a:p>
            <a:pPr algn="ctr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Малафеева Ольга Геннадьевна, тел. 64-01-91 </a:t>
            </a:r>
          </a:p>
        </p:txBody>
      </p:sp>
    </p:spTree>
    <p:extLst>
      <p:ext uri="{BB962C8B-B14F-4D97-AF65-F5344CB8AC3E}">
        <p14:creationId xmlns:p14="http://schemas.microsoft.com/office/powerpoint/2010/main" xmlns="" val="3363896974"/>
      </p:ext>
    </p:extLst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8619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4274" name="Picture 2" descr="https://rbsmi.ru/upload/iblock/f61/f612043aa9d8ab73ec0321cd0847c8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24200" y="215900"/>
            <a:ext cx="6361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18110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8782" y="2362753"/>
            <a:ext cx="1098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Кировской области от 23.12.2019 № 690-П «Об утверждении государственной программы Кировской области Развитие агропромышленного комплекса»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263900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" y="440800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0191" y="1112389"/>
            <a:ext cx="10438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14.07.2012 № 717 «О государственной программе развития сельского хозяйства и регулирования рынков сельскохозяйственной продукции, сырья и продовольствия»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878" y="3445701"/>
            <a:ext cx="11094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Кировской области от 11.06.2021 № 277-П «О предоставлении грантов из областного бюджета на развитие семейных ферм»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7912" y="4583288"/>
            <a:ext cx="114745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16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Распоряжение Минсельхозпрод КО  от 21.06.2021 № 62 «О предоставлении и рассмотрении документов для предоставления грантов из областного бюджета на развитие семейных ферм»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81231" y="5446001"/>
            <a:ext cx="113023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0161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Распоряжение Минсельхозпрод КО от 21.07.2021 № 74 «Об утверждении методики определения плановых значений результатов предоставления грантов из областного бюджета на развитие семейных ферм»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28600"/>
            <a:ext cx="50822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СЕМЕЙНАЯ ФЕРМА ЭТО:</a:t>
            </a:r>
            <a:endParaRPr lang="ru-RU" sz="3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grantkfh.ru/uploads/s/x/f/s/xfshxwknvqba/img/full_abFwFppE.jpg"/>
          <p:cNvPicPr>
            <a:picLocks noChangeAspect="1" noChangeArrowheads="1"/>
          </p:cNvPicPr>
          <p:nvPr/>
        </p:nvPicPr>
        <p:blipFill>
          <a:blip r:embed="rId2" cstate="print"/>
          <a:srcRect l="8167" t="22112" r="13362"/>
          <a:stretch>
            <a:fillRect/>
          </a:stretch>
        </p:blipFill>
        <p:spPr bwMode="auto">
          <a:xfrm>
            <a:off x="-24489" y="3327400"/>
            <a:ext cx="5863199" cy="3530600"/>
          </a:xfrm>
          <a:prstGeom prst="rect">
            <a:avLst/>
          </a:prstGeom>
          <a:noFill/>
        </p:spPr>
      </p:pic>
      <p:pic>
        <p:nvPicPr>
          <p:cNvPr id="36870" name="Picture 6" descr="http://krimm.ru/upload/imperavi/5bc06ee27b34c.jpg"/>
          <p:cNvPicPr>
            <a:picLocks noChangeAspect="1" noChangeArrowheads="1"/>
          </p:cNvPicPr>
          <p:nvPr/>
        </p:nvPicPr>
        <p:blipFill>
          <a:blip r:embed="rId3" cstate="print"/>
          <a:srcRect t="16768"/>
          <a:stretch>
            <a:fillRect/>
          </a:stretch>
        </p:blipFill>
        <p:spPr bwMode="auto">
          <a:xfrm>
            <a:off x="6454775" y="3276600"/>
            <a:ext cx="5737225" cy="35814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744918"/>
            <a:ext cx="119681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крестьянское (фермерское) хозяйство, число членов которого составляет 2 (включая главу) и более членов семьи (объединенных родством и (или) свойством) главы крестьянского (фермерского) хозяйства, или индивидуальный предприниматель, являющийся главой крестьянского (фермерского) хозяйства, в состав членов которого входят 2 и более членов семьи (объединенных родством и (или) свойством) указанного индивидуального предпринимателя, зарегистрированные гражданином Российской Федерации на сельской территории или на территории сельской агломерации Кировской области, осуществляющие деятельность более 12 месяцев с даты регистрации, осуществляющие деятельность на сельской территории или на территории сельской агломерации Кировской области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0" y="495300"/>
            <a:ext cx="78866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Участники конкурса - заявители</a:t>
            </a:r>
            <a:endParaRPr lang="ru-RU" sz="35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336014" y="1185933"/>
            <a:ext cx="1244600" cy="1092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8003023" y="1140978"/>
            <a:ext cx="1159971" cy="11322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4202" y="2468633"/>
            <a:ext cx="5409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Крестьянские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фермерские)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хозяйства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(соответствующие требованиям ФЗ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11.06.2003 №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74-ФЗ «О К(Ф)Х»)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1260" y="2407268"/>
            <a:ext cx="5018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Крестьянские (фермерские)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хозяйства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юр. лицо (созданные в соотв. с Законом РСФСР от 22.11.1990 № 348-1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un9-3.userapi.com/c845019/v845019464/129804/kBW_-xGIL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0075" y="4024312"/>
            <a:ext cx="3343275" cy="25050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0" y="96212"/>
            <a:ext cx="910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 РЕСУРСЫ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77495"/>
            <a:ext cx="2743200" cy="1859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" y="2222500"/>
            <a:ext cx="2463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участок с/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назначения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5800" y="536611"/>
            <a:ext cx="2755900" cy="1723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9700" y="2235200"/>
            <a:ext cx="36703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с/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техника, самоходные с/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машины, грузовой автотранспорт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1100" y="528148"/>
            <a:ext cx="2794000" cy="17153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70600" y="2235201"/>
            <a:ext cx="3251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недвижимости производственного назначения 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71676" y="5029131"/>
            <a:ext cx="1920324" cy="16002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0800000" flipV="1">
            <a:off x="9740898" y="5009138"/>
            <a:ext cx="1333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с/х продукции 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503" y="2822349"/>
            <a:ext cx="2228297" cy="1528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2803" y="5203029"/>
            <a:ext cx="2328212" cy="16549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67000" y="5994400"/>
            <a:ext cx="257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КФХ имеются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специалисты, агрономы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/>
          <a:srcRect r="3889" b="13563"/>
          <a:stretch>
            <a:fillRect/>
          </a:stretch>
        </p:blipFill>
        <p:spPr>
          <a:xfrm>
            <a:off x="5753099" y="5026111"/>
            <a:ext cx="2438401" cy="15270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32800" y="5054600"/>
            <a:ext cx="123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налажен сбыт продукции: переработчики или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671" y="3172351"/>
            <a:ext cx="1819595" cy="17044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81300" y="4394200"/>
            <a:ext cx="264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условия для уничтожения биологических отходов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83700" y="469899"/>
            <a:ext cx="2504201" cy="17677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372600" y="22860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поголовье с/х животных 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 descr="https://st2.depositphotos.com/3518393/10544/i/950/depositphotos_105444958-stock-photo-heap-and-ears-of-ry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26676" y="3018385"/>
            <a:ext cx="2250523" cy="133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8267700" y="3175000"/>
            <a:ext cx="361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наличие кондиционных и/или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высокорепродукционных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семян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https://sm-news.ru/wp-content/uploads/2019/04/09/img_20190409_1305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52400" y="4394200"/>
            <a:ext cx="2387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налажен бухучет</a:t>
            </a: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401533"/>
      </p:ext>
    </p:extLst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крестьянского (фермерского) хозяйства</a:t>
            </a:r>
            <a:endParaRPr lang="ru-RU" sz="35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0174"/>
            <a:ext cx="6082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развитие молочного скотоводства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3565" y="1033670"/>
            <a:ext cx="5274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развитие мясного скотоводства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4617829"/>
            <a:ext cx="44282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развитие растениеводства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1496" y="3246782"/>
            <a:ext cx="5817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развитие иного направления животноводства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Ярославская пород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956" y="1508537"/>
            <a:ext cx="2835966" cy="1890644"/>
          </a:xfrm>
          <a:prstGeom prst="rect">
            <a:avLst/>
          </a:prstGeom>
          <a:noFill/>
        </p:spPr>
      </p:pic>
      <p:pic>
        <p:nvPicPr>
          <p:cNvPr id="1028" name="Picture 4" descr="Санта-гертруда порода коров"/>
          <p:cNvPicPr>
            <a:picLocks noChangeAspect="1" noChangeArrowheads="1"/>
          </p:cNvPicPr>
          <p:nvPr/>
        </p:nvPicPr>
        <p:blipFill>
          <a:blip r:embed="rId3" cstate="print"/>
          <a:srcRect t="7506" r="6587" b="7410"/>
          <a:stretch>
            <a:fillRect/>
          </a:stretch>
        </p:blipFill>
        <p:spPr bwMode="auto">
          <a:xfrm>
            <a:off x="7722566" y="1515979"/>
            <a:ext cx="3024947" cy="1836819"/>
          </a:xfrm>
          <a:prstGeom prst="rect">
            <a:avLst/>
          </a:prstGeom>
          <a:noFill/>
        </p:spPr>
      </p:pic>
      <p:pic>
        <p:nvPicPr>
          <p:cNvPr id="1030" name="Picture 6" descr="Успешное коневодство: как и для чего разводить лошадей"/>
          <p:cNvPicPr>
            <a:picLocks noChangeAspect="1" noChangeArrowheads="1"/>
          </p:cNvPicPr>
          <p:nvPr/>
        </p:nvPicPr>
        <p:blipFill>
          <a:blip r:embed="rId4" cstate="print"/>
          <a:srcRect l="9401" t="12134" r="17028" b="10783"/>
          <a:stretch>
            <a:fillRect/>
          </a:stretch>
        </p:blipFill>
        <p:spPr bwMode="auto">
          <a:xfrm>
            <a:off x="0" y="3405810"/>
            <a:ext cx="3034748" cy="1789043"/>
          </a:xfrm>
          <a:prstGeom prst="rect">
            <a:avLst/>
          </a:prstGeom>
          <a:noFill/>
        </p:spPr>
      </p:pic>
      <p:pic>
        <p:nvPicPr>
          <p:cNvPr id="1032" name="Picture 8" descr="https://avatars.mds.yandex.net/get-zen_doc/41204/pub_5d8282fe9515ee00ad30e22d_5d84b34d028d6800ac341f59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4108" y="3352800"/>
            <a:ext cx="3107892" cy="1603512"/>
          </a:xfrm>
          <a:prstGeom prst="rect">
            <a:avLst/>
          </a:prstGeom>
          <a:noFill/>
        </p:spPr>
      </p:pic>
      <p:pic>
        <p:nvPicPr>
          <p:cNvPr id="1034" name="Picture 10" descr="https://mcx.gov.ru/upload/medialibrary/c20/c2053fd7fa8b9427b93345500b79a558.jpg"/>
          <p:cNvPicPr>
            <a:picLocks noChangeAspect="1" noChangeArrowheads="1"/>
          </p:cNvPicPr>
          <p:nvPr/>
        </p:nvPicPr>
        <p:blipFill>
          <a:blip r:embed="rId6" cstate="print"/>
          <a:srcRect l="19421" t="18562" r="25676" b="18450"/>
          <a:stretch>
            <a:fillRect/>
          </a:stretch>
        </p:blipFill>
        <p:spPr bwMode="auto">
          <a:xfrm>
            <a:off x="3326297" y="5267739"/>
            <a:ext cx="2072158" cy="1590261"/>
          </a:xfrm>
          <a:prstGeom prst="rect">
            <a:avLst/>
          </a:prstGeom>
          <a:noFill/>
        </p:spPr>
      </p:pic>
      <p:pic>
        <p:nvPicPr>
          <p:cNvPr id="1036" name="Picture 12" descr="https://legkovmeste.ru/wp-content/uploads/2019/04/post_58ee18d833c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4607" y="5300870"/>
            <a:ext cx="2335694" cy="1557130"/>
          </a:xfrm>
          <a:prstGeom prst="rect">
            <a:avLst/>
          </a:prstGeom>
          <a:noFill/>
        </p:spPr>
      </p:pic>
      <p:pic>
        <p:nvPicPr>
          <p:cNvPr id="1038" name="Picture 14" descr="https://grounde.ru/wp-content/uploads/2019/04/688ec2a276a07dafa357afb.jpg"/>
          <p:cNvPicPr>
            <a:picLocks noChangeAspect="1" noChangeArrowheads="1"/>
          </p:cNvPicPr>
          <p:nvPr/>
        </p:nvPicPr>
        <p:blipFill>
          <a:blip r:embed="rId8" cstate="print"/>
          <a:srcRect l="9297" t="6154" b="14872"/>
          <a:stretch>
            <a:fillRect/>
          </a:stretch>
        </p:blipFill>
        <p:spPr bwMode="auto">
          <a:xfrm>
            <a:off x="7977809" y="5327374"/>
            <a:ext cx="3222901" cy="1530626"/>
          </a:xfrm>
          <a:prstGeom prst="rect">
            <a:avLst/>
          </a:prstGeom>
          <a:noFill/>
        </p:spPr>
      </p:pic>
      <p:sp>
        <p:nvSpPr>
          <p:cNvPr id="1040" name="AutoShape 16" descr="https://i.artfile.ru/5639x4304_699982_%5bwww.ArtFile.ru%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i.artfile.ru/5639x4304_699982_%5bwww.ArtFile.ru%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s://kazakh-zerno.net/wp-content/uploads/2019/06/frykti_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58877" y="5257801"/>
            <a:ext cx="234978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" y="411480"/>
            <a:ext cx="11399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НА РАЗВИТИЕ СЕМЕЙНОЙ ФЕРМЫ МОЖЕТ БЫТЬ ИСПОЛЬЗОВАН:</a:t>
            </a:r>
            <a:endParaRPr lang="ru-RU" sz="2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t="15998"/>
          <a:stretch>
            <a:fillRect/>
          </a:stretch>
        </p:blipFill>
        <p:spPr>
          <a:xfrm>
            <a:off x="6527800" y="832679"/>
            <a:ext cx="2794000" cy="1763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0301" y="788803"/>
            <a:ext cx="2781300" cy="17892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1" y="2654300"/>
            <a:ext cx="318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на приобретение сельскохозяйственных животных, птиц (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искл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. свиньи), рыбопосадочного материала</a:t>
            </a: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1882" y="1549399"/>
            <a:ext cx="1512518" cy="10769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62000"/>
            <a:ext cx="1905000" cy="12084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13500" y="2578100"/>
            <a:ext cx="287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на приобретение, строительство,  капремонт, реконструкцию или модернизацию объектов для производства, хранения и переработки с/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продукции</a:t>
            </a: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3001" y="2730500"/>
            <a:ext cx="2692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на приобретение автономных источников 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- и газоснабжения, обустройство автономных источников водоснабжения</a:t>
            </a: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uralmilk.ru/images/slide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10700" y="774701"/>
            <a:ext cx="2781300" cy="177799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207500" y="2616200"/>
            <a:ext cx="2811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на комплектацию объектов для производства, хранения и переработки с/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продукции оборудованием, с/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техникой и спецтранспортом и их монтаж</a:t>
            </a: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5500" y="4343400"/>
            <a:ext cx="2491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на разработку проектной документации строительства, реконструкции или модернизации объектов для производства, хранения и переработки с/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продукции</a:t>
            </a: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https://www.metkonstrukcii.ru/uploads/media/default/0001/01/d795960e2d26b603917e693adced095f0747ea7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www.metkonstrukcii.ru/uploads/media/default/0001/01/d795960e2d26b603917e693adced095f0747ea7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angar36.ru/wp-content/uploads/2017/03/d84c661843872174c933a3b02c2ac38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http://ugra-agro.ru/uploads/angar-techline-kark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62287"/>
            <a:ext cx="3069125" cy="2191578"/>
          </a:xfrm>
          <a:prstGeom prst="rect">
            <a:avLst/>
          </a:prstGeom>
          <a:noFill/>
        </p:spPr>
      </p:pic>
      <p:sp>
        <p:nvSpPr>
          <p:cNvPr id="18444" name="AutoShape 12" descr="https://www.tentostroy.ru/images/portfolio/angary/proekt-dvuskatnogo-1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https://www.npommz.ru/wp-content/uploads/2018/01/zhferma-skhem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 descr="https://avrial.ru/wp-content/uploads/2018/06/proekt-korovnika-1024x5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0" name="AutoShape 18" descr="https://uss18.net/assets/images/stroyka/proek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413500" y="4229100"/>
            <a:ext cx="539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на оплату части (не более 20%) стоимости  данных проектов, и реализуемого с привлечением льготного инвестиционного кредита, в соответствии с постановлением Правительства РФ от 29.12.2016 № 1528</a:t>
            </a: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>
            <a:endCxn id="16" idx="2"/>
          </p:cNvCxnSpPr>
          <p:nvPr/>
        </p:nvCxnSpPr>
        <p:spPr>
          <a:xfrm flipV="1">
            <a:off x="7848600" y="4055428"/>
            <a:ext cx="0" cy="249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10782300" y="4013200"/>
            <a:ext cx="12700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2" name="Picture 20" descr="http://kuzneck.pnzreg.ru/upload/resize_cache/iblock/09c/640_427_2/09cd0aa625352dbc70902e4f9acd39ef.jpg"/>
          <p:cNvPicPr>
            <a:picLocks noChangeAspect="1" noChangeArrowheads="1"/>
          </p:cNvPicPr>
          <p:nvPr/>
        </p:nvPicPr>
        <p:blipFill>
          <a:blip r:embed="rId8" cstate="print"/>
          <a:srcRect l="2656" t="17681"/>
          <a:stretch>
            <a:fillRect/>
          </a:stretch>
        </p:blipFill>
        <p:spPr bwMode="auto">
          <a:xfrm>
            <a:off x="7962901" y="5276552"/>
            <a:ext cx="2501899" cy="1411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6196424"/>
      </p:ext>
    </p:extLst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940300" y="419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047107" y="1"/>
            <a:ext cx="631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участникам конкурсного отбора</a:t>
            </a:r>
          </a:p>
          <a:p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859604" y="460014"/>
            <a:ext cx="7216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находятся в процессе реорганизации, ликвидации, в отношении КФХ – юридических лиц не введена процедура банкротства, деятельность их не приостановлена, либо не прекращают деятельность в качестве ИП – главы КФХ.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4380418" y="672139"/>
            <a:ext cx="520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353852" y="1815975"/>
            <a:ext cx="520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903619" y="1608855"/>
            <a:ext cx="7177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являются на дату подачи заявки иностранными юр.лицами, а также российскими юр. лицами, в уставных капиталах которых доля участия иностранных юр. лиц, в совокупности не превышает 50 % (для КФХ – юр. лиц).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52748" y="5268477"/>
            <a:ext cx="72077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имеют просроченную задолженность по возврату в областной бюджет субсидий, бюджетных инвестиций, предоставленных в том числе в соответствии с иными правовыми актами, и иной просроченной задолженности перед бюджетом, превышающую 10 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uperfoto.pro/wp-content/uploads/2019/12/MG_858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99" y="463404"/>
            <a:ext cx="4107209" cy="27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960418" y="2841279"/>
            <a:ext cx="72315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имеющие сведений в отношении главы, членов коллегиального исполнительного органа, лица, исполняющего функции единоличного исполнительного органа, или главного бухгалтера КФХ - юридического лица, индивидуального предпринимателя - главы крестьянского (фермерского) хозяйства, индивидуального предпринимателя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 реестре дисквалифицированных лиц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9472" y="3291952"/>
            <a:ext cx="4110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Регистрация на сельской территории или на территории сельской агломерации Кировской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6142" y="4619045"/>
            <a:ext cx="7096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деятельности должно превышать 12 месяцев со дня регистрации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6775" y="5387790"/>
            <a:ext cx="3975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 бизнес-план по форме, установленной правовым актом министерства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4232134" y="5591596"/>
            <a:ext cx="695915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4230786" y="3364940"/>
            <a:ext cx="695915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783933"/>
      </p:ext>
    </p:extLst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6915" y="404602"/>
            <a:ext cx="38871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Повторное получение гранта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260" y="1318108"/>
            <a:ext cx="403253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гранта возможно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условии:</a:t>
            </a:r>
          </a:p>
          <a:p>
            <a:pPr algn="just">
              <a:buFont typeface="Wingdings" pitchFamily="2" charset="2"/>
              <a:buChar char="Ø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завершения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реализации проекта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грантополучателя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который ранее был получен грант,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отсутствия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внесения изменений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плановые показатели деятельности ранее реализованного проекта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грантополучателя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участием средств гранта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внесения изменений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плановые показатели деятельности ранее реализованного проекта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грантополучателя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участием средств гранта вследствие наступления обстоятельств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непреодолимой силы не более чем на 10%.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3030" y="1344254"/>
            <a:ext cx="43723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получить грант не ранее чем через 36 месяцев с даты получения предыдущего 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гранта</a:t>
            </a:r>
            <a:endParaRPr lang="ru-RU" sz="2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Получатели: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Агростартап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поддержку начинающего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фермера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развитие семейной животноводческой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фермы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семейной фермы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реализовавшие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соответствующий проект в полном объеме и достигшие плановых показателей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7.pngwing.com/pngs/853/485/png-transparent-arrow-cycle-recycle-redo-reuse-red-bl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127" y="1857609"/>
            <a:ext cx="2045459" cy="27435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6054</TotalTime>
  <Words>1154</Words>
  <Application>Microsoft Office PowerPoint</Application>
  <PresentationFormat>Произвольный</PresentationFormat>
  <Paragraphs>91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Владелец</cp:lastModifiedBy>
  <cp:revision>366</cp:revision>
  <cp:lastPrinted>2019-10-15T19:35:04Z</cp:lastPrinted>
  <dcterms:created xsi:type="dcterms:W3CDTF">2019-09-09T19:18:26Z</dcterms:created>
  <dcterms:modified xsi:type="dcterms:W3CDTF">2022-02-24T10:46:20Z</dcterms:modified>
</cp:coreProperties>
</file>