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notesSlides/notesSlide2.xml" ContentType="application/vnd.openxmlformats-officedocument.presentationml.notesSlide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178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Default Extension="xlsx" ContentType="application/vnd.openxmlformats-officedocument.spreadsheetml.sheet"/>
  <Override PartName="/ppt/tags/tag41.xml" ContentType="application/vnd.openxmlformats-officedocument.presentationml.tags+xml"/>
  <Override PartName="/ppt/tags/tag145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68.xml" ContentType="application/vnd.openxmlformats-officedocument.presentationml.tags+xml"/>
  <Override PartName="/ppt/tags/tag186.xml" ContentType="application/vnd.openxmlformats-officedocument.presentationml.tags+xml"/>
  <Default Extension="wdp" ContentType="image/vnd.ms-photo"/>
  <Default Extension="gif" ContentType="image/gif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57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64.xml" ContentType="application/vnd.openxmlformats-officedocument.presentationml.tags+xml"/>
  <Override PartName="/ppt/tags/tag182.xml" ContentType="application/vnd.openxmlformats-officedocument.presentationml.tags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tags/tag154.xml" ContentType="application/vnd.openxmlformats-officedocument.presentationml.tags+xml"/>
  <Override PartName="/ppt/tags/tag183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charts/chart1.xml" ContentType="application/vnd.openxmlformats-officedocument.drawingml.chart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9.xml" ContentType="application/vnd.openxmlformats-officedocument.presentationml.tags+xml"/>
  <Override PartName="/ppt/tags/tag177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66.xml" ContentType="application/vnd.openxmlformats-officedocument.presentationml.tags+xml"/>
  <Override PartName="/ppt/tags/tag184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charts/chart2.xml" ContentType="application/vnd.openxmlformats-officedocument.drawingml.chart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80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42" r:id="rId3"/>
    <p:sldId id="343" r:id="rId4"/>
    <p:sldId id="340" r:id="rId5"/>
    <p:sldId id="341" r:id="rId6"/>
    <p:sldId id="326" r:id="rId7"/>
    <p:sldId id="284" r:id="rId8"/>
    <p:sldId id="327" r:id="rId9"/>
    <p:sldId id="328" r:id="rId10"/>
    <p:sldId id="329" r:id="rId11"/>
    <p:sldId id="330" r:id="rId12"/>
    <p:sldId id="331" r:id="rId13"/>
    <p:sldId id="333" r:id="rId14"/>
    <p:sldId id="337" r:id="rId15"/>
    <p:sldId id="285" r:id="rId16"/>
    <p:sldId id="258" r:id="rId17"/>
    <p:sldId id="287" r:id="rId18"/>
    <p:sldId id="282" r:id="rId19"/>
    <p:sldId id="288" r:id="rId20"/>
    <p:sldId id="289" r:id="rId21"/>
    <p:sldId id="290" r:id="rId22"/>
    <p:sldId id="292" r:id="rId23"/>
    <p:sldId id="293" r:id="rId24"/>
    <p:sldId id="297" r:id="rId25"/>
    <p:sldId id="300" r:id="rId26"/>
    <p:sldId id="301" r:id="rId27"/>
    <p:sldId id="302" r:id="rId28"/>
    <p:sldId id="303" r:id="rId29"/>
    <p:sldId id="304" r:id="rId30"/>
    <p:sldId id="305" r:id="rId31"/>
    <p:sldId id="308" r:id="rId32"/>
    <p:sldId id="309" r:id="rId33"/>
    <p:sldId id="33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38" r:id="rId44"/>
    <p:sldId id="319" r:id="rId45"/>
    <p:sldId id="320" r:id="rId46"/>
    <p:sldId id="321" r:id="rId47"/>
    <p:sldId id="269" r:id="rId48"/>
  </p:sldIdLst>
  <p:sldSz cx="10833100" cy="7708900"/>
  <p:notesSz cx="10833100" cy="77089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9900"/>
    <a:srgbClr val="CCCC00"/>
    <a:srgbClr val="0066CC"/>
    <a:srgbClr val="00CC66"/>
    <a:srgbClr val="4F81BD"/>
    <a:srgbClr val="33CCCC"/>
    <a:srgbClr val="0099CC"/>
    <a:srgbClr val="00CC99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26" autoAdjust="0"/>
    <p:restoredTop sz="94660"/>
  </p:normalViewPr>
  <p:slideViewPr>
    <p:cSldViewPr>
      <p:cViewPr varScale="1">
        <p:scale>
          <a:sx n="62" d="100"/>
          <a:sy n="62" d="100"/>
        </p:scale>
        <p:origin x="-1680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3"/>
  <c:chart>
    <c:autoTitleDeleted val="1"/>
    <c:plotArea>
      <c:layout>
        <c:manualLayout>
          <c:layoutTarget val="inner"/>
          <c:xMode val="edge"/>
          <c:yMode val="edge"/>
          <c:x val="4.6611341953226131E-2"/>
          <c:y val="9.4921419510740054E-2"/>
          <c:w val="0.59539823278840753"/>
          <c:h val="0.7308094724441006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 благоприятная зона для ведения молочного животноводства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effectLst>
              <a:outerShdw blurRad="50800" dist="38100" dir="2700000" sx="110000" sy="11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8AA-4642-A0AF-EAC6275BE754}"/>
              </c:ext>
            </c:extLst>
          </c:dPt>
          <c:dPt>
            <c:idx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1-68AA-4642-A0AF-EAC6275BE754}"/>
              </c:ext>
            </c:extLst>
          </c:dPt>
          <c:dPt>
            <c:idx val="2"/>
            <c:extLst xmlns:c16r2="http://schemas.microsoft.com/office/drawing/2015/06/chart">
              <c:ext xmlns:c16="http://schemas.microsoft.com/office/drawing/2014/chart" uri="{C3380CC4-5D6E-409C-BE32-E72D297353CC}">
                <c16:uniqueId val="{00000002-68AA-4642-A0AF-EAC6275BE754}"/>
              </c:ext>
            </c:extLst>
          </c:dPt>
          <c:dPt>
            <c:idx val="3"/>
            <c:extLst xmlns:c16r2="http://schemas.microsoft.com/office/drawing/2015/06/chart">
              <c:ext xmlns:c16="http://schemas.microsoft.com/office/drawing/2014/chart" uri="{C3380CC4-5D6E-409C-BE32-E72D297353CC}">
                <c16:uniqueId val="{00000003-68AA-4642-A0AF-EAC6275BE754}"/>
              </c:ext>
            </c:extLst>
          </c:dPt>
          <c:cat>
            <c:strRef>
              <c:f>Лист1!$A$2:$A$3</c:f>
              <c:strCache>
                <c:ptCount val="2"/>
                <c:pt idx="0">
                  <c:v>Содержание энергии в силосе и сенаже 10,5 МДж в кг СВ</c:v>
                </c:pt>
                <c:pt idx="1">
                  <c:v>Содержание сырого протеина в силосе и сенаже 14% в кг СВ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8AA-4642-A0AF-EAC6275BE7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Зона успеха для ведения молочного животноводства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10,5 МДж в кг СВ</a:t>
                    </a:r>
                    <a:endParaRPr lang="ru-RU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8AA-4642-A0AF-EAC6275BE75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14% в кг СВ</a:t>
                    </a:r>
                    <a:endParaRPr lang="ru-RU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8AA-4642-A0AF-EAC6275BE7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Содержание энергии в силосе и сенаже 10,5 МДж в кг СВ</c:v>
                </c:pt>
                <c:pt idx="1">
                  <c:v>Содержание сырого протеина в силосе и сенаже 14% в кг СВ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10.5</c:v>
                </c:pt>
                <c:pt idx="1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8AA-4642-A0AF-EAC6275BE754}"/>
            </c:ext>
          </c:extLst>
        </c:ser>
        <c:dLbls/>
        <c:gapWidth val="28"/>
        <c:overlap val="3"/>
        <c:axId val="187614336"/>
        <c:axId val="173746048"/>
      </c:barChart>
      <c:catAx>
        <c:axId val="1876143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73746048"/>
        <c:crosses val="autoZero"/>
        <c:auto val="1"/>
        <c:lblAlgn val="ctr"/>
        <c:lblOffset val="100"/>
      </c:catAx>
      <c:valAx>
        <c:axId val="173746048"/>
        <c:scaling>
          <c:orientation val="minMax"/>
          <c:max val="14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87614336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68367739918459558"/>
          <c:y val="0.29595512355034376"/>
          <c:w val="0.30079342477135906"/>
          <c:h val="0.33145682743326843"/>
        </c:manualLayout>
      </c:layout>
      <c:overlay val="1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3"/>
  <c:chart>
    <c:autoTitleDeleted val="1"/>
    <c:plotArea>
      <c:layout>
        <c:manualLayout>
          <c:layoutTarget val="inner"/>
          <c:xMode val="edge"/>
          <c:yMode val="edge"/>
          <c:x val="4.6611341953226131E-2"/>
          <c:y val="0.13557883810551119"/>
          <c:w val="0.59539823278840753"/>
          <c:h val="0.73080947244410066"/>
        </c:manualLayout>
      </c:layout>
      <c:bar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Плотность трамбовки, кг СВ/м3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effectLst>
              <a:outerShdw blurRad="127000" dir="1020000" sx="101000" sy="101000" algn="l" rotWithShape="0">
                <a:prstClr val="black">
                  <a:alpha val="45000"/>
                </a:prstClr>
              </a:outerShdw>
            </a:effectLst>
          </c:spPr>
          <c:dPt>
            <c:idx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2ECC-4A29-A2C3-B598B9E8F734}"/>
              </c:ext>
            </c:extLst>
          </c:dPt>
          <c:dPt>
            <c:idx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1-2ECC-4A29-A2C3-B598B9E8F734}"/>
              </c:ext>
            </c:extLst>
          </c:dPt>
          <c:dPt>
            <c:idx val="2"/>
            <c:extLst xmlns:c16r2="http://schemas.microsoft.com/office/drawing/2015/06/chart">
              <c:ext xmlns:c16="http://schemas.microsoft.com/office/drawing/2014/chart" uri="{C3380CC4-5D6E-409C-BE32-E72D297353CC}">
                <c16:uniqueId val="{00000002-2ECC-4A29-A2C3-B598B9E8F734}"/>
              </c:ext>
            </c:extLst>
          </c:dPt>
          <c:dPt>
            <c:idx val="3"/>
            <c:extLst xmlns:c16r2="http://schemas.microsoft.com/office/drawing/2015/06/chart">
              <c:ext xmlns:c16="http://schemas.microsoft.com/office/drawing/2014/chart" uri="{C3380CC4-5D6E-409C-BE32-E72D297353CC}">
                <c16:uniqueId val="{00000003-2ECC-4A29-A2C3-B598B9E8F734}"/>
              </c:ext>
            </c:extLst>
          </c:dPt>
          <c:cat>
            <c:numRef>
              <c:f>Лист1!$A$2:$A$7</c:f>
              <c:numCache>
                <c:formatCode>General</c:formatCode>
                <c:ptCount val="6"/>
                <c:pt idx="0">
                  <c:v>120</c:v>
                </c:pt>
                <c:pt idx="1">
                  <c:v>150</c:v>
                </c:pt>
                <c:pt idx="2">
                  <c:v>180</c:v>
                </c:pt>
                <c:pt idx="3">
                  <c:v>210</c:v>
                </c:pt>
                <c:pt idx="4">
                  <c:v>240</c:v>
                </c:pt>
                <c:pt idx="5">
                  <c:v>270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120</c:v>
                </c:pt>
                <c:pt idx="2">
                  <c:v>125</c:v>
                </c:pt>
                <c:pt idx="3">
                  <c:v>130</c:v>
                </c:pt>
                <c:pt idx="4">
                  <c:v>150</c:v>
                </c:pt>
                <c:pt idx="5">
                  <c:v>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ECC-4A29-A2C3-B598B9E8F73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Глубина проникновения воздуха, см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0"/>
                  <c:y val="-0.19338543910765346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80-100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CC-4A29-A2C3-B598B9E8F734}"/>
                </c:ext>
              </c:extLst>
            </c:dLbl>
            <c:dLbl>
              <c:idx val="1"/>
              <c:layout>
                <c:manualLayout>
                  <c:x val="2.3503999611333561E-17"/>
                  <c:y val="-0.13845536459478924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45-80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ECC-4A29-A2C3-B598B9E8F734}"/>
                </c:ext>
              </c:extLst>
            </c:dLbl>
            <c:dLbl>
              <c:idx val="2"/>
              <c:layout>
                <c:manualLayout>
                  <c:x val="0"/>
                  <c:y val="-0.12770817200931636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30-60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ECC-4A29-A2C3-B598B9E8F734}"/>
                </c:ext>
              </c:extLst>
            </c:dLbl>
            <c:dLbl>
              <c:idx val="3"/>
              <c:layout>
                <c:manualLayout>
                  <c:x val="0"/>
                  <c:y val="-0.10316193817812583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25-40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ECC-4A29-A2C3-B598B9E8F734}"/>
                </c:ext>
              </c:extLst>
            </c:dLbl>
            <c:dLbl>
              <c:idx val="4"/>
              <c:layout>
                <c:manualLayout>
                  <c:x val="0"/>
                  <c:y val="-9.1884071180424798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20-30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ECC-4A29-A2C3-B598B9E8F734}"/>
                </c:ext>
              </c:extLst>
            </c:dLbl>
            <c:dLbl>
              <c:idx val="5"/>
              <c:layout>
                <c:manualLayout>
                  <c:x val="0"/>
                  <c:y val="-6.4201999764981671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15-20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ECC-4A29-A2C3-B598B9E8F7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120</c:v>
                </c:pt>
                <c:pt idx="1">
                  <c:v>150</c:v>
                </c:pt>
                <c:pt idx="2">
                  <c:v>180</c:v>
                </c:pt>
                <c:pt idx="3">
                  <c:v>210</c:v>
                </c:pt>
                <c:pt idx="4">
                  <c:v>240</c:v>
                </c:pt>
                <c:pt idx="5">
                  <c:v>270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80</c:v>
                </c:pt>
                <c:pt idx="1">
                  <c:v>50</c:v>
                </c:pt>
                <c:pt idx="2">
                  <c:v>45</c:v>
                </c:pt>
                <c:pt idx="3">
                  <c:v>32</c:v>
                </c:pt>
                <c:pt idx="4">
                  <c:v>30</c:v>
                </c:pt>
                <c:pt idx="5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2ECC-4A29-A2C3-B598B9E8F734}"/>
            </c:ext>
          </c:extLst>
        </c:ser>
        <c:dLbls/>
        <c:gapWidth val="28"/>
        <c:overlap val="100"/>
        <c:axId val="218375296"/>
        <c:axId val="218376832"/>
      </c:barChart>
      <c:catAx>
        <c:axId val="218375296"/>
        <c:scaling>
          <c:orientation val="minMax"/>
        </c:scaling>
        <c:axPos val="t"/>
        <c:numFmt formatCode="General" sourceLinked="1"/>
        <c:tickLblPos val="low"/>
        <c:spPr>
          <a:effectLst/>
        </c:spPr>
        <c:txPr>
          <a:bodyPr/>
          <a:lstStyle/>
          <a:p>
            <a:pPr>
              <a:defRPr sz="2000" b="1"/>
            </a:pPr>
            <a:endParaRPr lang="ru-RU"/>
          </a:p>
        </c:txPr>
        <c:crossAx val="218376832"/>
        <c:crosses val="max"/>
        <c:auto val="1"/>
        <c:lblAlgn val="ctr"/>
        <c:lblOffset val="200"/>
      </c:catAx>
      <c:valAx>
        <c:axId val="218376832"/>
        <c:scaling>
          <c:orientation val="minMax"/>
          <c:max val="1"/>
          <c:min val="0"/>
        </c:scaling>
        <c:delete val="1"/>
        <c:axPos val="l"/>
        <c:majorGridlines/>
        <c:numFmt formatCode="0%" sourceLinked="1"/>
        <c:tickLblPos val="none"/>
        <c:crossAx val="218375296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68367739918459558"/>
          <c:y val="0.29595512355034376"/>
          <c:w val="0.27651602296426187"/>
          <c:h val="0.42973253105707032"/>
        </c:manualLayout>
      </c:layout>
      <c:overlay val="1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94238" cy="385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135688" y="0"/>
            <a:ext cx="4694237" cy="385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AF1A9-F8BE-4623-8018-9CB6B0F30730}" type="datetimeFigureOut">
              <a:rPr lang="ru-RU" smtClean="0"/>
              <a:pPr/>
              <a:t>02.03.2022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577850"/>
            <a:ext cx="4064000" cy="28908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82675" y="3662363"/>
            <a:ext cx="8667750" cy="34686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321550"/>
            <a:ext cx="4694238" cy="385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135688" y="7321550"/>
            <a:ext cx="4694237" cy="385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2619F-24E5-4E9F-84B1-27F63E3E13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295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619F-24E5-4E9F-84B1-27F63E3E13C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8558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619F-24E5-4E9F-84B1-27F63E3E13C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8558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2958" y="2389759"/>
            <a:ext cx="9213533" cy="16188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25917" y="4316984"/>
            <a:ext cx="7587615" cy="1927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29623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rgbClr val="29623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29623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1972" y="1773047"/>
            <a:ext cx="4715161" cy="50878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82316" y="1773047"/>
            <a:ext cx="4715161" cy="50878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29623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835995" cy="7703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26135" y="484378"/>
            <a:ext cx="933919" cy="10615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115519" y="441047"/>
            <a:ext cx="3914460" cy="1608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909081" y="2108783"/>
            <a:ext cx="1797658" cy="834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953386" y="2938088"/>
            <a:ext cx="954405" cy="0"/>
          </a:xfrm>
          <a:custGeom>
            <a:avLst/>
            <a:gdLst/>
            <a:ahLst/>
            <a:cxnLst/>
            <a:rect l="l" t="t" r="r" b="b"/>
            <a:pathLst>
              <a:path w="954404">
                <a:moveTo>
                  <a:pt x="0" y="0"/>
                </a:moveTo>
                <a:lnTo>
                  <a:pt x="953782" y="0"/>
                </a:lnTo>
              </a:path>
            </a:pathLst>
          </a:custGeom>
          <a:ln w="29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968137" y="2774405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89"/>
                </a:lnTo>
                <a:lnTo>
                  <a:pt x="84251" y="105041"/>
                </a:lnTo>
                <a:lnTo>
                  <a:pt x="125825" y="63474"/>
                </a:lnTo>
                <a:lnTo>
                  <a:pt x="84251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26" y="0"/>
                </a:moveTo>
                <a:lnTo>
                  <a:pt x="84251" y="63474"/>
                </a:lnTo>
                <a:lnTo>
                  <a:pt x="125825" y="63474"/>
                </a:lnTo>
                <a:lnTo>
                  <a:pt x="168516" y="20789"/>
                </a:lnTo>
                <a:lnTo>
                  <a:pt x="147726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968137" y="2700549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77"/>
                </a:lnTo>
                <a:lnTo>
                  <a:pt x="84251" y="105041"/>
                </a:lnTo>
                <a:lnTo>
                  <a:pt x="125818" y="63474"/>
                </a:lnTo>
                <a:lnTo>
                  <a:pt x="84251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26" y="0"/>
                </a:moveTo>
                <a:lnTo>
                  <a:pt x="84251" y="63474"/>
                </a:lnTo>
                <a:lnTo>
                  <a:pt x="125818" y="63474"/>
                </a:lnTo>
                <a:lnTo>
                  <a:pt x="168516" y="20777"/>
                </a:lnTo>
                <a:lnTo>
                  <a:pt x="147726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968137" y="2626681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77"/>
                </a:lnTo>
                <a:lnTo>
                  <a:pt x="84251" y="105041"/>
                </a:lnTo>
                <a:lnTo>
                  <a:pt x="125818" y="63474"/>
                </a:lnTo>
                <a:lnTo>
                  <a:pt x="84251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26" y="0"/>
                </a:moveTo>
                <a:lnTo>
                  <a:pt x="84251" y="63474"/>
                </a:lnTo>
                <a:lnTo>
                  <a:pt x="125818" y="63474"/>
                </a:lnTo>
                <a:lnTo>
                  <a:pt x="168516" y="20777"/>
                </a:lnTo>
                <a:lnTo>
                  <a:pt x="147726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052394" y="2710929"/>
            <a:ext cx="0" cy="227329"/>
          </a:xfrm>
          <a:custGeom>
            <a:avLst/>
            <a:gdLst/>
            <a:ahLst/>
            <a:cxnLst/>
            <a:rect l="l" t="t" r="r" b="b"/>
            <a:pathLst>
              <a:path h="227330">
                <a:moveTo>
                  <a:pt x="0" y="0"/>
                </a:moveTo>
                <a:lnTo>
                  <a:pt x="0" y="227139"/>
                </a:lnTo>
              </a:path>
            </a:pathLst>
          </a:custGeom>
          <a:ln w="29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154396" y="2774405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89"/>
                </a:lnTo>
                <a:lnTo>
                  <a:pt x="84251" y="105041"/>
                </a:lnTo>
                <a:lnTo>
                  <a:pt x="125825" y="63474"/>
                </a:lnTo>
                <a:lnTo>
                  <a:pt x="84251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26" y="0"/>
                </a:moveTo>
                <a:lnTo>
                  <a:pt x="84251" y="63474"/>
                </a:lnTo>
                <a:lnTo>
                  <a:pt x="125825" y="63474"/>
                </a:lnTo>
                <a:lnTo>
                  <a:pt x="168516" y="20789"/>
                </a:lnTo>
                <a:lnTo>
                  <a:pt x="147726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154396" y="2700549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77"/>
                </a:lnTo>
                <a:lnTo>
                  <a:pt x="84251" y="105041"/>
                </a:lnTo>
                <a:lnTo>
                  <a:pt x="125818" y="63474"/>
                </a:lnTo>
                <a:lnTo>
                  <a:pt x="84251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26" y="0"/>
                </a:moveTo>
                <a:lnTo>
                  <a:pt x="84251" y="63474"/>
                </a:lnTo>
                <a:lnTo>
                  <a:pt x="125818" y="63474"/>
                </a:lnTo>
                <a:lnTo>
                  <a:pt x="168516" y="20777"/>
                </a:lnTo>
                <a:lnTo>
                  <a:pt x="147726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154396" y="2626681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77"/>
                </a:lnTo>
                <a:lnTo>
                  <a:pt x="84251" y="105041"/>
                </a:lnTo>
                <a:lnTo>
                  <a:pt x="125818" y="63474"/>
                </a:lnTo>
                <a:lnTo>
                  <a:pt x="84251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26" y="0"/>
                </a:moveTo>
                <a:lnTo>
                  <a:pt x="84251" y="63474"/>
                </a:lnTo>
                <a:lnTo>
                  <a:pt x="125818" y="63474"/>
                </a:lnTo>
                <a:lnTo>
                  <a:pt x="168516" y="20777"/>
                </a:lnTo>
                <a:lnTo>
                  <a:pt x="147726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9238653" y="2710929"/>
            <a:ext cx="0" cy="227329"/>
          </a:xfrm>
          <a:custGeom>
            <a:avLst/>
            <a:gdLst/>
            <a:ahLst/>
            <a:cxnLst/>
            <a:rect l="l" t="t" r="r" b="b"/>
            <a:pathLst>
              <a:path h="227330">
                <a:moveTo>
                  <a:pt x="0" y="0"/>
                </a:moveTo>
                <a:lnTo>
                  <a:pt x="0" y="227139"/>
                </a:lnTo>
              </a:path>
            </a:pathLst>
          </a:custGeom>
          <a:ln w="29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9340643" y="2774405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89"/>
                </a:lnTo>
                <a:lnTo>
                  <a:pt x="84264" y="105041"/>
                </a:lnTo>
                <a:lnTo>
                  <a:pt x="125837" y="63474"/>
                </a:lnTo>
                <a:lnTo>
                  <a:pt x="84264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39" y="0"/>
                </a:moveTo>
                <a:lnTo>
                  <a:pt x="84264" y="63474"/>
                </a:lnTo>
                <a:lnTo>
                  <a:pt x="125837" y="63474"/>
                </a:lnTo>
                <a:lnTo>
                  <a:pt x="168528" y="20789"/>
                </a:lnTo>
                <a:lnTo>
                  <a:pt x="147739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9340643" y="2700549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77"/>
                </a:lnTo>
                <a:lnTo>
                  <a:pt x="84264" y="105041"/>
                </a:lnTo>
                <a:lnTo>
                  <a:pt x="125831" y="63474"/>
                </a:lnTo>
                <a:lnTo>
                  <a:pt x="84264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39" y="0"/>
                </a:moveTo>
                <a:lnTo>
                  <a:pt x="84264" y="63474"/>
                </a:lnTo>
                <a:lnTo>
                  <a:pt x="125831" y="63474"/>
                </a:lnTo>
                <a:lnTo>
                  <a:pt x="168528" y="20777"/>
                </a:lnTo>
                <a:lnTo>
                  <a:pt x="147739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9340643" y="2626681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77"/>
                </a:lnTo>
                <a:lnTo>
                  <a:pt x="84264" y="105041"/>
                </a:lnTo>
                <a:lnTo>
                  <a:pt x="125831" y="63474"/>
                </a:lnTo>
                <a:lnTo>
                  <a:pt x="84264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39" y="0"/>
                </a:moveTo>
                <a:lnTo>
                  <a:pt x="84264" y="63474"/>
                </a:lnTo>
                <a:lnTo>
                  <a:pt x="125831" y="63474"/>
                </a:lnTo>
                <a:lnTo>
                  <a:pt x="168528" y="20777"/>
                </a:lnTo>
                <a:lnTo>
                  <a:pt x="147739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9424911" y="2710929"/>
            <a:ext cx="0" cy="227329"/>
          </a:xfrm>
          <a:custGeom>
            <a:avLst/>
            <a:gdLst/>
            <a:ahLst/>
            <a:cxnLst/>
            <a:rect l="l" t="t" r="r" b="b"/>
            <a:pathLst>
              <a:path h="227330">
                <a:moveTo>
                  <a:pt x="0" y="0"/>
                </a:moveTo>
                <a:lnTo>
                  <a:pt x="0" y="227139"/>
                </a:lnTo>
              </a:path>
            </a:pathLst>
          </a:custGeom>
          <a:ln w="29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9526901" y="2774405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89"/>
                </a:lnTo>
                <a:lnTo>
                  <a:pt x="84264" y="105041"/>
                </a:lnTo>
                <a:lnTo>
                  <a:pt x="125837" y="63474"/>
                </a:lnTo>
                <a:lnTo>
                  <a:pt x="84264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39" y="0"/>
                </a:moveTo>
                <a:lnTo>
                  <a:pt x="84264" y="63474"/>
                </a:lnTo>
                <a:lnTo>
                  <a:pt x="125837" y="63474"/>
                </a:lnTo>
                <a:lnTo>
                  <a:pt x="168528" y="20789"/>
                </a:lnTo>
                <a:lnTo>
                  <a:pt x="147739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9526901" y="2700549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77"/>
                </a:lnTo>
                <a:lnTo>
                  <a:pt x="84264" y="105041"/>
                </a:lnTo>
                <a:lnTo>
                  <a:pt x="125831" y="63474"/>
                </a:lnTo>
                <a:lnTo>
                  <a:pt x="84264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39" y="0"/>
                </a:moveTo>
                <a:lnTo>
                  <a:pt x="84264" y="63474"/>
                </a:lnTo>
                <a:lnTo>
                  <a:pt x="125831" y="63474"/>
                </a:lnTo>
                <a:lnTo>
                  <a:pt x="168528" y="20777"/>
                </a:lnTo>
                <a:lnTo>
                  <a:pt x="147739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9526901" y="2626681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77"/>
                </a:lnTo>
                <a:lnTo>
                  <a:pt x="84264" y="105041"/>
                </a:lnTo>
                <a:lnTo>
                  <a:pt x="125831" y="63474"/>
                </a:lnTo>
                <a:lnTo>
                  <a:pt x="84264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39" y="0"/>
                </a:moveTo>
                <a:lnTo>
                  <a:pt x="84264" y="63474"/>
                </a:lnTo>
                <a:lnTo>
                  <a:pt x="125831" y="63474"/>
                </a:lnTo>
                <a:lnTo>
                  <a:pt x="168528" y="20777"/>
                </a:lnTo>
                <a:lnTo>
                  <a:pt x="147739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9611169" y="2710929"/>
            <a:ext cx="0" cy="227329"/>
          </a:xfrm>
          <a:custGeom>
            <a:avLst/>
            <a:gdLst/>
            <a:ahLst/>
            <a:cxnLst/>
            <a:rect l="l" t="t" r="r" b="b"/>
            <a:pathLst>
              <a:path h="227330">
                <a:moveTo>
                  <a:pt x="0" y="0"/>
                </a:moveTo>
                <a:lnTo>
                  <a:pt x="0" y="227139"/>
                </a:lnTo>
              </a:path>
            </a:pathLst>
          </a:custGeom>
          <a:ln w="29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9713159" y="2774405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89"/>
                </a:lnTo>
                <a:lnTo>
                  <a:pt x="84264" y="105041"/>
                </a:lnTo>
                <a:lnTo>
                  <a:pt x="125837" y="63474"/>
                </a:lnTo>
                <a:lnTo>
                  <a:pt x="84264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39" y="0"/>
                </a:moveTo>
                <a:lnTo>
                  <a:pt x="84264" y="63474"/>
                </a:lnTo>
                <a:lnTo>
                  <a:pt x="125837" y="63474"/>
                </a:lnTo>
                <a:lnTo>
                  <a:pt x="168528" y="20789"/>
                </a:lnTo>
                <a:lnTo>
                  <a:pt x="147739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9713159" y="2700549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77"/>
                </a:lnTo>
                <a:lnTo>
                  <a:pt x="84264" y="105041"/>
                </a:lnTo>
                <a:lnTo>
                  <a:pt x="125831" y="63474"/>
                </a:lnTo>
                <a:lnTo>
                  <a:pt x="84264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39" y="0"/>
                </a:moveTo>
                <a:lnTo>
                  <a:pt x="84264" y="63474"/>
                </a:lnTo>
                <a:lnTo>
                  <a:pt x="125831" y="63474"/>
                </a:lnTo>
                <a:lnTo>
                  <a:pt x="168528" y="20777"/>
                </a:lnTo>
                <a:lnTo>
                  <a:pt x="147739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9713159" y="2626681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09" h="105410">
                <a:moveTo>
                  <a:pt x="20789" y="0"/>
                </a:moveTo>
                <a:lnTo>
                  <a:pt x="0" y="20777"/>
                </a:lnTo>
                <a:lnTo>
                  <a:pt x="84264" y="105041"/>
                </a:lnTo>
                <a:lnTo>
                  <a:pt x="125831" y="63474"/>
                </a:lnTo>
                <a:lnTo>
                  <a:pt x="84264" y="63474"/>
                </a:lnTo>
                <a:lnTo>
                  <a:pt x="20789" y="0"/>
                </a:lnTo>
                <a:close/>
              </a:path>
              <a:path w="168909" h="105410">
                <a:moveTo>
                  <a:pt x="147739" y="0"/>
                </a:moveTo>
                <a:lnTo>
                  <a:pt x="84264" y="63474"/>
                </a:lnTo>
                <a:lnTo>
                  <a:pt x="125831" y="63474"/>
                </a:lnTo>
                <a:lnTo>
                  <a:pt x="168528" y="20777"/>
                </a:lnTo>
                <a:lnTo>
                  <a:pt x="147739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9797427" y="2710929"/>
            <a:ext cx="0" cy="227329"/>
          </a:xfrm>
          <a:custGeom>
            <a:avLst/>
            <a:gdLst/>
            <a:ahLst/>
            <a:cxnLst/>
            <a:rect l="l" t="t" r="r" b="b"/>
            <a:pathLst>
              <a:path h="227330">
                <a:moveTo>
                  <a:pt x="0" y="0"/>
                </a:moveTo>
                <a:lnTo>
                  <a:pt x="0" y="227139"/>
                </a:lnTo>
              </a:path>
            </a:pathLst>
          </a:custGeom>
          <a:ln w="29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940861" y="2938088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1980" y="0"/>
                </a:lnTo>
              </a:path>
            </a:pathLst>
          </a:custGeom>
          <a:ln w="29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0074084" y="2923387"/>
            <a:ext cx="31750" cy="29845"/>
          </a:xfrm>
          <a:custGeom>
            <a:avLst/>
            <a:gdLst/>
            <a:ahLst/>
            <a:cxnLst/>
            <a:rect l="l" t="t" r="r" b="b"/>
            <a:pathLst>
              <a:path w="31750" h="29844">
                <a:moveTo>
                  <a:pt x="31229" y="29400"/>
                </a:moveTo>
                <a:lnTo>
                  <a:pt x="0" y="29400"/>
                </a:lnTo>
                <a:lnTo>
                  <a:pt x="0" y="0"/>
                </a:lnTo>
                <a:lnTo>
                  <a:pt x="31229" y="0"/>
                </a:lnTo>
                <a:lnTo>
                  <a:pt x="31229" y="2940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5894413" y="2914167"/>
            <a:ext cx="52069" cy="29845"/>
          </a:xfrm>
          <a:custGeom>
            <a:avLst/>
            <a:gdLst/>
            <a:ahLst/>
            <a:cxnLst/>
            <a:rect l="l" t="t" r="r" b="b"/>
            <a:pathLst>
              <a:path w="52070" h="29844">
                <a:moveTo>
                  <a:pt x="51447" y="29400"/>
                </a:moveTo>
                <a:lnTo>
                  <a:pt x="0" y="29400"/>
                </a:lnTo>
                <a:lnTo>
                  <a:pt x="0" y="0"/>
                </a:lnTo>
                <a:lnTo>
                  <a:pt x="51447" y="0"/>
                </a:lnTo>
                <a:lnTo>
                  <a:pt x="51447" y="2940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8571344" y="3217557"/>
            <a:ext cx="42545" cy="29845"/>
          </a:xfrm>
          <a:custGeom>
            <a:avLst/>
            <a:gdLst/>
            <a:ahLst/>
            <a:cxnLst/>
            <a:rect l="l" t="t" r="r" b="b"/>
            <a:pathLst>
              <a:path w="42545" h="29844">
                <a:moveTo>
                  <a:pt x="42265" y="29387"/>
                </a:moveTo>
                <a:lnTo>
                  <a:pt x="0" y="29387"/>
                </a:lnTo>
                <a:lnTo>
                  <a:pt x="0" y="0"/>
                </a:lnTo>
                <a:lnTo>
                  <a:pt x="42265" y="0"/>
                </a:lnTo>
                <a:lnTo>
                  <a:pt x="42265" y="29387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9766423" y="2145827"/>
            <a:ext cx="275590" cy="179705"/>
          </a:xfrm>
          <a:custGeom>
            <a:avLst/>
            <a:gdLst/>
            <a:ahLst/>
            <a:cxnLst/>
            <a:rect l="l" t="t" r="r" b="b"/>
            <a:pathLst>
              <a:path w="275590" h="179705">
                <a:moveTo>
                  <a:pt x="138696" y="0"/>
                </a:moveTo>
                <a:lnTo>
                  <a:pt x="107286" y="5681"/>
                </a:lnTo>
                <a:lnTo>
                  <a:pt x="80730" y="21299"/>
                </a:lnTo>
                <a:lnTo>
                  <a:pt x="61047" y="44818"/>
                </a:lnTo>
                <a:lnTo>
                  <a:pt x="50330" y="74155"/>
                </a:lnTo>
                <a:lnTo>
                  <a:pt x="30668" y="78922"/>
                </a:lnTo>
                <a:lnTo>
                  <a:pt x="14678" y="90330"/>
                </a:lnTo>
                <a:lnTo>
                  <a:pt x="3931" y="106807"/>
                </a:lnTo>
                <a:lnTo>
                  <a:pt x="0" y="126784"/>
                </a:lnTo>
                <a:lnTo>
                  <a:pt x="4144" y="147266"/>
                </a:lnTo>
                <a:lnTo>
                  <a:pt x="15441" y="164009"/>
                </a:lnTo>
                <a:lnTo>
                  <a:pt x="32184" y="175306"/>
                </a:lnTo>
                <a:lnTo>
                  <a:pt x="52666" y="179451"/>
                </a:lnTo>
                <a:lnTo>
                  <a:pt x="222707" y="179451"/>
                </a:lnTo>
                <a:lnTo>
                  <a:pt x="243191" y="175306"/>
                </a:lnTo>
                <a:lnTo>
                  <a:pt x="259938" y="164009"/>
                </a:lnTo>
                <a:lnTo>
                  <a:pt x="269352" y="150063"/>
                </a:lnTo>
                <a:lnTo>
                  <a:pt x="52666" y="150063"/>
                </a:lnTo>
                <a:lnTo>
                  <a:pt x="43612" y="148231"/>
                </a:lnTo>
                <a:lnTo>
                  <a:pt x="36212" y="143238"/>
                </a:lnTo>
                <a:lnTo>
                  <a:pt x="31219" y="135838"/>
                </a:lnTo>
                <a:lnTo>
                  <a:pt x="29387" y="126784"/>
                </a:lnTo>
                <a:lnTo>
                  <a:pt x="31219" y="117731"/>
                </a:lnTo>
                <a:lnTo>
                  <a:pt x="36212" y="110336"/>
                </a:lnTo>
                <a:lnTo>
                  <a:pt x="43612" y="105347"/>
                </a:lnTo>
                <a:lnTo>
                  <a:pt x="52666" y="103517"/>
                </a:lnTo>
                <a:lnTo>
                  <a:pt x="78473" y="103517"/>
                </a:lnTo>
                <a:lnTo>
                  <a:pt x="78430" y="88684"/>
                </a:lnTo>
                <a:lnTo>
                  <a:pt x="83371" y="65731"/>
                </a:lnTo>
                <a:lnTo>
                  <a:pt x="96358" y="46820"/>
                </a:lnTo>
                <a:lnTo>
                  <a:pt x="115435" y="34073"/>
                </a:lnTo>
                <a:lnTo>
                  <a:pt x="138696" y="29400"/>
                </a:lnTo>
                <a:lnTo>
                  <a:pt x="203466" y="29400"/>
                </a:lnTo>
                <a:lnTo>
                  <a:pt x="196734" y="21340"/>
                </a:lnTo>
                <a:lnTo>
                  <a:pt x="170135" y="5681"/>
                </a:lnTo>
                <a:lnTo>
                  <a:pt x="138696" y="0"/>
                </a:lnTo>
                <a:close/>
              </a:path>
              <a:path w="275590" h="179705">
                <a:moveTo>
                  <a:pt x="269262" y="103517"/>
                </a:moveTo>
                <a:lnTo>
                  <a:pt x="222707" y="103517"/>
                </a:lnTo>
                <a:lnTo>
                  <a:pt x="231755" y="105347"/>
                </a:lnTo>
                <a:lnTo>
                  <a:pt x="239156" y="110336"/>
                </a:lnTo>
                <a:lnTo>
                  <a:pt x="244152" y="117731"/>
                </a:lnTo>
                <a:lnTo>
                  <a:pt x="245986" y="126784"/>
                </a:lnTo>
                <a:lnTo>
                  <a:pt x="244152" y="135838"/>
                </a:lnTo>
                <a:lnTo>
                  <a:pt x="239156" y="143238"/>
                </a:lnTo>
                <a:lnTo>
                  <a:pt x="231755" y="148231"/>
                </a:lnTo>
                <a:lnTo>
                  <a:pt x="222707" y="150063"/>
                </a:lnTo>
                <a:lnTo>
                  <a:pt x="269352" y="150063"/>
                </a:lnTo>
                <a:lnTo>
                  <a:pt x="271240" y="147266"/>
                </a:lnTo>
                <a:lnTo>
                  <a:pt x="275386" y="126784"/>
                </a:lnTo>
                <a:lnTo>
                  <a:pt x="271639" y="107272"/>
                </a:lnTo>
                <a:lnTo>
                  <a:pt x="269262" y="103517"/>
                </a:lnTo>
                <a:close/>
              </a:path>
              <a:path w="275590" h="179705">
                <a:moveTo>
                  <a:pt x="78473" y="103517"/>
                </a:moveTo>
                <a:lnTo>
                  <a:pt x="54648" y="103517"/>
                </a:lnTo>
                <a:lnTo>
                  <a:pt x="56807" y="103886"/>
                </a:lnTo>
                <a:lnTo>
                  <a:pt x="78473" y="110540"/>
                </a:lnTo>
                <a:lnTo>
                  <a:pt x="78473" y="103517"/>
                </a:lnTo>
                <a:close/>
              </a:path>
              <a:path w="275590" h="179705">
                <a:moveTo>
                  <a:pt x="203466" y="29400"/>
                </a:moveTo>
                <a:lnTo>
                  <a:pt x="138696" y="29400"/>
                </a:lnTo>
                <a:lnTo>
                  <a:pt x="161936" y="34052"/>
                </a:lnTo>
                <a:lnTo>
                  <a:pt x="180998" y="46745"/>
                </a:lnTo>
                <a:lnTo>
                  <a:pt x="193991" y="65587"/>
                </a:lnTo>
                <a:lnTo>
                  <a:pt x="199021" y="88684"/>
                </a:lnTo>
                <a:lnTo>
                  <a:pt x="199009" y="108724"/>
                </a:lnTo>
                <a:lnTo>
                  <a:pt x="219329" y="103759"/>
                </a:lnTo>
                <a:lnTo>
                  <a:pt x="221081" y="103517"/>
                </a:lnTo>
                <a:lnTo>
                  <a:pt x="269262" y="103517"/>
                </a:lnTo>
                <a:lnTo>
                  <a:pt x="261369" y="91047"/>
                </a:lnTo>
                <a:lnTo>
                  <a:pt x="246036" y="79569"/>
                </a:lnTo>
                <a:lnTo>
                  <a:pt x="227101" y="74295"/>
                </a:lnTo>
                <a:lnTo>
                  <a:pt x="216415" y="44903"/>
                </a:lnTo>
                <a:lnTo>
                  <a:pt x="203466" y="2940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8902922" y="2156560"/>
            <a:ext cx="608965" cy="248285"/>
          </a:xfrm>
          <a:custGeom>
            <a:avLst/>
            <a:gdLst/>
            <a:ahLst/>
            <a:cxnLst/>
            <a:rect l="l" t="t" r="r" b="b"/>
            <a:pathLst>
              <a:path w="608965" h="248285">
                <a:moveTo>
                  <a:pt x="54013" y="142709"/>
                </a:moveTo>
                <a:lnTo>
                  <a:pt x="52679" y="142709"/>
                </a:lnTo>
                <a:lnTo>
                  <a:pt x="32189" y="146854"/>
                </a:lnTo>
                <a:lnTo>
                  <a:pt x="15443" y="158153"/>
                </a:lnTo>
                <a:lnTo>
                  <a:pt x="4144" y="174899"/>
                </a:lnTo>
                <a:lnTo>
                  <a:pt x="0" y="195389"/>
                </a:lnTo>
                <a:lnTo>
                  <a:pt x="4144" y="215872"/>
                </a:lnTo>
                <a:lnTo>
                  <a:pt x="15443" y="232614"/>
                </a:lnTo>
                <a:lnTo>
                  <a:pt x="32189" y="243911"/>
                </a:lnTo>
                <a:lnTo>
                  <a:pt x="52679" y="248056"/>
                </a:lnTo>
                <a:lnTo>
                  <a:pt x="555891" y="248056"/>
                </a:lnTo>
                <a:lnTo>
                  <a:pt x="576370" y="243911"/>
                </a:lnTo>
                <a:lnTo>
                  <a:pt x="593118" y="232614"/>
                </a:lnTo>
                <a:lnTo>
                  <a:pt x="602543" y="218655"/>
                </a:lnTo>
                <a:lnTo>
                  <a:pt x="52679" y="218655"/>
                </a:lnTo>
                <a:lnTo>
                  <a:pt x="43625" y="216824"/>
                </a:lnTo>
                <a:lnTo>
                  <a:pt x="36225" y="211832"/>
                </a:lnTo>
                <a:lnTo>
                  <a:pt x="31232" y="204436"/>
                </a:lnTo>
                <a:lnTo>
                  <a:pt x="29400" y="195389"/>
                </a:lnTo>
                <a:lnTo>
                  <a:pt x="31232" y="186335"/>
                </a:lnTo>
                <a:lnTo>
                  <a:pt x="36225" y="178935"/>
                </a:lnTo>
                <a:lnTo>
                  <a:pt x="43625" y="173942"/>
                </a:lnTo>
                <a:lnTo>
                  <a:pt x="52679" y="172110"/>
                </a:lnTo>
                <a:lnTo>
                  <a:pt x="85595" y="172110"/>
                </a:lnTo>
                <a:lnTo>
                  <a:pt x="85051" y="160274"/>
                </a:lnTo>
                <a:lnTo>
                  <a:pt x="84924" y="159258"/>
                </a:lnTo>
                <a:lnTo>
                  <a:pt x="84734" y="158330"/>
                </a:lnTo>
                <a:lnTo>
                  <a:pt x="87864" y="142862"/>
                </a:lnTo>
                <a:lnTo>
                  <a:pt x="56667" y="142862"/>
                </a:lnTo>
                <a:lnTo>
                  <a:pt x="55346" y="142748"/>
                </a:lnTo>
                <a:lnTo>
                  <a:pt x="54013" y="142709"/>
                </a:lnTo>
                <a:close/>
              </a:path>
              <a:path w="608965" h="248285">
                <a:moveTo>
                  <a:pt x="602444" y="172110"/>
                </a:moveTo>
                <a:lnTo>
                  <a:pt x="555891" y="172110"/>
                </a:lnTo>
                <a:lnTo>
                  <a:pt x="564943" y="173942"/>
                </a:lnTo>
                <a:lnTo>
                  <a:pt x="572339" y="178935"/>
                </a:lnTo>
                <a:lnTo>
                  <a:pt x="577328" y="186335"/>
                </a:lnTo>
                <a:lnTo>
                  <a:pt x="579158" y="195389"/>
                </a:lnTo>
                <a:lnTo>
                  <a:pt x="577328" y="204436"/>
                </a:lnTo>
                <a:lnTo>
                  <a:pt x="572339" y="211832"/>
                </a:lnTo>
                <a:lnTo>
                  <a:pt x="564943" y="216824"/>
                </a:lnTo>
                <a:lnTo>
                  <a:pt x="555891" y="218655"/>
                </a:lnTo>
                <a:lnTo>
                  <a:pt x="602543" y="218655"/>
                </a:lnTo>
                <a:lnTo>
                  <a:pt x="604422" y="215872"/>
                </a:lnTo>
                <a:lnTo>
                  <a:pt x="608571" y="195389"/>
                </a:lnTo>
                <a:lnTo>
                  <a:pt x="604823" y="175870"/>
                </a:lnTo>
                <a:lnTo>
                  <a:pt x="602444" y="172110"/>
                </a:lnTo>
                <a:close/>
              </a:path>
              <a:path w="608965" h="248285">
                <a:moveTo>
                  <a:pt x="85595" y="172110"/>
                </a:moveTo>
                <a:lnTo>
                  <a:pt x="56299" y="172110"/>
                </a:lnTo>
                <a:lnTo>
                  <a:pt x="59931" y="173062"/>
                </a:lnTo>
                <a:lnTo>
                  <a:pt x="86283" y="187109"/>
                </a:lnTo>
                <a:lnTo>
                  <a:pt x="85595" y="172110"/>
                </a:lnTo>
                <a:close/>
              </a:path>
              <a:path w="608965" h="248285">
                <a:moveTo>
                  <a:pt x="260214" y="171704"/>
                </a:moveTo>
                <a:lnTo>
                  <a:pt x="231863" y="171704"/>
                </a:lnTo>
                <a:lnTo>
                  <a:pt x="262775" y="179374"/>
                </a:lnTo>
                <a:lnTo>
                  <a:pt x="260214" y="171704"/>
                </a:lnTo>
                <a:close/>
              </a:path>
              <a:path w="608965" h="248285">
                <a:moveTo>
                  <a:pt x="210682" y="97993"/>
                </a:moveTo>
                <a:lnTo>
                  <a:pt x="145072" y="97993"/>
                </a:lnTo>
                <a:lnTo>
                  <a:pt x="168372" y="102676"/>
                </a:lnTo>
                <a:lnTo>
                  <a:pt x="187467" y="115450"/>
                </a:lnTo>
                <a:lnTo>
                  <a:pt x="200443" y="134399"/>
                </a:lnTo>
                <a:lnTo>
                  <a:pt x="205319" y="157302"/>
                </a:lnTo>
                <a:lnTo>
                  <a:pt x="205308" y="179247"/>
                </a:lnTo>
                <a:lnTo>
                  <a:pt x="229158" y="171831"/>
                </a:lnTo>
                <a:lnTo>
                  <a:pt x="231863" y="171704"/>
                </a:lnTo>
                <a:lnTo>
                  <a:pt x="260214" y="171704"/>
                </a:lnTo>
                <a:lnTo>
                  <a:pt x="254304" y="154000"/>
                </a:lnTo>
                <a:lnTo>
                  <a:pt x="252157" y="146598"/>
                </a:lnTo>
                <a:lnTo>
                  <a:pt x="250617" y="139118"/>
                </a:lnTo>
                <a:lnTo>
                  <a:pt x="249688" y="131586"/>
                </a:lnTo>
                <a:lnTo>
                  <a:pt x="249377" y="124028"/>
                </a:lnTo>
                <a:lnTo>
                  <a:pt x="252181" y="110172"/>
                </a:lnTo>
                <a:lnTo>
                  <a:pt x="220751" y="110172"/>
                </a:lnTo>
                <a:lnTo>
                  <a:pt x="210682" y="97993"/>
                </a:lnTo>
                <a:close/>
              </a:path>
              <a:path w="608965" h="248285">
                <a:moveTo>
                  <a:pt x="536655" y="97993"/>
                </a:moveTo>
                <a:lnTo>
                  <a:pt x="471893" y="97993"/>
                </a:lnTo>
                <a:lnTo>
                  <a:pt x="495141" y="102648"/>
                </a:lnTo>
                <a:lnTo>
                  <a:pt x="514205" y="115350"/>
                </a:lnTo>
                <a:lnTo>
                  <a:pt x="527195" y="134201"/>
                </a:lnTo>
                <a:lnTo>
                  <a:pt x="532218" y="157302"/>
                </a:lnTo>
                <a:lnTo>
                  <a:pt x="532206" y="177355"/>
                </a:lnTo>
                <a:lnTo>
                  <a:pt x="552500" y="172364"/>
                </a:lnTo>
                <a:lnTo>
                  <a:pt x="554291" y="172110"/>
                </a:lnTo>
                <a:lnTo>
                  <a:pt x="602444" y="172110"/>
                </a:lnTo>
                <a:lnTo>
                  <a:pt x="594555" y="159642"/>
                </a:lnTo>
                <a:lnTo>
                  <a:pt x="579226" y="148162"/>
                </a:lnTo>
                <a:lnTo>
                  <a:pt x="560298" y="142887"/>
                </a:lnTo>
                <a:lnTo>
                  <a:pt x="549597" y="113482"/>
                </a:lnTo>
                <a:lnTo>
                  <a:pt x="536655" y="97993"/>
                </a:lnTo>
                <a:close/>
              </a:path>
              <a:path w="608965" h="248285">
                <a:moveTo>
                  <a:pt x="145072" y="68605"/>
                </a:moveTo>
                <a:lnTo>
                  <a:pt x="113640" y="74284"/>
                </a:lnTo>
                <a:lnTo>
                  <a:pt x="87047" y="89939"/>
                </a:lnTo>
                <a:lnTo>
                  <a:pt x="67365" y="113498"/>
                </a:lnTo>
                <a:lnTo>
                  <a:pt x="56667" y="142862"/>
                </a:lnTo>
                <a:lnTo>
                  <a:pt x="87864" y="142862"/>
                </a:lnTo>
                <a:lnTo>
                  <a:pt x="89483" y="134865"/>
                </a:lnTo>
                <a:lnTo>
                  <a:pt x="102425" y="115684"/>
                </a:lnTo>
                <a:lnTo>
                  <a:pt x="121606" y="102741"/>
                </a:lnTo>
                <a:lnTo>
                  <a:pt x="145072" y="97993"/>
                </a:lnTo>
                <a:lnTo>
                  <a:pt x="210682" y="97993"/>
                </a:lnTo>
                <a:lnTo>
                  <a:pt x="206669" y="93138"/>
                </a:lnTo>
                <a:lnTo>
                  <a:pt x="188845" y="80021"/>
                </a:lnTo>
                <a:lnTo>
                  <a:pt x="168055" y="71587"/>
                </a:lnTo>
                <a:lnTo>
                  <a:pt x="145072" y="68605"/>
                </a:lnTo>
                <a:close/>
              </a:path>
              <a:path w="608965" h="248285">
                <a:moveTo>
                  <a:pt x="344004" y="0"/>
                </a:moveTo>
                <a:lnTo>
                  <a:pt x="298841" y="8511"/>
                </a:lnTo>
                <a:lnTo>
                  <a:pt x="261075" y="31878"/>
                </a:lnTo>
                <a:lnTo>
                  <a:pt x="233960" y="66849"/>
                </a:lnTo>
                <a:lnTo>
                  <a:pt x="220751" y="110172"/>
                </a:lnTo>
                <a:lnTo>
                  <a:pt x="252181" y="110172"/>
                </a:lnTo>
                <a:lnTo>
                  <a:pt x="256824" y="87227"/>
                </a:lnTo>
                <a:lnTo>
                  <a:pt x="277121" y="57145"/>
                </a:lnTo>
                <a:lnTo>
                  <a:pt x="307204" y="36847"/>
                </a:lnTo>
                <a:lnTo>
                  <a:pt x="344004" y="29400"/>
                </a:lnTo>
                <a:lnTo>
                  <a:pt x="422198" y="29400"/>
                </a:lnTo>
                <a:lnTo>
                  <a:pt x="410105" y="19175"/>
                </a:lnTo>
                <a:lnTo>
                  <a:pt x="378769" y="4996"/>
                </a:lnTo>
                <a:lnTo>
                  <a:pt x="344004" y="0"/>
                </a:lnTo>
                <a:close/>
              </a:path>
              <a:path w="608965" h="248285">
                <a:moveTo>
                  <a:pt x="422198" y="29400"/>
                </a:moveTo>
                <a:lnTo>
                  <a:pt x="344004" y="29400"/>
                </a:lnTo>
                <a:lnTo>
                  <a:pt x="372970" y="33968"/>
                </a:lnTo>
                <a:lnTo>
                  <a:pt x="398637" y="46858"/>
                </a:lnTo>
                <a:lnTo>
                  <a:pt x="419291" y="66849"/>
                </a:lnTo>
                <a:lnTo>
                  <a:pt x="433209" y="92710"/>
                </a:lnTo>
                <a:lnTo>
                  <a:pt x="438099" y="106591"/>
                </a:lnTo>
                <a:lnTo>
                  <a:pt x="459016" y="99212"/>
                </a:lnTo>
                <a:lnTo>
                  <a:pt x="465543" y="97993"/>
                </a:lnTo>
                <a:lnTo>
                  <a:pt x="536655" y="97993"/>
                </a:lnTo>
                <a:lnTo>
                  <a:pt x="529913" y="89931"/>
                </a:lnTo>
                <a:lnTo>
                  <a:pt x="503315" y="74282"/>
                </a:lnTo>
                <a:lnTo>
                  <a:pt x="480891" y="70231"/>
                </a:lnTo>
                <a:lnTo>
                  <a:pt x="455650" y="70231"/>
                </a:lnTo>
                <a:lnTo>
                  <a:pt x="436302" y="41324"/>
                </a:lnTo>
                <a:lnTo>
                  <a:pt x="422198" y="29400"/>
                </a:lnTo>
                <a:close/>
              </a:path>
              <a:path w="608965" h="248285">
                <a:moveTo>
                  <a:pt x="471893" y="68605"/>
                </a:moveTo>
                <a:lnTo>
                  <a:pt x="466509" y="68605"/>
                </a:lnTo>
                <a:lnTo>
                  <a:pt x="461124" y="69138"/>
                </a:lnTo>
                <a:lnTo>
                  <a:pt x="455650" y="70231"/>
                </a:lnTo>
                <a:lnTo>
                  <a:pt x="480891" y="70231"/>
                </a:lnTo>
                <a:lnTo>
                  <a:pt x="471893" y="68605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9610547" y="2389917"/>
            <a:ext cx="123825" cy="0"/>
          </a:xfrm>
          <a:custGeom>
            <a:avLst/>
            <a:gdLst/>
            <a:ahLst/>
            <a:cxnLst/>
            <a:rect l="l" t="t" r="r" b="b"/>
            <a:pathLst>
              <a:path w="123825">
                <a:moveTo>
                  <a:pt x="0" y="0"/>
                </a:moveTo>
                <a:lnTo>
                  <a:pt x="123786" y="0"/>
                </a:lnTo>
              </a:path>
            </a:pathLst>
          </a:custGeom>
          <a:ln w="29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9672434" y="2446248"/>
            <a:ext cx="123825" cy="0"/>
          </a:xfrm>
          <a:custGeom>
            <a:avLst/>
            <a:gdLst/>
            <a:ahLst/>
            <a:cxnLst/>
            <a:rect l="l" t="t" r="r" b="b"/>
            <a:pathLst>
              <a:path w="123825">
                <a:moveTo>
                  <a:pt x="0" y="0"/>
                </a:moveTo>
                <a:lnTo>
                  <a:pt x="123786" y="0"/>
                </a:lnTo>
              </a:path>
            </a:pathLst>
          </a:custGeom>
          <a:ln w="29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9970693" y="2512739"/>
            <a:ext cx="123825" cy="0"/>
          </a:xfrm>
          <a:custGeom>
            <a:avLst/>
            <a:gdLst/>
            <a:ahLst/>
            <a:cxnLst/>
            <a:rect l="l" t="t" r="r" b="b"/>
            <a:pathLst>
              <a:path w="123825">
                <a:moveTo>
                  <a:pt x="0" y="0"/>
                </a:moveTo>
                <a:lnTo>
                  <a:pt x="123774" y="0"/>
                </a:lnTo>
              </a:path>
            </a:pathLst>
          </a:custGeom>
          <a:ln w="29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10105301" y="2554363"/>
            <a:ext cx="51435" cy="29845"/>
          </a:xfrm>
          <a:custGeom>
            <a:avLst/>
            <a:gdLst/>
            <a:ahLst/>
            <a:cxnLst/>
            <a:rect l="l" t="t" r="r" b="b"/>
            <a:pathLst>
              <a:path w="51434" h="29844">
                <a:moveTo>
                  <a:pt x="51053" y="29400"/>
                </a:moveTo>
                <a:lnTo>
                  <a:pt x="0" y="29400"/>
                </a:lnTo>
                <a:lnTo>
                  <a:pt x="0" y="0"/>
                </a:lnTo>
                <a:lnTo>
                  <a:pt x="51053" y="0"/>
                </a:lnTo>
                <a:lnTo>
                  <a:pt x="51053" y="2940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8417720" y="4896063"/>
            <a:ext cx="2031364" cy="531495"/>
          </a:xfrm>
          <a:custGeom>
            <a:avLst/>
            <a:gdLst/>
            <a:ahLst/>
            <a:cxnLst/>
            <a:rect l="l" t="t" r="r" b="b"/>
            <a:pathLst>
              <a:path w="2031365" h="531495">
                <a:moveTo>
                  <a:pt x="2012099" y="0"/>
                </a:moveTo>
                <a:lnTo>
                  <a:pt x="19113" y="0"/>
                </a:lnTo>
                <a:lnTo>
                  <a:pt x="11674" y="1502"/>
                </a:lnTo>
                <a:lnTo>
                  <a:pt x="5599" y="5599"/>
                </a:lnTo>
                <a:lnTo>
                  <a:pt x="1502" y="11674"/>
                </a:lnTo>
                <a:lnTo>
                  <a:pt x="0" y="19113"/>
                </a:lnTo>
                <a:lnTo>
                  <a:pt x="0" y="511848"/>
                </a:lnTo>
                <a:lnTo>
                  <a:pt x="1502" y="519286"/>
                </a:lnTo>
                <a:lnTo>
                  <a:pt x="5599" y="525362"/>
                </a:lnTo>
                <a:lnTo>
                  <a:pt x="11674" y="529459"/>
                </a:lnTo>
                <a:lnTo>
                  <a:pt x="19113" y="530961"/>
                </a:lnTo>
                <a:lnTo>
                  <a:pt x="2012099" y="530961"/>
                </a:lnTo>
                <a:lnTo>
                  <a:pt x="2019537" y="529459"/>
                </a:lnTo>
                <a:lnTo>
                  <a:pt x="2025613" y="525362"/>
                </a:lnTo>
                <a:lnTo>
                  <a:pt x="2029710" y="519286"/>
                </a:lnTo>
                <a:lnTo>
                  <a:pt x="2031212" y="511848"/>
                </a:lnTo>
                <a:lnTo>
                  <a:pt x="2031212" y="19113"/>
                </a:lnTo>
                <a:lnTo>
                  <a:pt x="2029710" y="11674"/>
                </a:lnTo>
                <a:lnTo>
                  <a:pt x="2025613" y="5599"/>
                </a:lnTo>
                <a:lnTo>
                  <a:pt x="2019537" y="1502"/>
                </a:lnTo>
                <a:lnTo>
                  <a:pt x="2012099" y="0"/>
                </a:lnTo>
                <a:close/>
              </a:path>
            </a:pathLst>
          </a:custGeom>
          <a:solidFill>
            <a:srgbClr val="A9B8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4599918" y="4896063"/>
            <a:ext cx="2031364" cy="531495"/>
          </a:xfrm>
          <a:custGeom>
            <a:avLst/>
            <a:gdLst/>
            <a:ahLst/>
            <a:cxnLst/>
            <a:rect l="l" t="t" r="r" b="b"/>
            <a:pathLst>
              <a:path w="2031365" h="531495">
                <a:moveTo>
                  <a:pt x="2012099" y="0"/>
                </a:moveTo>
                <a:lnTo>
                  <a:pt x="19113" y="0"/>
                </a:lnTo>
                <a:lnTo>
                  <a:pt x="11674" y="1502"/>
                </a:lnTo>
                <a:lnTo>
                  <a:pt x="5599" y="5599"/>
                </a:lnTo>
                <a:lnTo>
                  <a:pt x="1502" y="11674"/>
                </a:lnTo>
                <a:lnTo>
                  <a:pt x="0" y="19113"/>
                </a:lnTo>
                <a:lnTo>
                  <a:pt x="0" y="511848"/>
                </a:lnTo>
                <a:lnTo>
                  <a:pt x="1502" y="519286"/>
                </a:lnTo>
                <a:lnTo>
                  <a:pt x="5599" y="525362"/>
                </a:lnTo>
                <a:lnTo>
                  <a:pt x="11674" y="529459"/>
                </a:lnTo>
                <a:lnTo>
                  <a:pt x="19113" y="530961"/>
                </a:lnTo>
                <a:lnTo>
                  <a:pt x="2012099" y="530961"/>
                </a:lnTo>
                <a:lnTo>
                  <a:pt x="2019537" y="529459"/>
                </a:lnTo>
                <a:lnTo>
                  <a:pt x="2025613" y="525362"/>
                </a:lnTo>
                <a:lnTo>
                  <a:pt x="2029710" y="519286"/>
                </a:lnTo>
                <a:lnTo>
                  <a:pt x="2031212" y="511848"/>
                </a:lnTo>
                <a:lnTo>
                  <a:pt x="2031212" y="19113"/>
                </a:lnTo>
                <a:lnTo>
                  <a:pt x="2029710" y="11674"/>
                </a:lnTo>
                <a:lnTo>
                  <a:pt x="2025613" y="5599"/>
                </a:lnTo>
                <a:lnTo>
                  <a:pt x="2019537" y="1502"/>
                </a:lnTo>
                <a:lnTo>
                  <a:pt x="2012099" y="0"/>
                </a:lnTo>
                <a:close/>
              </a:path>
            </a:pathLst>
          </a:custGeom>
          <a:solidFill>
            <a:srgbClr val="A9B8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1001527" y="4896063"/>
            <a:ext cx="2031364" cy="531495"/>
          </a:xfrm>
          <a:custGeom>
            <a:avLst/>
            <a:gdLst/>
            <a:ahLst/>
            <a:cxnLst/>
            <a:rect l="l" t="t" r="r" b="b"/>
            <a:pathLst>
              <a:path w="2031364" h="531495">
                <a:moveTo>
                  <a:pt x="2012099" y="0"/>
                </a:moveTo>
                <a:lnTo>
                  <a:pt x="19113" y="0"/>
                </a:lnTo>
                <a:lnTo>
                  <a:pt x="11674" y="1502"/>
                </a:lnTo>
                <a:lnTo>
                  <a:pt x="5599" y="5599"/>
                </a:lnTo>
                <a:lnTo>
                  <a:pt x="1502" y="11674"/>
                </a:lnTo>
                <a:lnTo>
                  <a:pt x="0" y="19113"/>
                </a:lnTo>
                <a:lnTo>
                  <a:pt x="0" y="511848"/>
                </a:lnTo>
                <a:lnTo>
                  <a:pt x="1502" y="519286"/>
                </a:lnTo>
                <a:lnTo>
                  <a:pt x="5599" y="525362"/>
                </a:lnTo>
                <a:lnTo>
                  <a:pt x="11674" y="529459"/>
                </a:lnTo>
                <a:lnTo>
                  <a:pt x="19113" y="530961"/>
                </a:lnTo>
                <a:lnTo>
                  <a:pt x="2012099" y="530961"/>
                </a:lnTo>
                <a:lnTo>
                  <a:pt x="2019537" y="529459"/>
                </a:lnTo>
                <a:lnTo>
                  <a:pt x="2025613" y="525362"/>
                </a:lnTo>
                <a:lnTo>
                  <a:pt x="2029710" y="519286"/>
                </a:lnTo>
                <a:lnTo>
                  <a:pt x="2031212" y="511848"/>
                </a:lnTo>
                <a:lnTo>
                  <a:pt x="2031212" y="19113"/>
                </a:lnTo>
                <a:lnTo>
                  <a:pt x="2029710" y="11674"/>
                </a:lnTo>
                <a:lnTo>
                  <a:pt x="2025613" y="5599"/>
                </a:lnTo>
                <a:lnTo>
                  <a:pt x="2019537" y="1502"/>
                </a:lnTo>
                <a:lnTo>
                  <a:pt x="2012099" y="0"/>
                </a:lnTo>
                <a:close/>
              </a:path>
            </a:pathLst>
          </a:custGeom>
          <a:solidFill>
            <a:srgbClr val="A9B8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438890" y="4771507"/>
            <a:ext cx="779780" cy="779780"/>
          </a:xfrm>
          <a:custGeom>
            <a:avLst/>
            <a:gdLst/>
            <a:ahLst/>
            <a:cxnLst/>
            <a:rect l="l" t="t" r="r" b="b"/>
            <a:pathLst>
              <a:path w="779780" h="779779">
                <a:moveTo>
                  <a:pt x="389661" y="0"/>
                </a:moveTo>
                <a:lnTo>
                  <a:pt x="340783" y="3036"/>
                </a:lnTo>
                <a:lnTo>
                  <a:pt x="293717" y="11901"/>
                </a:lnTo>
                <a:lnTo>
                  <a:pt x="248828" y="26230"/>
                </a:lnTo>
                <a:lnTo>
                  <a:pt x="206480" y="45658"/>
                </a:lnTo>
                <a:lnTo>
                  <a:pt x="167040" y="69819"/>
                </a:lnTo>
                <a:lnTo>
                  <a:pt x="130872" y="98348"/>
                </a:lnTo>
                <a:lnTo>
                  <a:pt x="98342" y="130879"/>
                </a:lnTo>
                <a:lnTo>
                  <a:pt x="69815" y="167049"/>
                </a:lnTo>
                <a:lnTo>
                  <a:pt x="45655" y="206490"/>
                </a:lnTo>
                <a:lnTo>
                  <a:pt x="26228" y="248839"/>
                </a:lnTo>
                <a:lnTo>
                  <a:pt x="11900" y="293729"/>
                </a:lnTo>
                <a:lnTo>
                  <a:pt x="3036" y="340796"/>
                </a:lnTo>
                <a:lnTo>
                  <a:pt x="0" y="389674"/>
                </a:lnTo>
                <a:lnTo>
                  <a:pt x="3036" y="438554"/>
                </a:lnTo>
                <a:lnTo>
                  <a:pt x="11900" y="485623"/>
                </a:lnTo>
                <a:lnTo>
                  <a:pt x="26228" y="530514"/>
                </a:lnTo>
                <a:lnTo>
                  <a:pt x="45655" y="572863"/>
                </a:lnTo>
                <a:lnTo>
                  <a:pt x="69815" y="612304"/>
                </a:lnTo>
                <a:lnTo>
                  <a:pt x="98342" y="648473"/>
                </a:lnTo>
                <a:lnTo>
                  <a:pt x="130872" y="681004"/>
                </a:lnTo>
                <a:lnTo>
                  <a:pt x="167040" y="709532"/>
                </a:lnTo>
                <a:lnTo>
                  <a:pt x="206480" y="733692"/>
                </a:lnTo>
                <a:lnTo>
                  <a:pt x="248828" y="753119"/>
                </a:lnTo>
                <a:lnTo>
                  <a:pt x="293717" y="767447"/>
                </a:lnTo>
                <a:lnTo>
                  <a:pt x="340783" y="776312"/>
                </a:lnTo>
                <a:lnTo>
                  <a:pt x="389661" y="779348"/>
                </a:lnTo>
                <a:lnTo>
                  <a:pt x="438541" y="776312"/>
                </a:lnTo>
                <a:lnTo>
                  <a:pt x="485610" y="767447"/>
                </a:lnTo>
                <a:lnTo>
                  <a:pt x="530501" y="753119"/>
                </a:lnTo>
                <a:lnTo>
                  <a:pt x="572850" y="733692"/>
                </a:lnTo>
                <a:lnTo>
                  <a:pt x="612291" y="709532"/>
                </a:lnTo>
                <a:lnTo>
                  <a:pt x="648460" y="681004"/>
                </a:lnTo>
                <a:lnTo>
                  <a:pt x="680991" y="648473"/>
                </a:lnTo>
                <a:lnTo>
                  <a:pt x="709519" y="612304"/>
                </a:lnTo>
                <a:lnTo>
                  <a:pt x="733679" y="572863"/>
                </a:lnTo>
                <a:lnTo>
                  <a:pt x="753106" y="530514"/>
                </a:lnTo>
                <a:lnTo>
                  <a:pt x="767434" y="485623"/>
                </a:lnTo>
                <a:lnTo>
                  <a:pt x="776299" y="438554"/>
                </a:lnTo>
                <a:lnTo>
                  <a:pt x="779335" y="389674"/>
                </a:lnTo>
                <a:lnTo>
                  <a:pt x="776299" y="340796"/>
                </a:lnTo>
                <a:lnTo>
                  <a:pt x="767434" y="293729"/>
                </a:lnTo>
                <a:lnTo>
                  <a:pt x="753106" y="248839"/>
                </a:lnTo>
                <a:lnTo>
                  <a:pt x="733679" y="206490"/>
                </a:lnTo>
                <a:lnTo>
                  <a:pt x="709519" y="167049"/>
                </a:lnTo>
                <a:lnTo>
                  <a:pt x="680991" y="130879"/>
                </a:lnTo>
                <a:lnTo>
                  <a:pt x="648460" y="98348"/>
                </a:lnTo>
                <a:lnTo>
                  <a:pt x="612291" y="69819"/>
                </a:lnTo>
                <a:lnTo>
                  <a:pt x="572850" y="45658"/>
                </a:lnTo>
                <a:lnTo>
                  <a:pt x="530501" y="26230"/>
                </a:lnTo>
                <a:lnTo>
                  <a:pt x="485610" y="11901"/>
                </a:lnTo>
                <a:lnTo>
                  <a:pt x="438541" y="3036"/>
                </a:lnTo>
                <a:lnTo>
                  <a:pt x="389661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428150" y="4760765"/>
            <a:ext cx="779780" cy="779780"/>
          </a:xfrm>
          <a:custGeom>
            <a:avLst/>
            <a:gdLst/>
            <a:ahLst/>
            <a:cxnLst/>
            <a:rect l="l" t="t" r="r" b="b"/>
            <a:pathLst>
              <a:path w="779780" h="779779">
                <a:moveTo>
                  <a:pt x="389661" y="0"/>
                </a:moveTo>
                <a:lnTo>
                  <a:pt x="340781" y="3036"/>
                </a:lnTo>
                <a:lnTo>
                  <a:pt x="293713" y="11901"/>
                </a:lnTo>
                <a:lnTo>
                  <a:pt x="248822" y="26230"/>
                </a:lnTo>
                <a:lnTo>
                  <a:pt x="206475" y="45658"/>
                </a:lnTo>
                <a:lnTo>
                  <a:pt x="167035" y="69819"/>
                </a:lnTo>
                <a:lnTo>
                  <a:pt x="130867" y="98348"/>
                </a:lnTo>
                <a:lnTo>
                  <a:pt x="98338" y="130879"/>
                </a:lnTo>
                <a:lnTo>
                  <a:pt x="69811" y="167049"/>
                </a:lnTo>
                <a:lnTo>
                  <a:pt x="45652" y="206490"/>
                </a:lnTo>
                <a:lnTo>
                  <a:pt x="26227" y="248839"/>
                </a:lnTo>
                <a:lnTo>
                  <a:pt x="11900" y="293729"/>
                </a:lnTo>
                <a:lnTo>
                  <a:pt x="3035" y="340796"/>
                </a:lnTo>
                <a:lnTo>
                  <a:pt x="0" y="389674"/>
                </a:lnTo>
                <a:lnTo>
                  <a:pt x="3035" y="438552"/>
                </a:lnTo>
                <a:lnTo>
                  <a:pt x="11900" y="485618"/>
                </a:lnTo>
                <a:lnTo>
                  <a:pt x="26227" y="530509"/>
                </a:lnTo>
                <a:lnTo>
                  <a:pt x="45652" y="572857"/>
                </a:lnTo>
                <a:lnTo>
                  <a:pt x="69811" y="612299"/>
                </a:lnTo>
                <a:lnTo>
                  <a:pt x="98338" y="648468"/>
                </a:lnTo>
                <a:lnTo>
                  <a:pt x="130867" y="681000"/>
                </a:lnTo>
                <a:lnTo>
                  <a:pt x="167035" y="709528"/>
                </a:lnTo>
                <a:lnTo>
                  <a:pt x="206475" y="733689"/>
                </a:lnTo>
                <a:lnTo>
                  <a:pt x="248822" y="753117"/>
                </a:lnTo>
                <a:lnTo>
                  <a:pt x="293713" y="767446"/>
                </a:lnTo>
                <a:lnTo>
                  <a:pt x="340781" y="776311"/>
                </a:lnTo>
                <a:lnTo>
                  <a:pt x="389661" y="779348"/>
                </a:lnTo>
                <a:lnTo>
                  <a:pt x="438541" y="776311"/>
                </a:lnTo>
                <a:lnTo>
                  <a:pt x="485610" y="767446"/>
                </a:lnTo>
                <a:lnTo>
                  <a:pt x="530501" y="753117"/>
                </a:lnTo>
                <a:lnTo>
                  <a:pt x="572850" y="733689"/>
                </a:lnTo>
                <a:lnTo>
                  <a:pt x="612291" y="709528"/>
                </a:lnTo>
                <a:lnTo>
                  <a:pt x="648460" y="681000"/>
                </a:lnTo>
                <a:lnTo>
                  <a:pt x="680991" y="648468"/>
                </a:lnTo>
                <a:lnTo>
                  <a:pt x="709519" y="612299"/>
                </a:lnTo>
                <a:lnTo>
                  <a:pt x="733679" y="572857"/>
                </a:lnTo>
                <a:lnTo>
                  <a:pt x="753106" y="530509"/>
                </a:lnTo>
                <a:lnTo>
                  <a:pt x="767434" y="485618"/>
                </a:lnTo>
                <a:lnTo>
                  <a:pt x="776299" y="438552"/>
                </a:lnTo>
                <a:lnTo>
                  <a:pt x="779335" y="389674"/>
                </a:lnTo>
                <a:lnTo>
                  <a:pt x="776299" y="340796"/>
                </a:lnTo>
                <a:lnTo>
                  <a:pt x="767434" y="293729"/>
                </a:lnTo>
                <a:lnTo>
                  <a:pt x="753106" y="248839"/>
                </a:lnTo>
                <a:lnTo>
                  <a:pt x="733679" y="206490"/>
                </a:lnTo>
                <a:lnTo>
                  <a:pt x="709519" y="167049"/>
                </a:lnTo>
                <a:lnTo>
                  <a:pt x="680991" y="130879"/>
                </a:lnTo>
                <a:lnTo>
                  <a:pt x="648460" y="98348"/>
                </a:lnTo>
                <a:lnTo>
                  <a:pt x="612291" y="69819"/>
                </a:lnTo>
                <a:lnTo>
                  <a:pt x="572850" y="45658"/>
                </a:lnTo>
                <a:lnTo>
                  <a:pt x="530501" y="26230"/>
                </a:lnTo>
                <a:lnTo>
                  <a:pt x="485610" y="11901"/>
                </a:lnTo>
                <a:lnTo>
                  <a:pt x="438541" y="3036"/>
                </a:lnTo>
                <a:lnTo>
                  <a:pt x="389661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428150" y="4760765"/>
            <a:ext cx="779780" cy="779780"/>
          </a:xfrm>
          <a:custGeom>
            <a:avLst/>
            <a:gdLst/>
            <a:ahLst/>
            <a:cxnLst/>
            <a:rect l="l" t="t" r="r" b="b"/>
            <a:pathLst>
              <a:path w="779780" h="779779">
                <a:moveTo>
                  <a:pt x="389661" y="0"/>
                </a:moveTo>
                <a:lnTo>
                  <a:pt x="340781" y="3036"/>
                </a:lnTo>
                <a:lnTo>
                  <a:pt x="293713" y="11901"/>
                </a:lnTo>
                <a:lnTo>
                  <a:pt x="248822" y="26230"/>
                </a:lnTo>
                <a:lnTo>
                  <a:pt x="206475" y="45658"/>
                </a:lnTo>
                <a:lnTo>
                  <a:pt x="167035" y="69819"/>
                </a:lnTo>
                <a:lnTo>
                  <a:pt x="130867" y="98348"/>
                </a:lnTo>
                <a:lnTo>
                  <a:pt x="98338" y="130879"/>
                </a:lnTo>
                <a:lnTo>
                  <a:pt x="69811" y="167049"/>
                </a:lnTo>
                <a:lnTo>
                  <a:pt x="45652" y="206490"/>
                </a:lnTo>
                <a:lnTo>
                  <a:pt x="26227" y="248839"/>
                </a:lnTo>
                <a:lnTo>
                  <a:pt x="11900" y="293729"/>
                </a:lnTo>
                <a:lnTo>
                  <a:pt x="3035" y="340796"/>
                </a:lnTo>
                <a:lnTo>
                  <a:pt x="0" y="389674"/>
                </a:lnTo>
                <a:lnTo>
                  <a:pt x="3035" y="438552"/>
                </a:lnTo>
                <a:lnTo>
                  <a:pt x="11900" y="485618"/>
                </a:lnTo>
                <a:lnTo>
                  <a:pt x="26227" y="530509"/>
                </a:lnTo>
                <a:lnTo>
                  <a:pt x="45652" y="572857"/>
                </a:lnTo>
                <a:lnTo>
                  <a:pt x="69811" y="612299"/>
                </a:lnTo>
                <a:lnTo>
                  <a:pt x="98338" y="648468"/>
                </a:lnTo>
                <a:lnTo>
                  <a:pt x="130867" y="681000"/>
                </a:lnTo>
                <a:lnTo>
                  <a:pt x="167035" y="709528"/>
                </a:lnTo>
                <a:lnTo>
                  <a:pt x="206475" y="733689"/>
                </a:lnTo>
                <a:lnTo>
                  <a:pt x="248822" y="753117"/>
                </a:lnTo>
                <a:lnTo>
                  <a:pt x="293713" y="767446"/>
                </a:lnTo>
                <a:lnTo>
                  <a:pt x="340781" y="776311"/>
                </a:lnTo>
                <a:lnTo>
                  <a:pt x="389661" y="779348"/>
                </a:lnTo>
                <a:lnTo>
                  <a:pt x="438541" y="776311"/>
                </a:lnTo>
                <a:lnTo>
                  <a:pt x="485610" y="767446"/>
                </a:lnTo>
                <a:lnTo>
                  <a:pt x="530501" y="753117"/>
                </a:lnTo>
                <a:lnTo>
                  <a:pt x="572850" y="733689"/>
                </a:lnTo>
                <a:lnTo>
                  <a:pt x="612291" y="709528"/>
                </a:lnTo>
                <a:lnTo>
                  <a:pt x="648460" y="681000"/>
                </a:lnTo>
                <a:lnTo>
                  <a:pt x="680991" y="648468"/>
                </a:lnTo>
                <a:lnTo>
                  <a:pt x="709519" y="612299"/>
                </a:lnTo>
                <a:lnTo>
                  <a:pt x="733679" y="572857"/>
                </a:lnTo>
                <a:lnTo>
                  <a:pt x="753106" y="530509"/>
                </a:lnTo>
                <a:lnTo>
                  <a:pt x="767434" y="485618"/>
                </a:lnTo>
                <a:lnTo>
                  <a:pt x="776299" y="438552"/>
                </a:lnTo>
                <a:lnTo>
                  <a:pt x="779335" y="389674"/>
                </a:lnTo>
                <a:lnTo>
                  <a:pt x="776299" y="340796"/>
                </a:lnTo>
                <a:lnTo>
                  <a:pt x="767434" y="293729"/>
                </a:lnTo>
                <a:lnTo>
                  <a:pt x="753106" y="248839"/>
                </a:lnTo>
                <a:lnTo>
                  <a:pt x="733679" y="206490"/>
                </a:lnTo>
                <a:lnTo>
                  <a:pt x="709519" y="167049"/>
                </a:lnTo>
                <a:lnTo>
                  <a:pt x="680991" y="130879"/>
                </a:lnTo>
                <a:lnTo>
                  <a:pt x="648460" y="98348"/>
                </a:lnTo>
                <a:lnTo>
                  <a:pt x="612291" y="69819"/>
                </a:lnTo>
                <a:lnTo>
                  <a:pt x="572850" y="45658"/>
                </a:lnTo>
                <a:lnTo>
                  <a:pt x="530501" y="26230"/>
                </a:lnTo>
                <a:lnTo>
                  <a:pt x="485610" y="11901"/>
                </a:lnTo>
                <a:lnTo>
                  <a:pt x="438541" y="3036"/>
                </a:lnTo>
                <a:lnTo>
                  <a:pt x="389661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502645" y="4835276"/>
            <a:ext cx="652780" cy="652780"/>
          </a:xfrm>
          <a:custGeom>
            <a:avLst/>
            <a:gdLst/>
            <a:ahLst/>
            <a:cxnLst/>
            <a:rect l="l" t="t" r="r" b="b"/>
            <a:pathLst>
              <a:path w="652780" h="652779">
                <a:moveTo>
                  <a:pt x="326275" y="0"/>
                </a:moveTo>
                <a:lnTo>
                  <a:pt x="278060" y="3537"/>
                </a:lnTo>
                <a:lnTo>
                  <a:pt x="232041" y="13813"/>
                </a:lnTo>
                <a:lnTo>
                  <a:pt x="188724" y="30324"/>
                </a:lnTo>
                <a:lnTo>
                  <a:pt x="148613" y="52564"/>
                </a:lnTo>
                <a:lnTo>
                  <a:pt x="112213" y="80028"/>
                </a:lnTo>
                <a:lnTo>
                  <a:pt x="80028" y="112213"/>
                </a:lnTo>
                <a:lnTo>
                  <a:pt x="52564" y="148613"/>
                </a:lnTo>
                <a:lnTo>
                  <a:pt x="30324" y="188724"/>
                </a:lnTo>
                <a:lnTo>
                  <a:pt x="13813" y="232041"/>
                </a:lnTo>
                <a:lnTo>
                  <a:pt x="3537" y="278060"/>
                </a:lnTo>
                <a:lnTo>
                  <a:pt x="0" y="326275"/>
                </a:lnTo>
                <a:lnTo>
                  <a:pt x="3537" y="374487"/>
                </a:lnTo>
                <a:lnTo>
                  <a:pt x="13813" y="420503"/>
                </a:lnTo>
                <a:lnTo>
                  <a:pt x="30324" y="463818"/>
                </a:lnTo>
                <a:lnTo>
                  <a:pt x="52564" y="503928"/>
                </a:lnTo>
                <a:lnTo>
                  <a:pt x="80028" y="540327"/>
                </a:lnTo>
                <a:lnTo>
                  <a:pt x="112213" y="572511"/>
                </a:lnTo>
                <a:lnTo>
                  <a:pt x="148613" y="599975"/>
                </a:lnTo>
                <a:lnTo>
                  <a:pt x="188724" y="622214"/>
                </a:lnTo>
                <a:lnTo>
                  <a:pt x="232041" y="638724"/>
                </a:lnTo>
                <a:lnTo>
                  <a:pt x="278060" y="649001"/>
                </a:lnTo>
                <a:lnTo>
                  <a:pt x="326275" y="652538"/>
                </a:lnTo>
                <a:lnTo>
                  <a:pt x="374491" y="649001"/>
                </a:lnTo>
                <a:lnTo>
                  <a:pt x="420509" y="638724"/>
                </a:lnTo>
                <a:lnTo>
                  <a:pt x="463826" y="622214"/>
                </a:lnTo>
                <a:lnTo>
                  <a:pt x="503937" y="599975"/>
                </a:lnTo>
                <a:lnTo>
                  <a:pt x="540337" y="572511"/>
                </a:lnTo>
                <a:lnTo>
                  <a:pt x="572522" y="540327"/>
                </a:lnTo>
                <a:lnTo>
                  <a:pt x="599987" y="503928"/>
                </a:lnTo>
                <a:lnTo>
                  <a:pt x="622227" y="463818"/>
                </a:lnTo>
                <a:lnTo>
                  <a:pt x="638737" y="420503"/>
                </a:lnTo>
                <a:lnTo>
                  <a:pt x="649013" y="374487"/>
                </a:lnTo>
                <a:lnTo>
                  <a:pt x="652551" y="326275"/>
                </a:lnTo>
                <a:lnTo>
                  <a:pt x="649013" y="278060"/>
                </a:lnTo>
                <a:lnTo>
                  <a:pt x="638737" y="232041"/>
                </a:lnTo>
                <a:lnTo>
                  <a:pt x="622227" y="188724"/>
                </a:lnTo>
                <a:lnTo>
                  <a:pt x="599987" y="148613"/>
                </a:lnTo>
                <a:lnTo>
                  <a:pt x="572522" y="112213"/>
                </a:lnTo>
                <a:lnTo>
                  <a:pt x="540337" y="80028"/>
                </a:lnTo>
                <a:lnTo>
                  <a:pt x="503937" y="52564"/>
                </a:lnTo>
                <a:lnTo>
                  <a:pt x="463826" y="30324"/>
                </a:lnTo>
                <a:lnTo>
                  <a:pt x="420509" y="13813"/>
                </a:lnTo>
                <a:lnTo>
                  <a:pt x="374491" y="3537"/>
                </a:lnTo>
                <a:lnTo>
                  <a:pt x="326275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491173" y="4823804"/>
            <a:ext cx="652780" cy="652780"/>
          </a:xfrm>
          <a:custGeom>
            <a:avLst/>
            <a:gdLst/>
            <a:ahLst/>
            <a:cxnLst/>
            <a:rect l="l" t="t" r="r" b="b"/>
            <a:pathLst>
              <a:path w="652780" h="652779">
                <a:moveTo>
                  <a:pt x="326275" y="0"/>
                </a:moveTo>
                <a:lnTo>
                  <a:pt x="278060" y="3537"/>
                </a:lnTo>
                <a:lnTo>
                  <a:pt x="232041" y="13813"/>
                </a:lnTo>
                <a:lnTo>
                  <a:pt x="188724" y="30324"/>
                </a:lnTo>
                <a:lnTo>
                  <a:pt x="148613" y="52564"/>
                </a:lnTo>
                <a:lnTo>
                  <a:pt x="112213" y="80028"/>
                </a:lnTo>
                <a:lnTo>
                  <a:pt x="80028" y="112213"/>
                </a:lnTo>
                <a:lnTo>
                  <a:pt x="52564" y="148613"/>
                </a:lnTo>
                <a:lnTo>
                  <a:pt x="30324" y="188724"/>
                </a:lnTo>
                <a:lnTo>
                  <a:pt x="13813" y="232041"/>
                </a:lnTo>
                <a:lnTo>
                  <a:pt x="3537" y="278060"/>
                </a:lnTo>
                <a:lnTo>
                  <a:pt x="0" y="326275"/>
                </a:lnTo>
                <a:lnTo>
                  <a:pt x="3537" y="374487"/>
                </a:lnTo>
                <a:lnTo>
                  <a:pt x="13813" y="420503"/>
                </a:lnTo>
                <a:lnTo>
                  <a:pt x="30324" y="463818"/>
                </a:lnTo>
                <a:lnTo>
                  <a:pt x="52564" y="503928"/>
                </a:lnTo>
                <a:lnTo>
                  <a:pt x="80028" y="540327"/>
                </a:lnTo>
                <a:lnTo>
                  <a:pt x="112213" y="572511"/>
                </a:lnTo>
                <a:lnTo>
                  <a:pt x="148613" y="599975"/>
                </a:lnTo>
                <a:lnTo>
                  <a:pt x="188724" y="622214"/>
                </a:lnTo>
                <a:lnTo>
                  <a:pt x="232041" y="638724"/>
                </a:lnTo>
                <a:lnTo>
                  <a:pt x="278060" y="649001"/>
                </a:lnTo>
                <a:lnTo>
                  <a:pt x="326275" y="652538"/>
                </a:lnTo>
                <a:lnTo>
                  <a:pt x="374491" y="649001"/>
                </a:lnTo>
                <a:lnTo>
                  <a:pt x="420509" y="638724"/>
                </a:lnTo>
                <a:lnTo>
                  <a:pt x="463826" y="622214"/>
                </a:lnTo>
                <a:lnTo>
                  <a:pt x="503937" y="599975"/>
                </a:lnTo>
                <a:lnTo>
                  <a:pt x="540337" y="572511"/>
                </a:lnTo>
                <a:lnTo>
                  <a:pt x="572522" y="540327"/>
                </a:lnTo>
                <a:lnTo>
                  <a:pt x="599987" y="503928"/>
                </a:lnTo>
                <a:lnTo>
                  <a:pt x="622227" y="463818"/>
                </a:lnTo>
                <a:lnTo>
                  <a:pt x="638737" y="420503"/>
                </a:lnTo>
                <a:lnTo>
                  <a:pt x="649013" y="374487"/>
                </a:lnTo>
                <a:lnTo>
                  <a:pt x="652551" y="326275"/>
                </a:lnTo>
                <a:lnTo>
                  <a:pt x="649013" y="278060"/>
                </a:lnTo>
                <a:lnTo>
                  <a:pt x="638737" y="232041"/>
                </a:lnTo>
                <a:lnTo>
                  <a:pt x="622227" y="188724"/>
                </a:lnTo>
                <a:lnTo>
                  <a:pt x="599987" y="148613"/>
                </a:lnTo>
                <a:lnTo>
                  <a:pt x="572522" y="112213"/>
                </a:lnTo>
                <a:lnTo>
                  <a:pt x="540337" y="80028"/>
                </a:lnTo>
                <a:lnTo>
                  <a:pt x="503937" y="52564"/>
                </a:lnTo>
                <a:lnTo>
                  <a:pt x="463826" y="30324"/>
                </a:lnTo>
                <a:lnTo>
                  <a:pt x="420509" y="13813"/>
                </a:lnTo>
                <a:lnTo>
                  <a:pt x="374491" y="3537"/>
                </a:lnTo>
                <a:lnTo>
                  <a:pt x="3262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491185" y="4823803"/>
            <a:ext cx="652538" cy="6525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4215627" y="4771507"/>
            <a:ext cx="779780" cy="779780"/>
          </a:xfrm>
          <a:custGeom>
            <a:avLst/>
            <a:gdLst/>
            <a:ahLst/>
            <a:cxnLst/>
            <a:rect l="l" t="t" r="r" b="b"/>
            <a:pathLst>
              <a:path w="779779" h="779779">
                <a:moveTo>
                  <a:pt x="389661" y="0"/>
                </a:moveTo>
                <a:lnTo>
                  <a:pt x="340783" y="3036"/>
                </a:lnTo>
                <a:lnTo>
                  <a:pt x="293717" y="11901"/>
                </a:lnTo>
                <a:lnTo>
                  <a:pt x="248828" y="26230"/>
                </a:lnTo>
                <a:lnTo>
                  <a:pt x="206480" y="45658"/>
                </a:lnTo>
                <a:lnTo>
                  <a:pt x="167040" y="69819"/>
                </a:lnTo>
                <a:lnTo>
                  <a:pt x="130872" y="98348"/>
                </a:lnTo>
                <a:lnTo>
                  <a:pt x="98342" y="130879"/>
                </a:lnTo>
                <a:lnTo>
                  <a:pt x="69815" y="167049"/>
                </a:lnTo>
                <a:lnTo>
                  <a:pt x="45655" y="206490"/>
                </a:lnTo>
                <a:lnTo>
                  <a:pt x="26228" y="248839"/>
                </a:lnTo>
                <a:lnTo>
                  <a:pt x="11900" y="293729"/>
                </a:lnTo>
                <a:lnTo>
                  <a:pt x="3036" y="340796"/>
                </a:lnTo>
                <a:lnTo>
                  <a:pt x="0" y="389674"/>
                </a:lnTo>
                <a:lnTo>
                  <a:pt x="3036" y="438554"/>
                </a:lnTo>
                <a:lnTo>
                  <a:pt x="11900" y="485623"/>
                </a:lnTo>
                <a:lnTo>
                  <a:pt x="26228" y="530514"/>
                </a:lnTo>
                <a:lnTo>
                  <a:pt x="45655" y="572863"/>
                </a:lnTo>
                <a:lnTo>
                  <a:pt x="69815" y="612304"/>
                </a:lnTo>
                <a:lnTo>
                  <a:pt x="98342" y="648473"/>
                </a:lnTo>
                <a:lnTo>
                  <a:pt x="130872" y="681004"/>
                </a:lnTo>
                <a:lnTo>
                  <a:pt x="167040" y="709532"/>
                </a:lnTo>
                <a:lnTo>
                  <a:pt x="206480" y="733692"/>
                </a:lnTo>
                <a:lnTo>
                  <a:pt x="248828" y="753119"/>
                </a:lnTo>
                <a:lnTo>
                  <a:pt x="293717" y="767447"/>
                </a:lnTo>
                <a:lnTo>
                  <a:pt x="340783" y="776312"/>
                </a:lnTo>
                <a:lnTo>
                  <a:pt x="389661" y="779348"/>
                </a:lnTo>
                <a:lnTo>
                  <a:pt x="438541" y="776312"/>
                </a:lnTo>
                <a:lnTo>
                  <a:pt x="485610" y="767447"/>
                </a:lnTo>
                <a:lnTo>
                  <a:pt x="530501" y="753119"/>
                </a:lnTo>
                <a:lnTo>
                  <a:pt x="572850" y="733692"/>
                </a:lnTo>
                <a:lnTo>
                  <a:pt x="612291" y="709532"/>
                </a:lnTo>
                <a:lnTo>
                  <a:pt x="648460" y="681004"/>
                </a:lnTo>
                <a:lnTo>
                  <a:pt x="680991" y="648473"/>
                </a:lnTo>
                <a:lnTo>
                  <a:pt x="709519" y="612304"/>
                </a:lnTo>
                <a:lnTo>
                  <a:pt x="733679" y="572863"/>
                </a:lnTo>
                <a:lnTo>
                  <a:pt x="753106" y="530514"/>
                </a:lnTo>
                <a:lnTo>
                  <a:pt x="767434" y="485623"/>
                </a:lnTo>
                <a:lnTo>
                  <a:pt x="776299" y="438554"/>
                </a:lnTo>
                <a:lnTo>
                  <a:pt x="779335" y="389674"/>
                </a:lnTo>
                <a:lnTo>
                  <a:pt x="776299" y="340796"/>
                </a:lnTo>
                <a:lnTo>
                  <a:pt x="767434" y="293729"/>
                </a:lnTo>
                <a:lnTo>
                  <a:pt x="753106" y="248839"/>
                </a:lnTo>
                <a:lnTo>
                  <a:pt x="733679" y="206490"/>
                </a:lnTo>
                <a:lnTo>
                  <a:pt x="709519" y="167049"/>
                </a:lnTo>
                <a:lnTo>
                  <a:pt x="680991" y="130879"/>
                </a:lnTo>
                <a:lnTo>
                  <a:pt x="648460" y="98348"/>
                </a:lnTo>
                <a:lnTo>
                  <a:pt x="612291" y="69819"/>
                </a:lnTo>
                <a:lnTo>
                  <a:pt x="572850" y="45658"/>
                </a:lnTo>
                <a:lnTo>
                  <a:pt x="530501" y="26230"/>
                </a:lnTo>
                <a:lnTo>
                  <a:pt x="485610" y="11901"/>
                </a:lnTo>
                <a:lnTo>
                  <a:pt x="438541" y="3036"/>
                </a:lnTo>
                <a:lnTo>
                  <a:pt x="389661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4204874" y="4760765"/>
            <a:ext cx="779780" cy="779780"/>
          </a:xfrm>
          <a:custGeom>
            <a:avLst/>
            <a:gdLst/>
            <a:ahLst/>
            <a:cxnLst/>
            <a:rect l="l" t="t" r="r" b="b"/>
            <a:pathLst>
              <a:path w="779779" h="779779">
                <a:moveTo>
                  <a:pt x="389661" y="0"/>
                </a:moveTo>
                <a:lnTo>
                  <a:pt x="340783" y="3036"/>
                </a:lnTo>
                <a:lnTo>
                  <a:pt x="293717" y="11901"/>
                </a:lnTo>
                <a:lnTo>
                  <a:pt x="248828" y="26230"/>
                </a:lnTo>
                <a:lnTo>
                  <a:pt x="206480" y="45658"/>
                </a:lnTo>
                <a:lnTo>
                  <a:pt x="167040" y="69819"/>
                </a:lnTo>
                <a:lnTo>
                  <a:pt x="130872" y="98348"/>
                </a:lnTo>
                <a:lnTo>
                  <a:pt x="98342" y="130879"/>
                </a:lnTo>
                <a:lnTo>
                  <a:pt x="69815" y="167049"/>
                </a:lnTo>
                <a:lnTo>
                  <a:pt x="45655" y="206490"/>
                </a:lnTo>
                <a:lnTo>
                  <a:pt x="26228" y="248839"/>
                </a:lnTo>
                <a:lnTo>
                  <a:pt x="11900" y="293729"/>
                </a:lnTo>
                <a:lnTo>
                  <a:pt x="3036" y="340796"/>
                </a:lnTo>
                <a:lnTo>
                  <a:pt x="0" y="389674"/>
                </a:lnTo>
                <a:lnTo>
                  <a:pt x="3036" y="438552"/>
                </a:lnTo>
                <a:lnTo>
                  <a:pt x="11900" y="485618"/>
                </a:lnTo>
                <a:lnTo>
                  <a:pt x="26228" y="530509"/>
                </a:lnTo>
                <a:lnTo>
                  <a:pt x="45655" y="572857"/>
                </a:lnTo>
                <a:lnTo>
                  <a:pt x="69815" y="612299"/>
                </a:lnTo>
                <a:lnTo>
                  <a:pt x="98342" y="648468"/>
                </a:lnTo>
                <a:lnTo>
                  <a:pt x="130872" y="681000"/>
                </a:lnTo>
                <a:lnTo>
                  <a:pt x="167040" y="709528"/>
                </a:lnTo>
                <a:lnTo>
                  <a:pt x="206480" y="733689"/>
                </a:lnTo>
                <a:lnTo>
                  <a:pt x="248828" y="753117"/>
                </a:lnTo>
                <a:lnTo>
                  <a:pt x="293717" y="767446"/>
                </a:lnTo>
                <a:lnTo>
                  <a:pt x="340783" y="776311"/>
                </a:lnTo>
                <a:lnTo>
                  <a:pt x="389661" y="779348"/>
                </a:lnTo>
                <a:lnTo>
                  <a:pt x="438544" y="776311"/>
                </a:lnTo>
                <a:lnTo>
                  <a:pt x="485614" y="767446"/>
                </a:lnTo>
                <a:lnTo>
                  <a:pt x="530506" y="753117"/>
                </a:lnTo>
                <a:lnTo>
                  <a:pt x="572856" y="733689"/>
                </a:lnTo>
                <a:lnTo>
                  <a:pt x="612297" y="709528"/>
                </a:lnTo>
                <a:lnTo>
                  <a:pt x="648465" y="681000"/>
                </a:lnTo>
                <a:lnTo>
                  <a:pt x="680996" y="648468"/>
                </a:lnTo>
                <a:lnTo>
                  <a:pt x="709523" y="612299"/>
                </a:lnTo>
                <a:lnTo>
                  <a:pt x="733682" y="572857"/>
                </a:lnTo>
                <a:lnTo>
                  <a:pt x="753107" y="530509"/>
                </a:lnTo>
                <a:lnTo>
                  <a:pt x="767435" y="485618"/>
                </a:lnTo>
                <a:lnTo>
                  <a:pt x="776299" y="438552"/>
                </a:lnTo>
                <a:lnTo>
                  <a:pt x="779335" y="389674"/>
                </a:lnTo>
                <a:lnTo>
                  <a:pt x="776299" y="340796"/>
                </a:lnTo>
                <a:lnTo>
                  <a:pt x="767435" y="293729"/>
                </a:lnTo>
                <a:lnTo>
                  <a:pt x="753107" y="248839"/>
                </a:lnTo>
                <a:lnTo>
                  <a:pt x="733682" y="206490"/>
                </a:lnTo>
                <a:lnTo>
                  <a:pt x="709523" y="167049"/>
                </a:lnTo>
                <a:lnTo>
                  <a:pt x="680996" y="130879"/>
                </a:lnTo>
                <a:lnTo>
                  <a:pt x="648465" y="98348"/>
                </a:lnTo>
                <a:lnTo>
                  <a:pt x="612297" y="69819"/>
                </a:lnTo>
                <a:lnTo>
                  <a:pt x="572856" y="45658"/>
                </a:lnTo>
                <a:lnTo>
                  <a:pt x="530506" y="26230"/>
                </a:lnTo>
                <a:lnTo>
                  <a:pt x="485614" y="11901"/>
                </a:lnTo>
                <a:lnTo>
                  <a:pt x="438544" y="3036"/>
                </a:lnTo>
                <a:lnTo>
                  <a:pt x="389661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4204874" y="4760765"/>
            <a:ext cx="779780" cy="779780"/>
          </a:xfrm>
          <a:custGeom>
            <a:avLst/>
            <a:gdLst/>
            <a:ahLst/>
            <a:cxnLst/>
            <a:rect l="l" t="t" r="r" b="b"/>
            <a:pathLst>
              <a:path w="779779" h="779779">
                <a:moveTo>
                  <a:pt x="389661" y="0"/>
                </a:moveTo>
                <a:lnTo>
                  <a:pt x="340783" y="3036"/>
                </a:lnTo>
                <a:lnTo>
                  <a:pt x="293717" y="11901"/>
                </a:lnTo>
                <a:lnTo>
                  <a:pt x="248828" y="26230"/>
                </a:lnTo>
                <a:lnTo>
                  <a:pt x="206480" y="45658"/>
                </a:lnTo>
                <a:lnTo>
                  <a:pt x="167040" y="69819"/>
                </a:lnTo>
                <a:lnTo>
                  <a:pt x="130872" y="98348"/>
                </a:lnTo>
                <a:lnTo>
                  <a:pt x="98342" y="130879"/>
                </a:lnTo>
                <a:lnTo>
                  <a:pt x="69815" y="167049"/>
                </a:lnTo>
                <a:lnTo>
                  <a:pt x="45655" y="206490"/>
                </a:lnTo>
                <a:lnTo>
                  <a:pt x="26228" y="248839"/>
                </a:lnTo>
                <a:lnTo>
                  <a:pt x="11900" y="293729"/>
                </a:lnTo>
                <a:lnTo>
                  <a:pt x="3036" y="340796"/>
                </a:lnTo>
                <a:lnTo>
                  <a:pt x="0" y="389674"/>
                </a:lnTo>
                <a:lnTo>
                  <a:pt x="3036" y="438552"/>
                </a:lnTo>
                <a:lnTo>
                  <a:pt x="11900" y="485618"/>
                </a:lnTo>
                <a:lnTo>
                  <a:pt x="26228" y="530509"/>
                </a:lnTo>
                <a:lnTo>
                  <a:pt x="45655" y="572857"/>
                </a:lnTo>
                <a:lnTo>
                  <a:pt x="69815" y="612299"/>
                </a:lnTo>
                <a:lnTo>
                  <a:pt x="98342" y="648468"/>
                </a:lnTo>
                <a:lnTo>
                  <a:pt x="130872" y="681000"/>
                </a:lnTo>
                <a:lnTo>
                  <a:pt x="167040" y="709528"/>
                </a:lnTo>
                <a:lnTo>
                  <a:pt x="206480" y="733689"/>
                </a:lnTo>
                <a:lnTo>
                  <a:pt x="248828" y="753117"/>
                </a:lnTo>
                <a:lnTo>
                  <a:pt x="293717" y="767446"/>
                </a:lnTo>
                <a:lnTo>
                  <a:pt x="340783" y="776311"/>
                </a:lnTo>
                <a:lnTo>
                  <a:pt x="389661" y="779348"/>
                </a:lnTo>
                <a:lnTo>
                  <a:pt x="438544" y="776311"/>
                </a:lnTo>
                <a:lnTo>
                  <a:pt x="485614" y="767446"/>
                </a:lnTo>
                <a:lnTo>
                  <a:pt x="530506" y="753117"/>
                </a:lnTo>
                <a:lnTo>
                  <a:pt x="572856" y="733689"/>
                </a:lnTo>
                <a:lnTo>
                  <a:pt x="612297" y="709528"/>
                </a:lnTo>
                <a:lnTo>
                  <a:pt x="648465" y="681000"/>
                </a:lnTo>
                <a:lnTo>
                  <a:pt x="680996" y="648468"/>
                </a:lnTo>
                <a:lnTo>
                  <a:pt x="709523" y="612299"/>
                </a:lnTo>
                <a:lnTo>
                  <a:pt x="733682" y="572857"/>
                </a:lnTo>
                <a:lnTo>
                  <a:pt x="753107" y="530509"/>
                </a:lnTo>
                <a:lnTo>
                  <a:pt x="767435" y="485618"/>
                </a:lnTo>
                <a:lnTo>
                  <a:pt x="776299" y="438552"/>
                </a:lnTo>
                <a:lnTo>
                  <a:pt x="779335" y="389674"/>
                </a:lnTo>
                <a:lnTo>
                  <a:pt x="776299" y="340796"/>
                </a:lnTo>
                <a:lnTo>
                  <a:pt x="767435" y="293729"/>
                </a:lnTo>
                <a:lnTo>
                  <a:pt x="753107" y="248839"/>
                </a:lnTo>
                <a:lnTo>
                  <a:pt x="733682" y="206490"/>
                </a:lnTo>
                <a:lnTo>
                  <a:pt x="709523" y="167049"/>
                </a:lnTo>
                <a:lnTo>
                  <a:pt x="680996" y="130879"/>
                </a:lnTo>
                <a:lnTo>
                  <a:pt x="648465" y="98348"/>
                </a:lnTo>
                <a:lnTo>
                  <a:pt x="612297" y="69819"/>
                </a:lnTo>
                <a:lnTo>
                  <a:pt x="572856" y="45658"/>
                </a:lnTo>
                <a:lnTo>
                  <a:pt x="530506" y="26230"/>
                </a:lnTo>
                <a:lnTo>
                  <a:pt x="485614" y="11901"/>
                </a:lnTo>
                <a:lnTo>
                  <a:pt x="438544" y="3036"/>
                </a:lnTo>
                <a:lnTo>
                  <a:pt x="389661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4279382" y="4835276"/>
            <a:ext cx="652780" cy="652780"/>
          </a:xfrm>
          <a:custGeom>
            <a:avLst/>
            <a:gdLst/>
            <a:ahLst/>
            <a:cxnLst/>
            <a:rect l="l" t="t" r="r" b="b"/>
            <a:pathLst>
              <a:path w="652779" h="652779">
                <a:moveTo>
                  <a:pt x="326275" y="0"/>
                </a:moveTo>
                <a:lnTo>
                  <a:pt x="278060" y="3537"/>
                </a:lnTo>
                <a:lnTo>
                  <a:pt x="232041" y="13813"/>
                </a:lnTo>
                <a:lnTo>
                  <a:pt x="188724" y="30324"/>
                </a:lnTo>
                <a:lnTo>
                  <a:pt x="148613" y="52564"/>
                </a:lnTo>
                <a:lnTo>
                  <a:pt x="112213" y="80028"/>
                </a:lnTo>
                <a:lnTo>
                  <a:pt x="80028" y="112213"/>
                </a:lnTo>
                <a:lnTo>
                  <a:pt x="52564" y="148613"/>
                </a:lnTo>
                <a:lnTo>
                  <a:pt x="30324" y="188724"/>
                </a:lnTo>
                <a:lnTo>
                  <a:pt x="13813" y="232041"/>
                </a:lnTo>
                <a:lnTo>
                  <a:pt x="3537" y="278060"/>
                </a:lnTo>
                <a:lnTo>
                  <a:pt x="0" y="326275"/>
                </a:lnTo>
                <a:lnTo>
                  <a:pt x="3537" y="374487"/>
                </a:lnTo>
                <a:lnTo>
                  <a:pt x="13813" y="420503"/>
                </a:lnTo>
                <a:lnTo>
                  <a:pt x="30324" y="463818"/>
                </a:lnTo>
                <a:lnTo>
                  <a:pt x="52564" y="503928"/>
                </a:lnTo>
                <a:lnTo>
                  <a:pt x="80028" y="540327"/>
                </a:lnTo>
                <a:lnTo>
                  <a:pt x="112213" y="572511"/>
                </a:lnTo>
                <a:lnTo>
                  <a:pt x="148613" y="599975"/>
                </a:lnTo>
                <a:lnTo>
                  <a:pt x="188724" y="622214"/>
                </a:lnTo>
                <a:lnTo>
                  <a:pt x="232041" y="638724"/>
                </a:lnTo>
                <a:lnTo>
                  <a:pt x="278060" y="649001"/>
                </a:lnTo>
                <a:lnTo>
                  <a:pt x="326275" y="652538"/>
                </a:lnTo>
                <a:lnTo>
                  <a:pt x="374488" y="649001"/>
                </a:lnTo>
                <a:lnTo>
                  <a:pt x="420504" y="638724"/>
                </a:lnTo>
                <a:lnTo>
                  <a:pt x="463821" y="622214"/>
                </a:lnTo>
                <a:lnTo>
                  <a:pt x="503932" y="599975"/>
                </a:lnTo>
                <a:lnTo>
                  <a:pt x="540332" y="572511"/>
                </a:lnTo>
                <a:lnTo>
                  <a:pt x="572518" y="540327"/>
                </a:lnTo>
                <a:lnTo>
                  <a:pt x="599983" y="503928"/>
                </a:lnTo>
                <a:lnTo>
                  <a:pt x="622224" y="463818"/>
                </a:lnTo>
                <a:lnTo>
                  <a:pt x="638736" y="420503"/>
                </a:lnTo>
                <a:lnTo>
                  <a:pt x="649013" y="374487"/>
                </a:lnTo>
                <a:lnTo>
                  <a:pt x="652551" y="326275"/>
                </a:lnTo>
                <a:lnTo>
                  <a:pt x="649013" y="278060"/>
                </a:lnTo>
                <a:lnTo>
                  <a:pt x="638736" y="232041"/>
                </a:lnTo>
                <a:lnTo>
                  <a:pt x="622224" y="188724"/>
                </a:lnTo>
                <a:lnTo>
                  <a:pt x="599983" y="148613"/>
                </a:lnTo>
                <a:lnTo>
                  <a:pt x="572518" y="112213"/>
                </a:lnTo>
                <a:lnTo>
                  <a:pt x="540332" y="80028"/>
                </a:lnTo>
                <a:lnTo>
                  <a:pt x="503932" y="52564"/>
                </a:lnTo>
                <a:lnTo>
                  <a:pt x="463821" y="30324"/>
                </a:lnTo>
                <a:lnTo>
                  <a:pt x="420504" y="13813"/>
                </a:lnTo>
                <a:lnTo>
                  <a:pt x="374488" y="3537"/>
                </a:lnTo>
                <a:lnTo>
                  <a:pt x="326275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4267911" y="4823804"/>
            <a:ext cx="652780" cy="652780"/>
          </a:xfrm>
          <a:custGeom>
            <a:avLst/>
            <a:gdLst/>
            <a:ahLst/>
            <a:cxnLst/>
            <a:rect l="l" t="t" r="r" b="b"/>
            <a:pathLst>
              <a:path w="652779" h="652779">
                <a:moveTo>
                  <a:pt x="326275" y="0"/>
                </a:moveTo>
                <a:lnTo>
                  <a:pt x="278060" y="3537"/>
                </a:lnTo>
                <a:lnTo>
                  <a:pt x="232041" y="13813"/>
                </a:lnTo>
                <a:lnTo>
                  <a:pt x="188724" y="30324"/>
                </a:lnTo>
                <a:lnTo>
                  <a:pt x="148613" y="52564"/>
                </a:lnTo>
                <a:lnTo>
                  <a:pt x="112213" y="80028"/>
                </a:lnTo>
                <a:lnTo>
                  <a:pt x="80028" y="112213"/>
                </a:lnTo>
                <a:lnTo>
                  <a:pt x="52564" y="148613"/>
                </a:lnTo>
                <a:lnTo>
                  <a:pt x="30324" y="188724"/>
                </a:lnTo>
                <a:lnTo>
                  <a:pt x="13813" y="232041"/>
                </a:lnTo>
                <a:lnTo>
                  <a:pt x="3537" y="278060"/>
                </a:lnTo>
                <a:lnTo>
                  <a:pt x="0" y="326275"/>
                </a:lnTo>
                <a:lnTo>
                  <a:pt x="3537" y="374487"/>
                </a:lnTo>
                <a:lnTo>
                  <a:pt x="13813" y="420503"/>
                </a:lnTo>
                <a:lnTo>
                  <a:pt x="30324" y="463818"/>
                </a:lnTo>
                <a:lnTo>
                  <a:pt x="52564" y="503928"/>
                </a:lnTo>
                <a:lnTo>
                  <a:pt x="80028" y="540327"/>
                </a:lnTo>
                <a:lnTo>
                  <a:pt x="112213" y="572511"/>
                </a:lnTo>
                <a:lnTo>
                  <a:pt x="148613" y="599975"/>
                </a:lnTo>
                <a:lnTo>
                  <a:pt x="188724" y="622214"/>
                </a:lnTo>
                <a:lnTo>
                  <a:pt x="232041" y="638724"/>
                </a:lnTo>
                <a:lnTo>
                  <a:pt x="278060" y="649001"/>
                </a:lnTo>
                <a:lnTo>
                  <a:pt x="326275" y="652538"/>
                </a:lnTo>
                <a:lnTo>
                  <a:pt x="374488" y="649001"/>
                </a:lnTo>
                <a:lnTo>
                  <a:pt x="420504" y="638724"/>
                </a:lnTo>
                <a:lnTo>
                  <a:pt x="463821" y="622214"/>
                </a:lnTo>
                <a:lnTo>
                  <a:pt x="503932" y="599975"/>
                </a:lnTo>
                <a:lnTo>
                  <a:pt x="540332" y="572511"/>
                </a:lnTo>
                <a:lnTo>
                  <a:pt x="572518" y="540327"/>
                </a:lnTo>
                <a:lnTo>
                  <a:pt x="599983" y="503928"/>
                </a:lnTo>
                <a:lnTo>
                  <a:pt x="622224" y="463818"/>
                </a:lnTo>
                <a:lnTo>
                  <a:pt x="638736" y="420503"/>
                </a:lnTo>
                <a:lnTo>
                  <a:pt x="649013" y="374487"/>
                </a:lnTo>
                <a:lnTo>
                  <a:pt x="652551" y="326275"/>
                </a:lnTo>
                <a:lnTo>
                  <a:pt x="649013" y="278060"/>
                </a:lnTo>
                <a:lnTo>
                  <a:pt x="638736" y="232041"/>
                </a:lnTo>
                <a:lnTo>
                  <a:pt x="622224" y="188724"/>
                </a:lnTo>
                <a:lnTo>
                  <a:pt x="599983" y="148613"/>
                </a:lnTo>
                <a:lnTo>
                  <a:pt x="572518" y="112213"/>
                </a:lnTo>
                <a:lnTo>
                  <a:pt x="540332" y="80028"/>
                </a:lnTo>
                <a:lnTo>
                  <a:pt x="503932" y="52564"/>
                </a:lnTo>
                <a:lnTo>
                  <a:pt x="463821" y="30324"/>
                </a:lnTo>
                <a:lnTo>
                  <a:pt x="420504" y="13813"/>
                </a:lnTo>
                <a:lnTo>
                  <a:pt x="374488" y="3537"/>
                </a:lnTo>
                <a:lnTo>
                  <a:pt x="3262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4267911" y="4823803"/>
            <a:ext cx="652551" cy="6525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8039158" y="4771507"/>
            <a:ext cx="779780" cy="779780"/>
          </a:xfrm>
          <a:custGeom>
            <a:avLst/>
            <a:gdLst/>
            <a:ahLst/>
            <a:cxnLst/>
            <a:rect l="l" t="t" r="r" b="b"/>
            <a:pathLst>
              <a:path w="779779" h="779779">
                <a:moveTo>
                  <a:pt x="389661" y="0"/>
                </a:moveTo>
                <a:lnTo>
                  <a:pt x="340783" y="3036"/>
                </a:lnTo>
                <a:lnTo>
                  <a:pt x="293717" y="11901"/>
                </a:lnTo>
                <a:lnTo>
                  <a:pt x="248828" y="26230"/>
                </a:lnTo>
                <a:lnTo>
                  <a:pt x="206480" y="45658"/>
                </a:lnTo>
                <a:lnTo>
                  <a:pt x="167040" y="69819"/>
                </a:lnTo>
                <a:lnTo>
                  <a:pt x="130872" y="98348"/>
                </a:lnTo>
                <a:lnTo>
                  <a:pt x="98342" y="130879"/>
                </a:lnTo>
                <a:lnTo>
                  <a:pt x="69815" y="167049"/>
                </a:lnTo>
                <a:lnTo>
                  <a:pt x="45655" y="206490"/>
                </a:lnTo>
                <a:lnTo>
                  <a:pt x="26228" y="248839"/>
                </a:lnTo>
                <a:lnTo>
                  <a:pt x="11900" y="293729"/>
                </a:lnTo>
                <a:lnTo>
                  <a:pt x="3036" y="340796"/>
                </a:lnTo>
                <a:lnTo>
                  <a:pt x="0" y="389674"/>
                </a:lnTo>
                <a:lnTo>
                  <a:pt x="3036" y="438554"/>
                </a:lnTo>
                <a:lnTo>
                  <a:pt x="11900" y="485623"/>
                </a:lnTo>
                <a:lnTo>
                  <a:pt x="26228" y="530514"/>
                </a:lnTo>
                <a:lnTo>
                  <a:pt x="45655" y="572863"/>
                </a:lnTo>
                <a:lnTo>
                  <a:pt x="69815" y="612304"/>
                </a:lnTo>
                <a:lnTo>
                  <a:pt x="98342" y="648473"/>
                </a:lnTo>
                <a:lnTo>
                  <a:pt x="130872" y="681004"/>
                </a:lnTo>
                <a:lnTo>
                  <a:pt x="167040" y="709532"/>
                </a:lnTo>
                <a:lnTo>
                  <a:pt x="206480" y="733692"/>
                </a:lnTo>
                <a:lnTo>
                  <a:pt x="248828" y="753119"/>
                </a:lnTo>
                <a:lnTo>
                  <a:pt x="293717" y="767447"/>
                </a:lnTo>
                <a:lnTo>
                  <a:pt x="340783" y="776312"/>
                </a:lnTo>
                <a:lnTo>
                  <a:pt x="389661" y="779348"/>
                </a:lnTo>
                <a:lnTo>
                  <a:pt x="438544" y="776312"/>
                </a:lnTo>
                <a:lnTo>
                  <a:pt x="485614" y="767447"/>
                </a:lnTo>
                <a:lnTo>
                  <a:pt x="530506" y="753119"/>
                </a:lnTo>
                <a:lnTo>
                  <a:pt x="572856" y="733692"/>
                </a:lnTo>
                <a:lnTo>
                  <a:pt x="612297" y="709532"/>
                </a:lnTo>
                <a:lnTo>
                  <a:pt x="648465" y="681004"/>
                </a:lnTo>
                <a:lnTo>
                  <a:pt x="680996" y="648473"/>
                </a:lnTo>
                <a:lnTo>
                  <a:pt x="709523" y="612304"/>
                </a:lnTo>
                <a:lnTo>
                  <a:pt x="733682" y="572863"/>
                </a:lnTo>
                <a:lnTo>
                  <a:pt x="753107" y="530514"/>
                </a:lnTo>
                <a:lnTo>
                  <a:pt x="767435" y="485623"/>
                </a:lnTo>
                <a:lnTo>
                  <a:pt x="776299" y="438554"/>
                </a:lnTo>
                <a:lnTo>
                  <a:pt x="779335" y="389674"/>
                </a:lnTo>
                <a:lnTo>
                  <a:pt x="776299" y="340796"/>
                </a:lnTo>
                <a:lnTo>
                  <a:pt x="767435" y="293729"/>
                </a:lnTo>
                <a:lnTo>
                  <a:pt x="753107" y="248839"/>
                </a:lnTo>
                <a:lnTo>
                  <a:pt x="733682" y="206490"/>
                </a:lnTo>
                <a:lnTo>
                  <a:pt x="709523" y="167049"/>
                </a:lnTo>
                <a:lnTo>
                  <a:pt x="680996" y="130879"/>
                </a:lnTo>
                <a:lnTo>
                  <a:pt x="648465" y="98348"/>
                </a:lnTo>
                <a:lnTo>
                  <a:pt x="612297" y="69819"/>
                </a:lnTo>
                <a:lnTo>
                  <a:pt x="572856" y="45658"/>
                </a:lnTo>
                <a:lnTo>
                  <a:pt x="530506" y="26230"/>
                </a:lnTo>
                <a:lnTo>
                  <a:pt x="485614" y="11901"/>
                </a:lnTo>
                <a:lnTo>
                  <a:pt x="438544" y="3036"/>
                </a:lnTo>
                <a:lnTo>
                  <a:pt x="389661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8028417" y="4760765"/>
            <a:ext cx="779780" cy="779780"/>
          </a:xfrm>
          <a:custGeom>
            <a:avLst/>
            <a:gdLst/>
            <a:ahLst/>
            <a:cxnLst/>
            <a:rect l="l" t="t" r="r" b="b"/>
            <a:pathLst>
              <a:path w="779779" h="779779">
                <a:moveTo>
                  <a:pt x="389661" y="0"/>
                </a:moveTo>
                <a:lnTo>
                  <a:pt x="340783" y="3036"/>
                </a:lnTo>
                <a:lnTo>
                  <a:pt x="293717" y="11901"/>
                </a:lnTo>
                <a:lnTo>
                  <a:pt x="248828" y="26230"/>
                </a:lnTo>
                <a:lnTo>
                  <a:pt x="206480" y="45658"/>
                </a:lnTo>
                <a:lnTo>
                  <a:pt x="167040" y="69819"/>
                </a:lnTo>
                <a:lnTo>
                  <a:pt x="130872" y="98348"/>
                </a:lnTo>
                <a:lnTo>
                  <a:pt x="98342" y="130879"/>
                </a:lnTo>
                <a:lnTo>
                  <a:pt x="69815" y="167049"/>
                </a:lnTo>
                <a:lnTo>
                  <a:pt x="45655" y="206490"/>
                </a:lnTo>
                <a:lnTo>
                  <a:pt x="26228" y="248839"/>
                </a:lnTo>
                <a:lnTo>
                  <a:pt x="11900" y="293729"/>
                </a:lnTo>
                <a:lnTo>
                  <a:pt x="3036" y="340796"/>
                </a:lnTo>
                <a:lnTo>
                  <a:pt x="0" y="389674"/>
                </a:lnTo>
                <a:lnTo>
                  <a:pt x="3036" y="438552"/>
                </a:lnTo>
                <a:lnTo>
                  <a:pt x="11900" y="485618"/>
                </a:lnTo>
                <a:lnTo>
                  <a:pt x="26228" y="530509"/>
                </a:lnTo>
                <a:lnTo>
                  <a:pt x="45655" y="572857"/>
                </a:lnTo>
                <a:lnTo>
                  <a:pt x="69815" y="612299"/>
                </a:lnTo>
                <a:lnTo>
                  <a:pt x="98342" y="648468"/>
                </a:lnTo>
                <a:lnTo>
                  <a:pt x="130872" y="681000"/>
                </a:lnTo>
                <a:lnTo>
                  <a:pt x="167040" y="709528"/>
                </a:lnTo>
                <a:lnTo>
                  <a:pt x="206480" y="733689"/>
                </a:lnTo>
                <a:lnTo>
                  <a:pt x="248828" y="753117"/>
                </a:lnTo>
                <a:lnTo>
                  <a:pt x="293717" y="767446"/>
                </a:lnTo>
                <a:lnTo>
                  <a:pt x="340783" y="776311"/>
                </a:lnTo>
                <a:lnTo>
                  <a:pt x="389661" y="779348"/>
                </a:lnTo>
                <a:lnTo>
                  <a:pt x="438541" y="776311"/>
                </a:lnTo>
                <a:lnTo>
                  <a:pt x="485610" y="767446"/>
                </a:lnTo>
                <a:lnTo>
                  <a:pt x="530501" y="753117"/>
                </a:lnTo>
                <a:lnTo>
                  <a:pt x="572850" y="733689"/>
                </a:lnTo>
                <a:lnTo>
                  <a:pt x="612291" y="709528"/>
                </a:lnTo>
                <a:lnTo>
                  <a:pt x="648460" y="681000"/>
                </a:lnTo>
                <a:lnTo>
                  <a:pt x="680991" y="648468"/>
                </a:lnTo>
                <a:lnTo>
                  <a:pt x="709519" y="612299"/>
                </a:lnTo>
                <a:lnTo>
                  <a:pt x="733679" y="572857"/>
                </a:lnTo>
                <a:lnTo>
                  <a:pt x="753106" y="530509"/>
                </a:lnTo>
                <a:lnTo>
                  <a:pt x="767434" y="485618"/>
                </a:lnTo>
                <a:lnTo>
                  <a:pt x="776299" y="438552"/>
                </a:lnTo>
                <a:lnTo>
                  <a:pt x="779335" y="389674"/>
                </a:lnTo>
                <a:lnTo>
                  <a:pt x="776299" y="340796"/>
                </a:lnTo>
                <a:lnTo>
                  <a:pt x="767434" y="293729"/>
                </a:lnTo>
                <a:lnTo>
                  <a:pt x="753106" y="248839"/>
                </a:lnTo>
                <a:lnTo>
                  <a:pt x="733679" y="206490"/>
                </a:lnTo>
                <a:lnTo>
                  <a:pt x="709519" y="167049"/>
                </a:lnTo>
                <a:lnTo>
                  <a:pt x="680991" y="130879"/>
                </a:lnTo>
                <a:lnTo>
                  <a:pt x="648460" y="98348"/>
                </a:lnTo>
                <a:lnTo>
                  <a:pt x="612291" y="69819"/>
                </a:lnTo>
                <a:lnTo>
                  <a:pt x="572850" y="45658"/>
                </a:lnTo>
                <a:lnTo>
                  <a:pt x="530501" y="26230"/>
                </a:lnTo>
                <a:lnTo>
                  <a:pt x="485610" y="11901"/>
                </a:lnTo>
                <a:lnTo>
                  <a:pt x="438541" y="3036"/>
                </a:lnTo>
                <a:lnTo>
                  <a:pt x="389661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8028417" y="4760765"/>
            <a:ext cx="779780" cy="779780"/>
          </a:xfrm>
          <a:custGeom>
            <a:avLst/>
            <a:gdLst/>
            <a:ahLst/>
            <a:cxnLst/>
            <a:rect l="l" t="t" r="r" b="b"/>
            <a:pathLst>
              <a:path w="779779" h="779779">
                <a:moveTo>
                  <a:pt x="389661" y="0"/>
                </a:moveTo>
                <a:lnTo>
                  <a:pt x="340783" y="3036"/>
                </a:lnTo>
                <a:lnTo>
                  <a:pt x="293717" y="11901"/>
                </a:lnTo>
                <a:lnTo>
                  <a:pt x="248828" y="26230"/>
                </a:lnTo>
                <a:lnTo>
                  <a:pt x="206480" y="45658"/>
                </a:lnTo>
                <a:lnTo>
                  <a:pt x="167040" y="69819"/>
                </a:lnTo>
                <a:lnTo>
                  <a:pt x="130872" y="98348"/>
                </a:lnTo>
                <a:lnTo>
                  <a:pt x="98342" y="130879"/>
                </a:lnTo>
                <a:lnTo>
                  <a:pt x="69815" y="167049"/>
                </a:lnTo>
                <a:lnTo>
                  <a:pt x="45655" y="206490"/>
                </a:lnTo>
                <a:lnTo>
                  <a:pt x="26228" y="248839"/>
                </a:lnTo>
                <a:lnTo>
                  <a:pt x="11900" y="293729"/>
                </a:lnTo>
                <a:lnTo>
                  <a:pt x="3036" y="340796"/>
                </a:lnTo>
                <a:lnTo>
                  <a:pt x="0" y="389674"/>
                </a:lnTo>
                <a:lnTo>
                  <a:pt x="3036" y="438552"/>
                </a:lnTo>
                <a:lnTo>
                  <a:pt x="11900" y="485618"/>
                </a:lnTo>
                <a:lnTo>
                  <a:pt x="26228" y="530509"/>
                </a:lnTo>
                <a:lnTo>
                  <a:pt x="45655" y="572857"/>
                </a:lnTo>
                <a:lnTo>
                  <a:pt x="69815" y="612299"/>
                </a:lnTo>
                <a:lnTo>
                  <a:pt x="98342" y="648468"/>
                </a:lnTo>
                <a:lnTo>
                  <a:pt x="130872" y="681000"/>
                </a:lnTo>
                <a:lnTo>
                  <a:pt x="167040" y="709528"/>
                </a:lnTo>
                <a:lnTo>
                  <a:pt x="206480" y="733689"/>
                </a:lnTo>
                <a:lnTo>
                  <a:pt x="248828" y="753117"/>
                </a:lnTo>
                <a:lnTo>
                  <a:pt x="293717" y="767446"/>
                </a:lnTo>
                <a:lnTo>
                  <a:pt x="340783" y="776311"/>
                </a:lnTo>
                <a:lnTo>
                  <a:pt x="389661" y="779348"/>
                </a:lnTo>
                <a:lnTo>
                  <a:pt x="438541" y="776311"/>
                </a:lnTo>
                <a:lnTo>
                  <a:pt x="485610" y="767446"/>
                </a:lnTo>
                <a:lnTo>
                  <a:pt x="530501" y="753117"/>
                </a:lnTo>
                <a:lnTo>
                  <a:pt x="572850" y="733689"/>
                </a:lnTo>
                <a:lnTo>
                  <a:pt x="612291" y="709528"/>
                </a:lnTo>
                <a:lnTo>
                  <a:pt x="648460" y="681000"/>
                </a:lnTo>
                <a:lnTo>
                  <a:pt x="680991" y="648468"/>
                </a:lnTo>
                <a:lnTo>
                  <a:pt x="709519" y="612299"/>
                </a:lnTo>
                <a:lnTo>
                  <a:pt x="733679" y="572857"/>
                </a:lnTo>
                <a:lnTo>
                  <a:pt x="753106" y="530509"/>
                </a:lnTo>
                <a:lnTo>
                  <a:pt x="767434" y="485618"/>
                </a:lnTo>
                <a:lnTo>
                  <a:pt x="776299" y="438552"/>
                </a:lnTo>
                <a:lnTo>
                  <a:pt x="779335" y="389674"/>
                </a:lnTo>
                <a:lnTo>
                  <a:pt x="776299" y="340796"/>
                </a:lnTo>
                <a:lnTo>
                  <a:pt x="767434" y="293729"/>
                </a:lnTo>
                <a:lnTo>
                  <a:pt x="753106" y="248839"/>
                </a:lnTo>
                <a:lnTo>
                  <a:pt x="733679" y="206490"/>
                </a:lnTo>
                <a:lnTo>
                  <a:pt x="709519" y="167049"/>
                </a:lnTo>
                <a:lnTo>
                  <a:pt x="680991" y="130879"/>
                </a:lnTo>
                <a:lnTo>
                  <a:pt x="648460" y="98348"/>
                </a:lnTo>
                <a:lnTo>
                  <a:pt x="612291" y="69819"/>
                </a:lnTo>
                <a:lnTo>
                  <a:pt x="572850" y="45658"/>
                </a:lnTo>
                <a:lnTo>
                  <a:pt x="530501" y="26230"/>
                </a:lnTo>
                <a:lnTo>
                  <a:pt x="485610" y="11901"/>
                </a:lnTo>
                <a:lnTo>
                  <a:pt x="438541" y="3036"/>
                </a:lnTo>
                <a:lnTo>
                  <a:pt x="389661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8102913" y="4835276"/>
            <a:ext cx="652780" cy="652780"/>
          </a:xfrm>
          <a:custGeom>
            <a:avLst/>
            <a:gdLst/>
            <a:ahLst/>
            <a:cxnLst/>
            <a:rect l="l" t="t" r="r" b="b"/>
            <a:pathLst>
              <a:path w="652779" h="652779">
                <a:moveTo>
                  <a:pt x="326288" y="0"/>
                </a:moveTo>
                <a:lnTo>
                  <a:pt x="278069" y="3537"/>
                </a:lnTo>
                <a:lnTo>
                  <a:pt x="232048" y="13813"/>
                </a:lnTo>
                <a:lnTo>
                  <a:pt x="188729" y="30324"/>
                </a:lnTo>
                <a:lnTo>
                  <a:pt x="148617" y="52564"/>
                </a:lnTo>
                <a:lnTo>
                  <a:pt x="112215" y="80028"/>
                </a:lnTo>
                <a:lnTo>
                  <a:pt x="80030" y="112213"/>
                </a:lnTo>
                <a:lnTo>
                  <a:pt x="52564" y="148613"/>
                </a:lnTo>
                <a:lnTo>
                  <a:pt x="30324" y="188724"/>
                </a:lnTo>
                <a:lnTo>
                  <a:pt x="13814" y="232041"/>
                </a:lnTo>
                <a:lnTo>
                  <a:pt x="3537" y="278060"/>
                </a:lnTo>
                <a:lnTo>
                  <a:pt x="0" y="326275"/>
                </a:lnTo>
                <a:lnTo>
                  <a:pt x="3537" y="374487"/>
                </a:lnTo>
                <a:lnTo>
                  <a:pt x="13814" y="420503"/>
                </a:lnTo>
                <a:lnTo>
                  <a:pt x="30324" y="463818"/>
                </a:lnTo>
                <a:lnTo>
                  <a:pt x="52564" y="503928"/>
                </a:lnTo>
                <a:lnTo>
                  <a:pt x="80030" y="540327"/>
                </a:lnTo>
                <a:lnTo>
                  <a:pt x="112215" y="572511"/>
                </a:lnTo>
                <a:lnTo>
                  <a:pt x="148617" y="599975"/>
                </a:lnTo>
                <a:lnTo>
                  <a:pt x="188729" y="622214"/>
                </a:lnTo>
                <a:lnTo>
                  <a:pt x="232048" y="638724"/>
                </a:lnTo>
                <a:lnTo>
                  <a:pt x="278069" y="649001"/>
                </a:lnTo>
                <a:lnTo>
                  <a:pt x="326288" y="652538"/>
                </a:lnTo>
                <a:lnTo>
                  <a:pt x="374500" y="649001"/>
                </a:lnTo>
                <a:lnTo>
                  <a:pt x="420516" y="638724"/>
                </a:lnTo>
                <a:lnTo>
                  <a:pt x="463831" y="622214"/>
                </a:lnTo>
                <a:lnTo>
                  <a:pt x="503940" y="599975"/>
                </a:lnTo>
                <a:lnTo>
                  <a:pt x="540339" y="572511"/>
                </a:lnTo>
                <a:lnTo>
                  <a:pt x="572523" y="540327"/>
                </a:lnTo>
                <a:lnTo>
                  <a:pt x="599987" y="503928"/>
                </a:lnTo>
                <a:lnTo>
                  <a:pt x="622227" y="463818"/>
                </a:lnTo>
                <a:lnTo>
                  <a:pt x="638737" y="420503"/>
                </a:lnTo>
                <a:lnTo>
                  <a:pt x="649013" y="374487"/>
                </a:lnTo>
                <a:lnTo>
                  <a:pt x="652551" y="326275"/>
                </a:lnTo>
                <a:lnTo>
                  <a:pt x="649013" y="278060"/>
                </a:lnTo>
                <a:lnTo>
                  <a:pt x="638737" y="232041"/>
                </a:lnTo>
                <a:lnTo>
                  <a:pt x="622227" y="188724"/>
                </a:lnTo>
                <a:lnTo>
                  <a:pt x="599987" y="148613"/>
                </a:lnTo>
                <a:lnTo>
                  <a:pt x="572523" y="112213"/>
                </a:lnTo>
                <a:lnTo>
                  <a:pt x="540339" y="80028"/>
                </a:lnTo>
                <a:lnTo>
                  <a:pt x="503940" y="52564"/>
                </a:lnTo>
                <a:lnTo>
                  <a:pt x="463831" y="30324"/>
                </a:lnTo>
                <a:lnTo>
                  <a:pt x="420516" y="13813"/>
                </a:lnTo>
                <a:lnTo>
                  <a:pt x="374500" y="3537"/>
                </a:lnTo>
                <a:lnTo>
                  <a:pt x="32628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8091441" y="4823804"/>
            <a:ext cx="652780" cy="652780"/>
          </a:xfrm>
          <a:custGeom>
            <a:avLst/>
            <a:gdLst/>
            <a:ahLst/>
            <a:cxnLst/>
            <a:rect l="l" t="t" r="r" b="b"/>
            <a:pathLst>
              <a:path w="652779" h="652779">
                <a:moveTo>
                  <a:pt x="326288" y="0"/>
                </a:moveTo>
                <a:lnTo>
                  <a:pt x="278069" y="3537"/>
                </a:lnTo>
                <a:lnTo>
                  <a:pt x="232048" y="13813"/>
                </a:lnTo>
                <a:lnTo>
                  <a:pt x="188729" y="30324"/>
                </a:lnTo>
                <a:lnTo>
                  <a:pt x="148617" y="52564"/>
                </a:lnTo>
                <a:lnTo>
                  <a:pt x="112215" y="80028"/>
                </a:lnTo>
                <a:lnTo>
                  <a:pt x="80030" y="112213"/>
                </a:lnTo>
                <a:lnTo>
                  <a:pt x="52564" y="148613"/>
                </a:lnTo>
                <a:lnTo>
                  <a:pt x="30324" y="188724"/>
                </a:lnTo>
                <a:lnTo>
                  <a:pt x="13814" y="232041"/>
                </a:lnTo>
                <a:lnTo>
                  <a:pt x="3537" y="278060"/>
                </a:lnTo>
                <a:lnTo>
                  <a:pt x="0" y="326275"/>
                </a:lnTo>
                <a:lnTo>
                  <a:pt x="3537" y="374487"/>
                </a:lnTo>
                <a:lnTo>
                  <a:pt x="13814" y="420503"/>
                </a:lnTo>
                <a:lnTo>
                  <a:pt x="30324" y="463818"/>
                </a:lnTo>
                <a:lnTo>
                  <a:pt x="52564" y="503928"/>
                </a:lnTo>
                <a:lnTo>
                  <a:pt x="80030" y="540327"/>
                </a:lnTo>
                <a:lnTo>
                  <a:pt x="112215" y="572511"/>
                </a:lnTo>
                <a:lnTo>
                  <a:pt x="148617" y="599975"/>
                </a:lnTo>
                <a:lnTo>
                  <a:pt x="188729" y="622214"/>
                </a:lnTo>
                <a:lnTo>
                  <a:pt x="232048" y="638724"/>
                </a:lnTo>
                <a:lnTo>
                  <a:pt x="278069" y="649001"/>
                </a:lnTo>
                <a:lnTo>
                  <a:pt x="326288" y="652538"/>
                </a:lnTo>
                <a:lnTo>
                  <a:pt x="374500" y="649001"/>
                </a:lnTo>
                <a:lnTo>
                  <a:pt x="420516" y="638724"/>
                </a:lnTo>
                <a:lnTo>
                  <a:pt x="463831" y="622214"/>
                </a:lnTo>
                <a:lnTo>
                  <a:pt x="503940" y="599975"/>
                </a:lnTo>
                <a:lnTo>
                  <a:pt x="540339" y="572511"/>
                </a:lnTo>
                <a:lnTo>
                  <a:pt x="572523" y="540327"/>
                </a:lnTo>
                <a:lnTo>
                  <a:pt x="599987" y="503928"/>
                </a:lnTo>
                <a:lnTo>
                  <a:pt x="622227" y="463818"/>
                </a:lnTo>
                <a:lnTo>
                  <a:pt x="638737" y="420503"/>
                </a:lnTo>
                <a:lnTo>
                  <a:pt x="649013" y="374487"/>
                </a:lnTo>
                <a:lnTo>
                  <a:pt x="652551" y="326275"/>
                </a:lnTo>
                <a:lnTo>
                  <a:pt x="649013" y="278060"/>
                </a:lnTo>
                <a:lnTo>
                  <a:pt x="638737" y="232041"/>
                </a:lnTo>
                <a:lnTo>
                  <a:pt x="622227" y="188724"/>
                </a:lnTo>
                <a:lnTo>
                  <a:pt x="599987" y="148613"/>
                </a:lnTo>
                <a:lnTo>
                  <a:pt x="572523" y="112213"/>
                </a:lnTo>
                <a:lnTo>
                  <a:pt x="540339" y="80028"/>
                </a:lnTo>
                <a:lnTo>
                  <a:pt x="503940" y="52564"/>
                </a:lnTo>
                <a:lnTo>
                  <a:pt x="463831" y="30324"/>
                </a:lnTo>
                <a:lnTo>
                  <a:pt x="420516" y="13813"/>
                </a:lnTo>
                <a:lnTo>
                  <a:pt x="374500" y="3537"/>
                </a:lnTo>
                <a:lnTo>
                  <a:pt x="3262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8091449" y="4823803"/>
            <a:ext cx="652551" cy="6525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8579" y="1395608"/>
            <a:ext cx="4373880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29623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1811" y="1471659"/>
            <a:ext cx="10315826" cy="2193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1" i="0">
                <a:solidFill>
                  <a:srgbClr val="29623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85413" y="7169277"/>
            <a:ext cx="3468624" cy="385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1972" y="7169277"/>
            <a:ext cx="2493073" cy="385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804404" y="7169277"/>
            <a:ext cx="2493073" cy="385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70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hdphoto" Target="../media/hdphoto1.wdp"/><Relationship Id="rId11" Type="http://schemas.openxmlformats.org/officeDocument/2006/relationships/image" Target="../media/image69.png"/><Relationship Id="rId5" Type="http://schemas.openxmlformats.org/officeDocument/2006/relationships/image" Target="../media/image1.png"/><Relationship Id="rId10" Type="http://schemas.openxmlformats.org/officeDocument/2006/relationships/image" Target="../media/image67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72.jpeg"/><Relationship Id="rId4" Type="http://schemas.openxmlformats.org/officeDocument/2006/relationships/image" Target="../media/image1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0.png"/><Relationship Id="rId11" Type="http://schemas.openxmlformats.org/officeDocument/2006/relationships/image" Target="../media/image48.png"/><Relationship Id="rId5" Type="http://schemas.microsoft.com/office/2007/relationships/hdphoto" Target="../media/hdphoto1.wdp"/><Relationship Id="rId10" Type="http://schemas.openxmlformats.org/officeDocument/2006/relationships/image" Target="../media/image62.png"/><Relationship Id="rId4" Type="http://schemas.openxmlformats.org/officeDocument/2006/relationships/image" Target="../media/image1.pn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79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microsoft.com/office/2007/relationships/hdphoto" Target="../media/hdphoto1.wdp"/><Relationship Id="rId11" Type="http://schemas.openxmlformats.org/officeDocument/2006/relationships/image" Target="../media/image71.jpeg"/><Relationship Id="rId5" Type="http://schemas.openxmlformats.org/officeDocument/2006/relationships/image" Target="../media/image1.png"/><Relationship Id="rId10" Type="http://schemas.openxmlformats.org/officeDocument/2006/relationships/image" Target="../media/image54.jpeg"/><Relationship Id="rId4" Type="http://schemas.openxmlformats.org/officeDocument/2006/relationships/image" Target="../media/image76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microsoft.com/office/2007/relationships/hdphoto" Target="../media/hdphoto1.wdp"/><Relationship Id="rId11" Type="http://schemas.openxmlformats.org/officeDocument/2006/relationships/image" Target="../media/image85.png"/><Relationship Id="rId5" Type="http://schemas.openxmlformats.org/officeDocument/2006/relationships/image" Target="../media/image1.png"/><Relationship Id="rId10" Type="http://schemas.openxmlformats.org/officeDocument/2006/relationships/image" Target="../media/image8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0.png"/><Relationship Id="rId18" Type="http://schemas.openxmlformats.org/officeDocument/2006/relationships/image" Target="../media/image90.png"/><Relationship Id="rId3" Type="http://schemas.openxmlformats.org/officeDocument/2006/relationships/tags" Target="../tags/tag3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8.png"/><Relationship Id="rId17" Type="http://schemas.openxmlformats.org/officeDocument/2006/relationships/image" Target="../media/image85.png"/><Relationship Id="rId2" Type="http://schemas.openxmlformats.org/officeDocument/2006/relationships/tags" Target="../tags/tag36.xml"/><Relationship Id="rId16" Type="http://schemas.openxmlformats.org/officeDocument/2006/relationships/image" Target="../media/image84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87.png"/><Relationship Id="rId5" Type="http://schemas.openxmlformats.org/officeDocument/2006/relationships/tags" Target="../tags/tag39.xml"/><Relationship Id="rId15" Type="http://schemas.openxmlformats.org/officeDocument/2006/relationships/image" Target="../media/image83.png"/><Relationship Id="rId10" Type="http://schemas.openxmlformats.org/officeDocument/2006/relationships/image" Target="../media/image86.png"/><Relationship Id="rId4" Type="http://schemas.openxmlformats.org/officeDocument/2006/relationships/tags" Target="../tags/tag38.xml"/><Relationship Id="rId9" Type="http://schemas.microsoft.com/office/2007/relationships/hdphoto" Target="../media/hdphoto1.wdp"/><Relationship Id="rId1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0.png"/><Relationship Id="rId18" Type="http://schemas.openxmlformats.org/officeDocument/2006/relationships/image" Target="../media/image92.jpeg"/><Relationship Id="rId3" Type="http://schemas.openxmlformats.org/officeDocument/2006/relationships/tags" Target="../tags/tag4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8.png"/><Relationship Id="rId17" Type="http://schemas.openxmlformats.org/officeDocument/2006/relationships/image" Target="../media/image91.jpeg"/><Relationship Id="rId2" Type="http://schemas.openxmlformats.org/officeDocument/2006/relationships/tags" Target="../tags/tag42.xml"/><Relationship Id="rId16" Type="http://schemas.openxmlformats.org/officeDocument/2006/relationships/image" Target="../media/image85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87.png"/><Relationship Id="rId5" Type="http://schemas.openxmlformats.org/officeDocument/2006/relationships/tags" Target="../tags/tag45.xml"/><Relationship Id="rId15" Type="http://schemas.openxmlformats.org/officeDocument/2006/relationships/image" Target="../media/image84.png"/><Relationship Id="rId10" Type="http://schemas.openxmlformats.org/officeDocument/2006/relationships/image" Target="../media/image86.png"/><Relationship Id="rId4" Type="http://schemas.openxmlformats.org/officeDocument/2006/relationships/tags" Target="../tags/tag44.xml"/><Relationship Id="rId9" Type="http://schemas.microsoft.com/office/2007/relationships/hdphoto" Target="../media/hdphoto1.wdp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tags" Target="../tags/tag59.xml"/><Relationship Id="rId18" Type="http://schemas.openxmlformats.org/officeDocument/2006/relationships/tags" Target="../tags/tag64.xml"/><Relationship Id="rId26" Type="http://schemas.openxmlformats.org/officeDocument/2006/relationships/image" Target="../media/image97.jpeg"/><Relationship Id="rId3" Type="http://schemas.openxmlformats.org/officeDocument/2006/relationships/tags" Target="../tags/tag49.xml"/><Relationship Id="rId21" Type="http://schemas.microsoft.com/office/2007/relationships/hdphoto" Target="../media/hdphoto1.wdp"/><Relationship Id="rId7" Type="http://schemas.openxmlformats.org/officeDocument/2006/relationships/tags" Target="../tags/tag53.xml"/><Relationship Id="rId12" Type="http://schemas.openxmlformats.org/officeDocument/2006/relationships/tags" Target="../tags/tag58.xml"/><Relationship Id="rId17" Type="http://schemas.openxmlformats.org/officeDocument/2006/relationships/tags" Target="../tags/tag63.xml"/><Relationship Id="rId25" Type="http://schemas.openxmlformats.org/officeDocument/2006/relationships/image" Target="../media/image96.jpeg"/><Relationship Id="rId33" Type="http://schemas.openxmlformats.org/officeDocument/2006/relationships/image" Target="../media/image85.png"/><Relationship Id="rId2" Type="http://schemas.openxmlformats.org/officeDocument/2006/relationships/tags" Target="../tags/tag48.xml"/><Relationship Id="rId16" Type="http://schemas.openxmlformats.org/officeDocument/2006/relationships/tags" Target="../tags/tag62.xml"/><Relationship Id="rId20" Type="http://schemas.openxmlformats.org/officeDocument/2006/relationships/image" Target="../media/image1.png"/><Relationship Id="rId29" Type="http://schemas.openxmlformats.org/officeDocument/2006/relationships/image" Target="../media/image100.jpe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tags" Target="../tags/tag57.xml"/><Relationship Id="rId24" Type="http://schemas.openxmlformats.org/officeDocument/2006/relationships/image" Target="../media/image95.jpeg"/><Relationship Id="rId32" Type="http://schemas.openxmlformats.org/officeDocument/2006/relationships/image" Target="../media/image84.png"/><Relationship Id="rId5" Type="http://schemas.openxmlformats.org/officeDocument/2006/relationships/tags" Target="../tags/tag51.xml"/><Relationship Id="rId15" Type="http://schemas.openxmlformats.org/officeDocument/2006/relationships/tags" Target="../tags/tag61.xml"/><Relationship Id="rId23" Type="http://schemas.openxmlformats.org/officeDocument/2006/relationships/image" Target="../media/image94.jpeg"/><Relationship Id="rId28" Type="http://schemas.openxmlformats.org/officeDocument/2006/relationships/image" Target="../media/image99.jpeg"/><Relationship Id="rId10" Type="http://schemas.openxmlformats.org/officeDocument/2006/relationships/tags" Target="../tags/tag56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83.png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tags" Target="../tags/tag60.xml"/><Relationship Id="rId22" Type="http://schemas.openxmlformats.org/officeDocument/2006/relationships/image" Target="../media/image93.jpeg"/><Relationship Id="rId27" Type="http://schemas.openxmlformats.org/officeDocument/2006/relationships/image" Target="../media/image98.jpeg"/><Relationship Id="rId30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tags" Target="../tags/tag90.xml"/><Relationship Id="rId39" Type="http://schemas.openxmlformats.org/officeDocument/2006/relationships/image" Target="../media/image108.png"/><Relationship Id="rId3" Type="http://schemas.openxmlformats.org/officeDocument/2006/relationships/tags" Target="../tags/tag67.xml"/><Relationship Id="rId21" Type="http://schemas.openxmlformats.org/officeDocument/2006/relationships/tags" Target="../tags/tag85.xml"/><Relationship Id="rId34" Type="http://schemas.openxmlformats.org/officeDocument/2006/relationships/image" Target="../media/image83.png"/><Relationship Id="rId42" Type="http://schemas.openxmlformats.org/officeDocument/2006/relationships/image" Target="../media/image111.jpeg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33" Type="http://schemas.openxmlformats.org/officeDocument/2006/relationships/image" Target="../media/image105.jpeg"/><Relationship Id="rId38" Type="http://schemas.openxmlformats.org/officeDocument/2006/relationships/image" Target="../media/image107.jpeg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29" Type="http://schemas.microsoft.com/office/2007/relationships/hdphoto" Target="../media/hdphoto1.wdp"/><Relationship Id="rId41" Type="http://schemas.openxmlformats.org/officeDocument/2006/relationships/image" Target="../media/image110.jpe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tags" Target="../tags/tag88.xml"/><Relationship Id="rId32" Type="http://schemas.openxmlformats.org/officeDocument/2006/relationships/image" Target="../media/image104.jpeg"/><Relationship Id="rId37" Type="http://schemas.openxmlformats.org/officeDocument/2006/relationships/image" Target="../media/image106.jpeg"/><Relationship Id="rId40" Type="http://schemas.openxmlformats.org/officeDocument/2006/relationships/image" Target="../media/image109.jpeg"/><Relationship Id="rId45" Type="http://schemas.openxmlformats.org/officeDocument/2006/relationships/image" Target="../media/image10.pn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image" Target="../media/image1.png"/><Relationship Id="rId36" Type="http://schemas.openxmlformats.org/officeDocument/2006/relationships/image" Target="../media/image85.png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31" Type="http://schemas.openxmlformats.org/officeDocument/2006/relationships/image" Target="../media/image103.jpeg"/><Relationship Id="rId44" Type="http://schemas.openxmlformats.org/officeDocument/2006/relationships/image" Target="../media/image113.png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102.jpeg"/><Relationship Id="rId35" Type="http://schemas.openxmlformats.org/officeDocument/2006/relationships/image" Target="../media/image84.png"/><Relationship Id="rId43" Type="http://schemas.openxmlformats.org/officeDocument/2006/relationships/image" Target="../media/image1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tags" Target="../tags/tag93.xml"/><Relationship Id="rId7" Type="http://schemas.microsoft.com/office/2007/relationships/hdphoto" Target="../media/hdphoto1.wdp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5.png"/><Relationship Id="rId4" Type="http://schemas.openxmlformats.org/officeDocument/2006/relationships/tags" Target="../tags/tag94.xml"/><Relationship Id="rId9" Type="http://schemas.openxmlformats.org/officeDocument/2006/relationships/image" Target="../media/image1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9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8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117.jpeg"/><Relationship Id="rId5" Type="http://schemas.openxmlformats.org/officeDocument/2006/relationships/tags" Target="../tags/tag99.xml"/><Relationship Id="rId10" Type="http://schemas.openxmlformats.org/officeDocument/2006/relationships/image" Target="../media/image116.jpeg"/><Relationship Id="rId4" Type="http://schemas.openxmlformats.org/officeDocument/2006/relationships/tags" Target="../tags/tag98.xml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0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1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120.png"/><Relationship Id="rId5" Type="http://schemas.openxmlformats.org/officeDocument/2006/relationships/tags" Target="../tags/tag105.xml"/><Relationship Id="rId10" Type="http://schemas.openxmlformats.org/officeDocument/2006/relationships/image" Target="../media/image119.png"/><Relationship Id="rId4" Type="http://schemas.openxmlformats.org/officeDocument/2006/relationships/tags" Target="../tags/tag104.xml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10.png"/><Relationship Id="rId11" Type="http://schemas.openxmlformats.org/officeDocument/2006/relationships/image" Target="../media/image126.png"/><Relationship Id="rId5" Type="http://schemas.microsoft.com/office/2007/relationships/hdphoto" Target="../media/hdphoto1.wdp"/><Relationship Id="rId10" Type="http://schemas.openxmlformats.org/officeDocument/2006/relationships/image" Target="../media/image125.png"/><Relationship Id="rId4" Type="http://schemas.openxmlformats.org/officeDocument/2006/relationships/image" Target="../media/image1.png"/><Relationship Id="rId9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1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4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129.png"/><Relationship Id="rId5" Type="http://schemas.openxmlformats.org/officeDocument/2006/relationships/tags" Target="../tags/tag113.xml"/><Relationship Id="rId10" Type="http://schemas.openxmlformats.org/officeDocument/2006/relationships/image" Target="../media/image128.png"/><Relationship Id="rId4" Type="http://schemas.openxmlformats.org/officeDocument/2006/relationships/tags" Target="../tags/tag112.xml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17.xml"/><Relationship Id="rId7" Type="http://schemas.microsoft.com/office/2007/relationships/hdphoto" Target="../media/hdphoto1.wdp"/><Relationship Id="rId12" Type="http://schemas.openxmlformats.org/officeDocument/2006/relationships/image" Target="../media/image134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.png"/><Relationship Id="rId11" Type="http://schemas.openxmlformats.org/officeDocument/2006/relationships/image" Target="../media/image1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2.png"/><Relationship Id="rId4" Type="http://schemas.openxmlformats.org/officeDocument/2006/relationships/tags" Target="../tags/tag118.xml"/><Relationship Id="rId9" Type="http://schemas.openxmlformats.org/officeDocument/2006/relationships/image" Target="../media/image1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tags" Target="../tags/tag121.xml"/><Relationship Id="rId7" Type="http://schemas.microsoft.com/office/2007/relationships/hdphoto" Target="../media/hdphoto1.wdp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2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image" Target="../media/image136.png"/><Relationship Id="rId5" Type="http://schemas.openxmlformats.org/officeDocument/2006/relationships/tags" Target="../tags/tag129.xml"/><Relationship Id="rId10" Type="http://schemas.openxmlformats.org/officeDocument/2006/relationships/image" Target="../media/image84.png"/><Relationship Id="rId4" Type="http://schemas.openxmlformats.org/officeDocument/2006/relationships/tags" Target="../tags/tag128.xml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137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tags" Target="../tags/tag6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0.jpeg"/><Relationship Id="rId12" Type="http://schemas.openxmlformats.org/officeDocument/2006/relationships/image" Target="../media/image145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139.jpeg"/><Relationship Id="rId11" Type="http://schemas.openxmlformats.org/officeDocument/2006/relationships/image" Target="../media/image144.png"/><Relationship Id="rId5" Type="http://schemas.microsoft.com/office/2007/relationships/hdphoto" Target="../media/hdphoto1.wdp"/><Relationship Id="rId10" Type="http://schemas.openxmlformats.org/officeDocument/2006/relationships/image" Target="../media/image143.png"/><Relationship Id="rId4" Type="http://schemas.openxmlformats.org/officeDocument/2006/relationships/image" Target="../media/image1.png"/><Relationship Id="rId9" Type="http://schemas.openxmlformats.org/officeDocument/2006/relationships/image" Target="../media/image14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6.jpe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148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9.jpe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150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1.pn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1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png"/><Relationship Id="rId12" Type="http://schemas.openxmlformats.org/officeDocument/2006/relationships/image" Target="../media/image85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0.png"/><Relationship Id="rId11" Type="http://schemas.openxmlformats.org/officeDocument/2006/relationships/image" Target="../media/image84.png"/><Relationship Id="rId5" Type="http://schemas.microsoft.com/office/2007/relationships/hdphoto" Target="../media/hdphoto1.wdp"/><Relationship Id="rId15" Type="http://schemas.openxmlformats.org/officeDocument/2006/relationships/image" Target="../media/image92.jpeg"/><Relationship Id="rId10" Type="http://schemas.openxmlformats.org/officeDocument/2006/relationships/image" Target="../media/image83.png"/><Relationship Id="rId4" Type="http://schemas.openxmlformats.org/officeDocument/2006/relationships/image" Target="../media/image1.png"/><Relationship Id="rId9" Type="http://schemas.openxmlformats.org/officeDocument/2006/relationships/image" Target="../media/image11.gif"/><Relationship Id="rId1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.pn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17" Type="http://schemas.openxmlformats.org/officeDocument/2006/relationships/image" Target="../media/image1.png"/><Relationship Id="rId2" Type="http://schemas.openxmlformats.org/officeDocument/2006/relationships/tags" Target="../tags/tag146.xml"/><Relationship Id="rId16" Type="http://schemas.openxmlformats.org/officeDocument/2006/relationships/image" Target="../media/image168.png"/><Relationship Id="rId20" Type="http://schemas.openxmlformats.org/officeDocument/2006/relationships/image" Target="../media/image170.gif"/><Relationship Id="rId1" Type="http://schemas.openxmlformats.org/officeDocument/2006/relationships/tags" Target="../tags/tag145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24" Type="http://schemas.openxmlformats.org/officeDocument/2006/relationships/image" Target="../media/image173.png"/><Relationship Id="rId5" Type="http://schemas.openxmlformats.org/officeDocument/2006/relationships/image" Target="../media/image157.png"/><Relationship Id="rId15" Type="http://schemas.openxmlformats.org/officeDocument/2006/relationships/image" Target="../media/image167.png"/><Relationship Id="rId23" Type="http://schemas.openxmlformats.org/officeDocument/2006/relationships/image" Target="../media/image172.png"/><Relationship Id="rId10" Type="http://schemas.openxmlformats.org/officeDocument/2006/relationships/image" Target="../media/image162.png"/><Relationship Id="rId19" Type="http://schemas.openxmlformats.org/officeDocument/2006/relationships/image" Target="../media/image169.gif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Relationship Id="rId22" Type="http://schemas.openxmlformats.org/officeDocument/2006/relationships/image" Target="../media/image1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microsoft.com/office/2007/relationships/hdphoto" Target="../media/hdphoto1.wdp"/><Relationship Id="rId18" Type="http://schemas.openxmlformats.org/officeDocument/2006/relationships/image" Target="../media/image161.pn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image" Target="../media/image1.png"/><Relationship Id="rId17" Type="http://schemas.openxmlformats.org/officeDocument/2006/relationships/image" Target="../media/image88.png"/><Relationship Id="rId2" Type="http://schemas.openxmlformats.org/officeDocument/2006/relationships/tags" Target="../tags/tag148.xml"/><Relationship Id="rId16" Type="http://schemas.openxmlformats.org/officeDocument/2006/relationships/image" Target="../media/image176.gif"/><Relationship Id="rId20" Type="http://schemas.openxmlformats.org/officeDocument/2006/relationships/image" Target="../media/image10.png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175.jpeg"/><Relationship Id="rId5" Type="http://schemas.openxmlformats.org/officeDocument/2006/relationships/tags" Target="../tags/tag151.xml"/><Relationship Id="rId15" Type="http://schemas.openxmlformats.org/officeDocument/2006/relationships/image" Target="../media/image87.png"/><Relationship Id="rId10" Type="http://schemas.openxmlformats.org/officeDocument/2006/relationships/image" Target="../media/image174.jpeg"/><Relationship Id="rId19" Type="http://schemas.openxmlformats.org/officeDocument/2006/relationships/image" Target="../media/image162.png"/><Relationship Id="rId4" Type="http://schemas.openxmlformats.org/officeDocument/2006/relationships/tags" Target="../tags/tag15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71.png"/><Relationship Id="rId3" Type="http://schemas.openxmlformats.org/officeDocument/2006/relationships/image" Target="../media/image162.png"/><Relationship Id="rId7" Type="http://schemas.openxmlformats.org/officeDocument/2006/relationships/image" Target="../media/image180.png"/><Relationship Id="rId12" Type="http://schemas.openxmlformats.org/officeDocument/2006/relationships/image" Target="../media/image185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84.jpe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image" Target="../media/image87.png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image" Target="../media/image8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microsoft.com/office/2007/relationships/hdphoto" Target="../media/hdphoto1.wdp"/><Relationship Id="rId5" Type="http://schemas.openxmlformats.org/officeDocument/2006/relationships/tags" Target="../tags/tag159.xml"/><Relationship Id="rId15" Type="http://schemas.openxmlformats.org/officeDocument/2006/relationships/image" Target="../media/image162.png"/><Relationship Id="rId10" Type="http://schemas.openxmlformats.org/officeDocument/2006/relationships/image" Target="../media/image1.png"/><Relationship Id="rId4" Type="http://schemas.openxmlformats.org/officeDocument/2006/relationships/tags" Target="../tags/tag15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0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tags" Target="../tags/tag8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microsoft.com/office/2007/relationships/hdphoto" Target="../media/hdphoto3.wdp"/><Relationship Id="rId14" Type="http://schemas.openxmlformats.org/officeDocument/2006/relationships/image" Target="../media/image33.png"/><Relationship Id="rId2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65.xml"/><Relationship Id="rId7" Type="http://schemas.openxmlformats.org/officeDocument/2006/relationships/image" Target="../media/image86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18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72.png"/><Relationship Id="rId3" Type="http://schemas.openxmlformats.org/officeDocument/2006/relationships/image" Target="../media/image162.png"/><Relationship Id="rId7" Type="http://schemas.openxmlformats.org/officeDocument/2006/relationships/image" Target="../media/image190.png"/><Relationship Id="rId12" Type="http://schemas.openxmlformats.org/officeDocument/2006/relationships/image" Target="../media/image193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2.jpeg"/><Relationship Id="rId5" Type="http://schemas.openxmlformats.org/officeDocument/2006/relationships/image" Target="../media/image188.png"/><Relationship Id="rId10" Type="http://schemas.openxmlformats.org/officeDocument/2006/relationships/image" Target="../media/image89.png"/><Relationship Id="rId4" Type="http://schemas.openxmlformats.org/officeDocument/2006/relationships/image" Target="../media/image187.png"/><Relationship Id="rId9" Type="http://schemas.openxmlformats.org/officeDocument/2006/relationships/image" Target="../media/image18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5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194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8.png"/><Relationship Id="rId3" Type="http://schemas.openxmlformats.org/officeDocument/2006/relationships/tags" Target="../tags/tag171.xml"/><Relationship Id="rId21" Type="http://schemas.openxmlformats.org/officeDocument/2006/relationships/image" Target="../media/image10.png"/><Relationship Id="rId7" Type="http://schemas.openxmlformats.org/officeDocument/2006/relationships/tags" Target="../tags/tag175.xml"/><Relationship Id="rId12" Type="http://schemas.openxmlformats.org/officeDocument/2006/relationships/tags" Target="../tags/tag180.xml"/><Relationship Id="rId17" Type="http://schemas.openxmlformats.org/officeDocument/2006/relationships/image" Target="../media/image87.png"/><Relationship Id="rId2" Type="http://schemas.openxmlformats.org/officeDocument/2006/relationships/tags" Target="../tags/tag170.xml"/><Relationship Id="rId16" Type="http://schemas.openxmlformats.org/officeDocument/2006/relationships/image" Target="../media/image86.png"/><Relationship Id="rId20" Type="http://schemas.openxmlformats.org/officeDocument/2006/relationships/image" Target="../media/image162.png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tags" Target="../tags/tag179.xml"/><Relationship Id="rId5" Type="http://schemas.openxmlformats.org/officeDocument/2006/relationships/tags" Target="../tags/tag173.xml"/><Relationship Id="rId15" Type="http://schemas.microsoft.com/office/2007/relationships/hdphoto" Target="../media/hdphoto1.wdp"/><Relationship Id="rId10" Type="http://schemas.openxmlformats.org/officeDocument/2006/relationships/tags" Target="../tags/tag178.xml"/><Relationship Id="rId19" Type="http://schemas.openxmlformats.org/officeDocument/2006/relationships/image" Target="../media/image161.png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173.png"/><Relationship Id="rId3" Type="http://schemas.microsoft.com/office/2007/relationships/hdphoto" Target="../media/hdphoto1.wdp"/><Relationship Id="rId7" Type="http://schemas.openxmlformats.org/officeDocument/2006/relationships/image" Target="../media/image198.png"/><Relationship Id="rId12" Type="http://schemas.openxmlformats.org/officeDocument/2006/relationships/image" Target="../media/image2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182.png"/><Relationship Id="rId5" Type="http://schemas.openxmlformats.org/officeDocument/2006/relationships/image" Target="../media/image162.png"/><Relationship Id="rId10" Type="http://schemas.openxmlformats.org/officeDocument/2006/relationships/image" Target="../media/image201.png"/><Relationship Id="rId4" Type="http://schemas.openxmlformats.org/officeDocument/2006/relationships/image" Target="../media/image161.png"/><Relationship Id="rId9" Type="http://schemas.openxmlformats.org/officeDocument/2006/relationships/image" Target="../media/image200.png"/><Relationship Id="rId14" Type="http://schemas.openxmlformats.org/officeDocument/2006/relationships/image" Target="../media/image20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83.xml"/><Relationship Id="rId7" Type="http://schemas.microsoft.com/office/2007/relationships/hdphoto" Target="../media/hdphoto1.wdp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.png"/><Relationship Id="rId11" Type="http://schemas.openxmlformats.org/officeDocument/2006/relationships/image" Target="../media/image16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1.png"/><Relationship Id="rId4" Type="http://schemas.openxmlformats.org/officeDocument/2006/relationships/tags" Target="../tags/tag184.xml"/><Relationship Id="rId9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microsoft.com/office/2007/relationships/hdphoto" Target="../media/hdphoto1.wdp"/><Relationship Id="rId7" Type="http://schemas.openxmlformats.org/officeDocument/2006/relationships/image" Target="../media/image205.png"/><Relationship Id="rId12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11" Type="http://schemas.openxmlformats.org/officeDocument/2006/relationships/image" Target="../media/image86.png"/><Relationship Id="rId5" Type="http://schemas.openxmlformats.org/officeDocument/2006/relationships/image" Target="../media/image162.png"/><Relationship Id="rId10" Type="http://schemas.openxmlformats.org/officeDocument/2006/relationships/image" Target="../media/image208.png"/><Relationship Id="rId4" Type="http://schemas.openxmlformats.org/officeDocument/2006/relationships/image" Target="../media/image161.png"/><Relationship Id="rId9" Type="http://schemas.openxmlformats.org/officeDocument/2006/relationships/image" Target="../media/image20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9.png"/><Relationship Id="rId12" Type="http://schemas.openxmlformats.org/officeDocument/2006/relationships/image" Target="../media/image10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11.gif"/><Relationship Id="rId11" Type="http://schemas.openxmlformats.org/officeDocument/2006/relationships/image" Target="../media/image213.png"/><Relationship Id="rId5" Type="http://schemas.openxmlformats.org/officeDocument/2006/relationships/image" Target="../media/image2.png"/><Relationship Id="rId10" Type="http://schemas.openxmlformats.org/officeDocument/2006/relationships/image" Target="../media/image212.png"/><Relationship Id="rId4" Type="http://schemas.openxmlformats.org/officeDocument/2006/relationships/image" Target="../media/image9.jpeg"/><Relationship Id="rId9" Type="http://schemas.openxmlformats.org/officeDocument/2006/relationships/image" Target="../media/image2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4.png"/><Relationship Id="rId3" Type="http://schemas.openxmlformats.org/officeDocument/2006/relationships/tags" Target="../tags/tag1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tags" Target="../tags/tag12.xml"/><Relationship Id="rId16" Type="http://schemas.openxmlformats.org/officeDocument/2006/relationships/image" Target="../media/image47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26.png"/><Relationship Id="rId5" Type="http://schemas.openxmlformats.org/officeDocument/2006/relationships/tags" Target="../tags/tag15.xml"/><Relationship Id="rId15" Type="http://schemas.openxmlformats.org/officeDocument/2006/relationships/image" Target="../media/image46.png"/><Relationship Id="rId10" Type="http://schemas.microsoft.com/office/2007/relationships/hdphoto" Target="../media/hdphoto1.wdp"/><Relationship Id="rId4" Type="http://schemas.openxmlformats.org/officeDocument/2006/relationships/tags" Target="../tags/tag14.xml"/><Relationship Id="rId9" Type="http://schemas.openxmlformats.org/officeDocument/2006/relationships/image" Target="../media/image1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microsoft.com/office/2007/relationships/hdphoto" Target="../media/hdphoto1.wdp"/><Relationship Id="rId10" Type="http://schemas.openxmlformats.org/officeDocument/2006/relationships/image" Target="../media/image53.jpeg"/><Relationship Id="rId4" Type="http://schemas.openxmlformats.org/officeDocument/2006/relationships/image" Target="../media/image1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12" Type="http://schemas.microsoft.com/office/2007/relationships/hdphoto" Target="../media/hdphoto6.wdp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0.png"/><Relationship Id="rId11" Type="http://schemas.openxmlformats.org/officeDocument/2006/relationships/image" Target="../media/image59.png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1.png"/><Relationship Id="rId9" Type="http://schemas.openxmlformats.org/officeDocument/2006/relationships/image" Target="../media/image58.png"/><Relationship Id="rId1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12" Type="http://schemas.openxmlformats.org/officeDocument/2006/relationships/image" Target="../media/image6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0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1.pn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/>
          <p:nvPr/>
        </p:nvSpPr>
        <p:spPr>
          <a:xfrm>
            <a:off x="450722" y="6369050"/>
            <a:ext cx="9779977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15950" y="5988792"/>
            <a:ext cx="8686800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lang="ru-RU" sz="1600" b="1" spc="90" dirty="0">
                <a:cs typeface="Calibri"/>
              </a:rPr>
              <a:t>Выступающий: </a:t>
            </a:r>
            <a:r>
              <a:rPr lang="ru-RU" sz="1600" b="1" spc="90" dirty="0" smtClean="0">
                <a:cs typeface="Calibri"/>
              </a:rPr>
              <a:t>руководитель направления КРС ООО ПО «СИББИОФАРМ» Голубев В.С.</a:t>
            </a:r>
            <a:endParaRPr lang="ru-RU" sz="1600" b="1" spc="90" dirty="0">
              <a:cs typeface="Calibri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8928" y="2173491"/>
            <a:ext cx="3581399" cy="3351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1" name="Группа 50"/>
          <p:cNvGrpSpPr/>
          <p:nvPr/>
        </p:nvGrpSpPr>
        <p:grpSpPr>
          <a:xfrm>
            <a:off x="4877955" y="6541150"/>
            <a:ext cx="925510" cy="925507"/>
            <a:chOff x="3653591" y="1860748"/>
            <a:chExt cx="1522169" cy="1522163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54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53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9550" y="2406650"/>
            <a:ext cx="2885433" cy="28854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5950" y="2787650"/>
            <a:ext cx="53450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ТЕХНОЛОГИЯ ЗАГОТОВКИ ОБЪЕМИСТЫХ КОРМОВ В СОВРЕМЕННЫХ УСЛОВИЯХ, В ТОМ ЧИСЛЕ С ПРИМЕНЕНИЕМ РАПСА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353" y="1172144"/>
            <a:ext cx="2673303" cy="67470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16750" y="0"/>
            <a:ext cx="3816350" cy="71323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325220" y="5439886"/>
            <a:ext cx="7799772" cy="12694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Группа 41"/>
          <p:cNvGrpSpPr/>
          <p:nvPr/>
        </p:nvGrpSpPr>
        <p:grpSpPr>
          <a:xfrm>
            <a:off x="9440845" y="6370673"/>
            <a:ext cx="1050742" cy="1076253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56905" y="3785677"/>
            <a:ext cx="951058" cy="9510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75370" y="5240508"/>
            <a:ext cx="7803556" cy="5486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23413" y="5441730"/>
            <a:ext cx="704925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-5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cs typeface="Myriad Pro"/>
              </a:rPr>
              <a:t>На </a:t>
            </a:r>
            <a:r>
              <a:rPr kumimoji="0" lang="ru-RU" sz="1600" b="1" i="1" u="none" strike="noStrike" kern="0" cap="none" spc="-35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cs typeface="Myriad Pro"/>
              </a:rPr>
              <a:t>заметку</a:t>
            </a:r>
            <a:r>
              <a:rPr kumimoji="0" lang="ru-RU" sz="1600" b="1" i="0" u="none" strike="noStrike" kern="0" cap="none" spc="-35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cs typeface="Myriad Pro"/>
              </a:rPr>
              <a:t> </a:t>
            </a:r>
          </a:p>
          <a:p>
            <a:r>
              <a:rPr lang="ru-RU" sz="1600" b="1" i="1" dirty="0"/>
              <a:t>Другое его название — </a:t>
            </a:r>
            <a:r>
              <a:rPr lang="ru-RU" sz="1600" b="1" i="1" dirty="0" err="1"/>
              <a:t>Вомитоксин</a:t>
            </a:r>
            <a:r>
              <a:rPr lang="ru-RU" sz="1600" b="1" i="1" dirty="0"/>
              <a:t> — происходит от английского </a:t>
            </a:r>
            <a:r>
              <a:rPr lang="ru-RU" sz="1600" b="1" i="1" dirty="0" err="1"/>
              <a:t>vomiting</a:t>
            </a:r>
            <a:r>
              <a:rPr lang="ru-RU" sz="1600" b="1" i="1" dirty="0"/>
              <a:t> (рвота), что отражает один из симптомов острого отравления этим </a:t>
            </a:r>
            <a:r>
              <a:rPr lang="ru-RU" sz="1600" b="1" i="1" dirty="0" err="1"/>
              <a:t>микотоксином</a:t>
            </a:r>
            <a:r>
              <a:rPr lang="ru-RU" sz="1400" b="1" i="1" dirty="0"/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-35" normalizeH="0" baseline="0" noProof="0" dirty="0" smtClean="0">
              <a:ln>
                <a:noFill/>
              </a:ln>
              <a:solidFill>
                <a:srgbClr val="F26522"/>
              </a:solidFill>
              <a:effectLst/>
              <a:uLnTx/>
              <a:uFillTx/>
              <a:cs typeface="Myriad Pro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07560" y="5023859"/>
            <a:ext cx="487722" cy="4938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94188" y="137609"/>
            <a:ext cx="64477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ДЕЗОКСИНИВАЛЕНОЛ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65414" y="1169023"/>
            <a:ext cx="2292295" cy="59563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9899" y="700709"/>
            <a:ext cx="2021688" cy="1607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994656" y="1585421"/>
            <a:ext cx="40798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Продуцент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i="1" dirty="0" err="1"/>
              <a:t>Fusarium</a:t>
            </a:r>
            <a:r>
              <a:rPr lang="en-US" i="1" dirty="0"/>
              <a:t> </a:t>
            </a:r>
            <a:r>
              <a:rPr lang="en-US" i="1" dirty="0" err="1"/>
              <a:t>graminearum</a:t>
            </a:r>
            <a:r>
              <a:rPr lang="en-US" i="1" dirty="0"/>
              <a:t> </a:t>
            </a:r>
            <a:r>
              <a:rPr lang="ru-RU" i="1" dirty="0"/>
              <a:t>и</a:t>
            </a:r>
            <a:r>
              <a:rPr lang="en-US" i="1" dirty="0"/>
              <a:t> </a:t>
            </a:r>
            <a:r>
              <a:rPr lang="en-US" i="1" dirty="0" err="1"/>
              <a:t>Fusarium</a:t>
            </a:r>
            <a:r>
              <a:rPr lang="en-US" i="1" dirty="0"/>
              <a:t> </a:t>
            </a:r>
            <a:r>
              <a:rPr lang="en-US" i="1" dirty="0" err="1"/>
              <a:t>culmorum</a:t>
            </a:r>
            <a:endParaRPr lang="ru-RU" i="1" dirty="0"/>
          </a:p>
          <a:p>
            <a:endParaRPr lang="ru-RU" b="1" dirty="0"/>
          </a:p>
          <a:p>
            <a:r>
              <a:rPr lang="ru-RU" b="1" dirty="0" err="1"/>
              <a:t>Дезоксиниваленол</a:t>
            </a:r>
            <a:r>
              <a:rPr lang="ru-RU" b="1" dirty="0"/>
              <a:t> принадлежит к группе </a:t>
            </a:r>
            <a:r>
              <a:rPr lang="ru-RU" b="1" dirty="0" err="1"/>
              <a:t>трихотеценов</a:t>
            </a:r>
            <a:r>
              <a:rPr lang="ru-RU" b="1" dirty="0"/>
              <a:t>. </a:t>
            </a:r>
          </a:p>
          <a:p>
            <a:r>
              <a:rPr lang="ru-RU" b="1" dirty="0"/>
              <a:t>ДОН — вторичный метаболит </a:t>
            </a:r>
            <a:r>
              <a:rPr lang="ru-RU" b="1" dirty="0" err="1"/>
              <a:t>фузариевых</a:t>
            </a:r>
            <a:r>
              <a:rPr lang="ru-RU" b="1" dirty="0"/>
              <a:t> грибков, поражающих растения на поле.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523573" y="4274482"/>
            <a:ext cx="2604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Поражаемые корма: зерновые, включая пшеницу, кукурузу и ячмень</a:t>
            </a:r>
          </a:p>
          <a:p>
            <a:r>
              <a:rPr lang="ru-RU" sz="1200" dirty="0"/>
              <a:t>Фото: </a:t>
            </a:r>
            <a:r>
              <a:rPr lang="ru-RU" sz="1200" dirty="0" err="1"/>
              <a:t>Fusarium</a:t>
            </a:r>
            <a:r>
              <a:rPr lang="ru-RU" sz="1200" dirty="0"/>
              <a:t> </a:t>
            </a:r>
            <a:r>
              <a:rPr lang="ru-RU" sz="1200" dirty="0" err="1"/>
              <a:t>graminearum</a:t>
            </a:r>
            <a:r>
              <a:rPr lang="ru-RU" sz="1200" dirty="0"/>
              <a:t> на пшенице</a:t>
            </a:r>
          </a:p>
        </p:txBody>
      </p:sp>
    </p:spTree>
    <p:extLst>
      <p:ext uri="{BB962C8B-B14F-4D97-AF65-F5344CB8AC3E}">
        <p14:creationId xmlns:p14="http://schemas.microsoft.com/office/powerpoint/2010/main" xmlns="" val="420838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7016750" y="0"/>
            <a:ext cx="3816350" cy="71323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Группа 41"/>
          <p:cNvGrpSpPr/>
          <p:nvPr/>
        </p:nvGrpSpPr>
        <p:grpSpPr>
          <a:xfrm>
            <a:off x="9440845" y="6370673"/>
            <a:ext cx="1050742" cy="1076253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063" y="1177569"/>
            <a:ext cx="2738438" cy="3505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524040" y="4187287"/>
            <a:ext cx="23728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Поражаемые корма:</a:t>
            </a:r>
            <a:r>
              <a:rPr lang="ru-RU" sz="1400" dirty="0"/>
              <a:t> соя, пшеница, ячмень, овес, сорго</a:t>
            </a:r>
          </a:p>
          <a:p>
            <a:r>
              <a:rPr lang="ru-RU" sz="1400" i="1" dirty="0"/>
              <a:t>Фото: F. </a:t>
            </a:r>
            <a:r>
              <a:rPr lang="ru-RU" sz="1400" i="1" dirty="0" err="1"/>
              <a:t>graminearium</a:t>
            </a:r>
            <a:r>
              <a:rPr lang="ru-RU" sz="1400" i="1" dirty="0"/>
              <a:t> на сое</a:t>
            </a:r>
            <a:endParaRPr lang="ru-RU" sz="14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040" y="1084632"/>
            <a:ext cx="2372816" cy="2894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596601" y="142571"/>
            <a:ext cx="65283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ЗЕАРАЛЕНОН (ZEA)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56118" y="1235775"/>
            <a:ext cx="38606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Продуцент: F. </a:t>
            </a:r>
            <a:r>
              <a:rPr lang="ru-RU" dirty="0" err="1"/>
              <a:t>graminearium</a:t>
            </a:r>
            <a:r>
              <a:rPr lang="ru-RU" dirty="0"/>
              <a:t> и  некоторыми другими видами </a:t>
            </a:r>
            <a:r>
              <a:rPr lang="ru-RU" dirty="0" err="1"/>
              <a:t>Fusarium</a:t>
            </a:r>
            <a:endParaRPr lang="ru-RU" dirty="0"/>
          </a:p>
          <a:p>
            <a:endParaRPr lang="ru-RU" dirty="0"/>
          </a:p>
          <a:p>
            <a:r>
              <a:rPr lang="ru-RU" dirty="0" err="1"/>
              <a:t>Зеараленон</a:t>
            </a:r>
            <a:r>
              <a:rPr lang="ru-RU" dirty="0"/>
              <a:t> (ZEA) – </a:t>
            </a:r>
            <a:r>
              <a:rPr lang="ru-RU" dirty="0" err="1"/>
              <a:t>микотоксин</a:t>
            </a:r>
            <a:r>
              <a:rPr lang="ru-RU" dirty="0"/>
              <a:t>, который влияет на репродуктивные функции, его еще называют фактором абортов.</a:t>
            </a:r>
          </a:p>
          <a:p>
            <a:endParaRPr lang="ru-RU" dirty="0"/>
          </a:p>
          <a:p>
            <a:r>
              <a:rPr lang="ru-RU" dirty="0" err="1"/>
              <a:t>Зеараленон</a:t>
            </a:r>
            <a:r>
              <a:rPr lang="ru-RU" dirty="0"/>
              <a:t>  отличается от других </a:t>
            </a:r>
            <a:r>
              <a:rPr lang="ru-RU" dirty="0" err="1"/>
              <a:t>микотоксинов</a:t>
            </a:r>
            <a:r>
              <a:rPr lang="ru-RU" dirty="0"/>
              <a:t> наличием </a:t>
            </a:r>
            <a:r>
              <a:rPr lang="ru-RU" dirty="0" err="1"/>
              <a:t>гормоноподобных</a:t>
            </a:r>
            <a:r>
              <a:rPr lang="ru-RU" dirty="0"/>
              <a:t> свойств. Это связано с пространственной структурой, аналогичной структуре эстрогена.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63750" y="3979119"/>
            <a:ext cx="1060607" cy="106060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7206" y="544619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306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7016750" y="0"/>
            <a:ext cx="3816350" cy="71323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endParaRPr lang="ru-RU" dirty="0"/>
          </a:p>
        </p:txBody>
      </p:sp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Группа 41"/>
          <p:cNvGrpSpPr/>
          <p:nvPr/>
        </p:nvGrpSpPr>
        <p:grpSpPr>
          <a:xfrm>
            <a:off x="9440845" y="6370673"/>
            <a:ext cx="1050742" cy="1076253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2" name="Прямоугольник 1"/>
          <p:cNvSpPr/>
          <p:nvPr/>
        </p:nvSpPr>
        <p:spPr>
          <a:xfrm>
            <a:off x="3510860" y="138089"/>
            <a:ext cx="30205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Т-2 ТОКСИН</a:t>
            </a:r>
            <a:endParaRPr lang="ru-RU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374" y="1275077"/>
            <a:ext cx="2852486" cy="35585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976698" y="1848529"/>
            <a:ext cx="3468897" cy="2321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706429" y="669123"/>
            <a:ext cx="1816765" cy="17253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20950" y="4070388"/>
            <a:ext cx="1159932" cy="11599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42511" y="1275077"/>
            <a:ext cx="3195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Продуцент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ru-RU" i="1" dirty="0"/>
              <a:t>грибы рода </a:t>
            </a:r>
            <a:r>
              <a:rPr lang="en-US" i="1" dirty="0" err="1"/>
              <a:t>Fusarium</a:t>
            </a:r>
            <a:r>
              <a:rPr lang="ru-RU" i="1" dirty="0"/>
              <a:t>, а также </a:t>
            </a:r>
            <a:r>
              <a:rPr lang="en-US" i="1" dirty="0" err="1"/>
              <a:t>Trichoderma</a:t>
            </a:r>
            <a:r>
              <a:rPr lang="ru-RU" i="1" dirty="0"/>
              <a:t>, </a:t>
            </a:r>
            <a:r>
              <a:rPr lang="en-US" i="1" dirty="0" err="1"/>
              <a:t>Trichothecium</a:t>
            </a:r>
            <a:r>
              <a:rPr lang="ru-RU" i="1" dirty="0"/>
              <a:t>,</a:t>
            </a:r>
            <a:r>
              <a:rPr lang="en-US" i="1" dirty="0"/>
              <a:t> Myrothecium</a:t>
            </a:r>
            <a:r>
              <a:rPr lang="ru-RU" i="1" dirty="0"/>
              <a:t>, </a:t>
            </a:r>
            <a:r>
              <a:rPr lang="en-US" i="1" dirty="0" err="1"/>
              <a:t>Stachybotrycs</a:t>
            </a:r>
            <a:r>
              <a:rPr lang="en-US" i="1" dirty="0"/>
              <a:t> </a:t>
            </a:r>
            <a:r>
              <a:rPr lang="en-US" i="1" dirty="0" err="1"/>
              <a:t>atra</a:t>
            </a:r>
            <a:endParaRPr lang="ru-RU" i="1" dirty="0"/>
          </a:p>
          <a:p>
            <a:endParaRPr lang="ru-RU" dirty="0"/>
          </a:p>
          <a:p>
            <a:r>
              <a:rPr lang="ru-RU" dirty="0"/>
              <a:t>Т-2 Токсин представляет собой весьма мощный </a:t>
            </a:r>
            <a:r>
              <a:rPr lang="ru-RU" dirty="0" err="1"/>
              <a:t>трихотецен</a:t>
            </a:r>
            <a:r>
              <a:rPr lang="ru-RU" dirty="0"/>
              <a:t> типа 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00925" y="4885461"/>
            <a:ext cx="304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Поражаемые корма:</a:t>
            </a:r>
            <a:r>
              <a:rPr lang="ru-RU" sz="1400" dirty="0"/>
              <a:t> </a:t>
            </a:r>
            <a:r>
              <a:rPr lang="ru-RU" sz="1400" i="1" dirty="0"/>
              <a:t>кукуруза, пшеница, овес, ячмень, сено и солома.</a:t>
            </a:r>
          </a:p>
          <a:p>
            <a:r>
              <a:rPr lang="ru-RU" sz="1400" i="1" dirty="0"/>
              <a:t>Фото: </a:t>
            </a:r>
            <a:r>
              <a:rPr lang="en-US" sz="1400" i="1" dirty="0" err="1"/>
              <a:t>Trichoderma</a:t>
            </a:r>
            <a:r>
              <a:rPr lang="en-US" sz="1400" i="1" dirty="0"/>
              <a:t> </a:t>
            </a:r>
            <a:r>
              <a:rPr lang="ru-RU" sz="1400" dirty="0"/>
              <a:t> </a:t>
            </a:r>
            <a:r>
              <a:rPr lang="ru-RU" sz="1400" i="1" dirty="0"/>
              <a:t>на соломе</a:t>
            </a:r>
            <a:endParaRPr lang="ru-RU" sz="1400" dirty="0"/>
          </a:p>
        </p:txBody>
      </p:sp>
      <p:sp>
        <p:nvSpPr>
          <p:cNvPr id="22" name="object 12"/>
          <p:cNvSpPr/>
          <p:nvPr/>
        </p:nvSpPr>
        <p:spPr>
          <a:xfrm>
            <a:off x="4023699" y="4447083"/>
            <a:ext cx="2793578" cy="66433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994" y="0"/>
                </a:lnTo>
              </a:path>
            </a:pathLst>
          </a:custGeom>
          <a:ln w="57150" cmpd="thickThin">
            <a:solidFill>
              <a:srgbClr val="F2652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object 12"/>
          <p:cNvSpPr/>
          <p:nvPr/>
        </p:nvSpPr>
        <p:spPr>
          <a:xfrm>
            <a:off x="3895035" y="4621789"/>
            <a:ext cx="2982383" cy="2023937"/>
          </a:xfrm>
          <a:custGeom>
            <a:avLst/>
            <a:gdLst/>
            <a:ahLst/>
            <a:cxnLst/>
            <a:rect l="l" t="t" r="r" b="b"/>
            <a:pathLst>
              <a:path w="2700020" h="937260">
                <a:moveTo>
                  <a:pt x="0" y="937006"/>
                </a:moveTo>
                <a:lnTo>
                  <a:pt x="2699994" y="937006"/>
                </a:lnTo>
                <a:lnTo>
                  <a:pt x="2699994" y="0"/>
                </a:lnTo>
                <a:lnTo>
                  <a:pt x="0" y="0"/>
                </a:lnTo>
                <a:lnTo>
                  <a:pt x="0" y="937006"/>
                </a:lnTo>
                <a:close/>
              </a:path>
            </a:pathLst>
          </a:custGeom>
          <a:solidFill>
            <a:srgbClr val="FEDCC6">
              <a:alpha val="79998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object 34"/>
          <p:cNvSpPr/>
          <p:nvPr/>
        </p:nvSpPr>
        <p:spPr>
          <a:xfrm>
            <a:off x="3847817" y="4266404"/>
            <a:ext cx="483437" cy="494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5057" y="4730678"/>
            <a:ext cx="254273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spc="-50" dirty="0">
                <a:solidFill>
                  <a:srgbClr val="F26522"/>
                </a:solidFill>
                <a:cs typeface="Myriad Pro"/>
              </a:rPr>
              <a:t>На </a:t>
            </a:r>
            <a:r>
              <a:rPr lang="ru-RU" sz="1400" b="1" i="1" spc="-35" dirty="0">
                <a:solidFill>
                  <a:srgbClr val="F26522"/>
                </a:solidFill>
                <a:cs typeface="Myriad Pro"/>
              </a:rPr>
              <a:t>заметку</a:t>
            </a:r>
            <a:r>
              <a:rPr lang="ru-RU" sz="1400" b="1" spc="-35" dirty="0">
                <a:solidFill>
                  <a:srgbClr val="F26522"/>
                </a:solidFill>
                <a:cs typeface="Myriad Pro"/>
              </a:rPr>
              <a:t>  </a:t>
            </a:r>
            <a:r>
              <a:rPr lang="ru-RU" sz="1400" b="1" i="1" dirty="0"/>
              <a:t>Все </a:t>
            </a:r>
            <a:r>
              <a:rPr lang="ru-RU" sz="1400" b="1" i="1" dirty="0" err="1"/>
              <a:t>трихотеценовые</a:t>
            </a:r>
            <a:r>
              <a:rPr lang="ru-RU" sz="1400" b="1" i="1" dirty="0"/>
              <a:t> токсины обладают кожной токсичностью и вызывают рвотную реакцию и отказ от корма, так как имеют горький вкус.</a:t>
            </a:r>
          </a:p>
        </p:txBody>
      </p:sp>
    </p:spTree>
    <p:extLst>
      <p:ext uri="{BB962C8B-B14F-4D97-AF65-F5344CB8AC3E}">
        <p14:creationId xmlns:p14="http://schemas.microsoft.com/office/powerpoint/2010/main" xmlns="" val="201576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6673" y="-6488"/>
            <a:ext cx="3816427" cy="7132938"/>
          </a:xfrm>
          <a:prstGeom prst="rect">
            <a:avLst/>
          </a:prstGeom>
        </p:spPr>
      </p:pic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Группа 41"/>
          <p:cNvGrpSpPr/>
          <p:nvPr/>
        </p:nvGrpSpPr>
        <p:grpSpPr>
          <a:xfrm>
            <a:off x="9440845" y="6370673"/>
            <a:ext cx="1050742" cy="1076253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2" name="Прямоугольник 1"/>
          <p:cNvSpPr/>
          <p:nvPr/>
        </p:nvSpPr>
        <p:spPr>
          <a:xfrm>
            <a:off x="2978150" y="196850"/>
            <a:ext cx="38552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>
                <a:solidFill>
                  <a:schemeClr val="accent6">
                    <a:lumMod val="75000"/>
                  </a:schemeClr>
                </a:solidFill>
              </a:rPr>
              <a:t>ОХРАТОКСИНЫ</a:t>
            </a:r>
            <a:endParaRPr lang="ru-RU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44750" y="5052744"/>
            <a:ext cx="5119284" cy="16643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20950" y="5163757"/>
            <a:ext cx="4952999" cy="5243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218" y="1077304"/>
            <a:ext cx="2744638" cy="3598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4034" y="1005035"/>
            <a:ext cx="2626569" cy="3643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800950" y="5207598"/>
            <a:ext cx="4392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ПРИЗНАКИ ОТРАВЛЕНИЯ ОХРАТОКСИНОМ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3388" y="5660021"/>
            <a:ext cx="541655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снижает молочную продуктивность коров и привесы телят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повреждает почки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вызывает кровавый понос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23288" y="411499"/>
            <a:ext cx="1688738" cy="126807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212983" y="983118"/>
            <a:ext cx="43385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Продуцент: </a:t>
            </a:r>
            <a:r>
              <a:rPr lang="ru-RU" dirty="0" err="1"/>
              <a:t>Aspergillus</a:t>
            </a:r>
            <a:r>
              <a:rPr lang="ru-RU" dirty="0"/>
              <a:t> и </a:t>
            </a:r>
            <a:r>
              <a:rPr lang="ru-RU" dirty="0" err="1"/>
              <a:t>Penicillium</a:t>
            </a:r>
            <a:r>
              <a:rPr lang="ru-RU" dirty="0"/>
              <a:t> </a:t>
            </a:r>
            <a:r>
              <a:rPr lang="ru-RU" dirty="0" err="1"/>
              <a:t>spp</a:t>
            </a:r>
            <a:r>
              <a:rPr lang="ru-RU" dirty="0"/>
              <a:t>.</a:t>
            </a:r>
          </a:p>
          <a:p>
            <a:r>
              <a:rPr lang="ru-RU" dirty="0" err="1"/>
              <a:t>Охратоксины</a:t>
            </a:r>
            <a:r>
              <a:rPr lang="ru-RU" dirty="0"/>
              <a:t> представляет собой группу  </a:t>
            </a:r>
            <a:r>
              <a:rPr lang="ru-RU" dirty="0" err="1"/>
              <a:t>охратоксинов</a:t>
            </a:r>
            <a:r>
              <a:rPr lang="ru-RU" dirty="0"/>
              <a:t> (А, В, С, D).</a:t>
            </a:r>
          </a:p>
          <a:p>
            <a:r>
              <a:rPr lang="ru-RU" dirty="0"/>
              <a:t>Наибольшую опасность представляет </a:t>
            </a:r>
            <a:r>
              <a:rPr lang="ru-RU" dirty="0" err="1"/>
              <a:t>охратоксин</a:t>
            </a:r>
            <a:r>
              <a:rPr lang="ru-RU" dirty="0"/>
              <a:t> А.</a:t>
            </a:r>
          </a:p>
          <a:p>
            <a:r>
              <a:rPr lang="ru-RU" dirty="0"/>
              <a:t>Рубец и его микрофлора эффективно защищают жвачных от пагубного воздействия этого </a:t>
            </a:r>
            <a:r>
              <a:rPr lang="ru-RU" dirty="0" err="1"/>
              <a:t>микотоксина</a:t>
            </a:r>
            <a:r>
              <a:rPr lang="ru-RU" dirty="0"/>
              <a:t>. </a:t>
            </a:r>
          </a:p>
          <a:p>
            <a:r>
              <a:rPr lang="ru-RU" dirty="0"/>
              <a:t>Период полувыведения — 17,3 ч. Микробная </a:t>
            </a:r>
            <a:r>
              <a:rPr lang="ru-RU" dirty="0" err="1"/>
              <a:t>детоксикация</a:t>
            </a:r>
            <a:r>
              <a:rPr lang="ru-RU" dirty="0"/>
              <a:t> в рубце снижается при уменьшении популяции микрофлоры, например, при скармливании рационов с высоким содержанием крахмала.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11372" y="3807070"/>
            <a:ext cx="1219156" cy="121915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657186" y="4790538"/>
            <a:ext cx="2651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Поражаемые корма: Кукуруза, пшеница, овес, ячмень, рожь, соевые бобы</a:t>
            </a:r>
          </a:p>
          <a:p>
            <a:r>
              <a:rPr lang="ru-RU" sz="1200" dirty="0"/>
              <a:t>Фото: F. </a:t>
            </a:r>
            <a:r>
              <a:rPr lang="ru-RU" sz="1200" dirty="0" err="1"/>
              <a:t>graminearium</a:t>
            </a:r>
            <a:r>
              <a:rPr lang="ru-RU" sz="1200" dirty="0"/>
              <a:t> на сое</a:t>
            </a:r>
          </a:p>
        </p:txBody>
      </p:sp>
    </p:spTree>
    <p:extLst>
      <p:ext uri="{BB962C8B-B14F-4D97-AF65-F5344CB8AC3E}">
        <p14:creationId xmlns:p14="http://schemas.microsoft.com/office/powerpoint/2010/main" xmlns="" val="52339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22"/>
          <p:cNvSpPr/>
          <p:nvPr/>
        </p:nvSpPr>
        <p:spPr>
          <a:xfrm>
            <a:off x="-20231" y="6070686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Группа 41"/>
          <p:cNvGrpSpPr/>
          <p:nvPr/>
        </p:nvGrpSpPr>
        <p:grpSpPr>
          <a:xfrm>
            <a:off x="9440845" y="6370673"/>
            <a:ext cx="1050742" cy="1076253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11" name="TextBox 10"/>
          <p:cNvSpPr txBox="1"/>
          <p:nvPr/>
        </p:nvSpPr>
        <p:spPr>
          <a:xfrm>
            <a:off x="2078005" y="603501"/>
            <a:ext cx="824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81" y="0"/>
            <a:ext cx="3250769" cy="2437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181" y="2433759"/>
            <a:ext cx="3250769" cy="2487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963" y="4921251"/>
            <a:ext cx="3251987" cy="2354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390763" y="2292175"/>
            <a:ext cx="66581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ЗАГОТОВКА ОБЪЕМИСТЫХ</a:t>
            </a:r>
          </a:p>
          <a:p>
            <a:pPr algn="ctr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КОРМОВ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7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Группа 41"/>
          <p:cNvGrpSpPr/>
          <p:nvPr/>
        </p:nvGrpSpPr>
        <p:grpSpPr>
          <a:xfrm>
            <a:off x="5023411" y="6227176"/>
            <a:ext cx="925510" cy="925507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25" name="object 20"/>
          <p:cNvSpPr txBox="1"/>
          <p:nvPr/>
        </p:nvSpPr>
        <p:spPr>
          <a:xfrm>
            <a:off x="739532" y="646579"/>
            <a:ext cx="937237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>
                <a:cs typeface="Arial"/>
              </a:rPr>
              <a:t>МИНИМАЛЬНАЯ </a:t>
            </a:r>
            <a:r>
              <a:rPr lang="ru-RU" sz="2400" b="1" spc="-25" dirty="0">
                <a:cs typeface="Arial"/>
              </a:rPr>
              <a:t>ПИТАТЕЛЬНАЯ </a:t>
            </a:r>
            <a:r>
              <a:rPr lang="ru-RU" sz="2400" b="1" spc="-10" dirty="0">
                <a:cs typeface="Arial"/>
              </a:rPr>
              <a:t>ЦЕННОСТЬ</a:t>
            </a:r>
            <a:r>
              <a:rPr lang="ru-RU" sz="2400" b="1" spc="95" dirty="0">
                <a:cs typeface="Arial"/>
              </a:rPr>
              <a:t> </a:t>
            </a:r>
            <a:r>
              <a:rPr lang="ru-RU" sz="2400" b="1" spc="-5" dirty="0">
                <a:cs typeface="Arial"/>
              </a:rPr>
              <a:t>КОРМА</a:t>
            </a:r>
            <a:endParaRPr lang="ru-RU" sz="2400" dirty="0">
              <a:cs typeface="Arial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3699219152"/>
              </p:ext>
            </p:extLst>
          </p:nvPr>
        </p:nvGraphicFramePr>
        <p:xfrm>
          <a:off x="692150" y="1064192"/>
          <a:ext cx="9906001" cy="531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8" name="object 46"/>
          <p:cNvSpPr/>
          <p:nvPr/>
        </p:nvSpPr>
        <p:spPr>
          <a:xfrm>
            <a:off x="2040927" y="2164821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7"/>
          <p:cNvSpPr/>
          <p:nvPr/>
        </p:nvSpPr>
        <p:spPr>
          <a:xfrm>
            <a:off x="2037020" y="2160915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2037020" y="2160915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49"/>
          <p:cNvSpPr/>
          <p:nvPr/>
        </p:nvSpPr>
        <p:spPr>
          <a:xfrm>
            <a:off x="2059929" y="2190207"/>
            <a:ext cx="277659" cy="2776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0"/>
          <p:cNvSpPr/>
          <p:nvPr/>
        </p:nvSpPr>
        <p:spPr>
          <a:xfrm>
            <a:off x="2059934" y="2190819"/>
            <a:ext cx="272867" cy="2728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63"/>
          <p:cNvSpPr/>
          <p:nvPr/>
        </p:nvSpPr>
        <p:spPr>
          <a:xfrm>
            <a:off x="2135924" y="2288382"/>
            <a:ext cx="107651" cy="1076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6"/>
          <p:cNvSpPr/>
          <p:nvPr/>
        </p:nvSpPr>
        <p:spPr>
          <a:xfrm>
            <a:off x="5330724" y="1237652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7"/>
          <p:cNvSpPr/>
          <p:nvPr/>
        </p:nvSpPr>
        <p:spPr>
          <a:xfrm>
            <a:off x="5326817" y="1233746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48"/>
          <p:cNvSpPr/>
          <p:nvPr/>
        </p:nvSpPr>
        <p:spPr>
          <a:xfrm>
            <a:off x="5326817" y="1233746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9"/>
          <p:cNvSpPr/>
          <p:nvPr/>
        </p:nvSpPr>
        <p:spPr>
          <a:xfrm>
            <a:off x="5349726" y="1263038"/>
            <a:ext cx="277659" cy="2776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50"/>
          <p:cNvSpPr/>
          <p:nvPr/>
        </p:nvSpPr>
        <p:spPr>
          <a:xfrm>
            <a:off x="5349731" y="1263650"/>
            <a:ext cx="272867" cy="2728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63"/>
          <p:cNvSpPr/>
          <p:nvPr/>
        </p:nvSpPr>
        <p:spPr>
          <a:xfrm>
            <a:off x="5425721" y="1361213"/>
            <a:ext cx="107651" cy="1076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2859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Овал 151"/>
          <p:cNvSpPr/>
          <p:nvPr/>
        </p:nvSpPr>
        <p:spPr>
          <a:xfrm>
            <a:off x="6552125" y="2633702"/>
            <a:ext cx="2400917" cy="2328253"/>
          </a:xfrm>
          <a:prstGeom prst="ellipse">
            <a:avLst/>
          </a:prstGeom>
          <a:solidFill>
            <a:schemeClr val="accent5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/>
          <p:cNvSpPr/>
          <p:nvPr/>
        </p:nvSpPr>
        <p:spPr>
          <a:xfrm>
            <a:off x="2353562" y="2613753"/>
            <a:ext cx="2421489" cy="2348202"/>
          </a:xfrm>
          <a:prstGeom prst="ellipse">
            <a:avLst/>
          </a:prstGeom>
          <a:solidFill>
            <a:schemeClr val="accent3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/>
          <p:cNvSpPr/>
          <p:nvPr/>
        </p:nvSpPr>
        <p:spPr>
          <a:xfrm>
            <a:off x="1047186" y="425449"/>
            <a:ext cx="9219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25" dirty="0" smtClean="0">
                <a:cs typeface="Arial"/>
              </a:rPr>
              <a:t>ВАЖНО</a:t>
            </a:r>
            <a:r>
              <a:rPr lang="ru-RU" sz="2400" b="1" spc="-25" dirty="0">
                <a:cs typeface="Arial"/>
              </a:rPr>
              <a:t>, </a:t>
            </a:r>
            <a:r>
              <a:rPr lang="ru-RU" sz="2400" b="1" dirty="0">
                <a:cs typeface="Arial"/>
              </a:rPr>
              <a:t>В </a:t>
            </a:r>
            <a:r>
              <a:rPr lang="ru-RU" sz="2400" b="1" spc="-15" dirty="0">
                <a:cs typeface="Arial"/>
              </a:rPr>
              <a:t>КАКОЙ </a:t>
            </a:r>
            <a:r>
              <a:rPr lang="ru-RU" sz="2400" b="1" spc="-10" dirty="0">
                <a:cs typeface="Arial"/>
              </a:rPr>
              <a:t>СТЕПЕНИ </a:t>
            </a:r>
            <a:r>
              <a:rPr lang="ru-RU" sz="2400" b="1" spc="-25" dirty="0">
                <a:cs typeface="Arial"/>
              </a:rPr>
              <a:t>ПИТАТЕЛЬНЫЕ </a:t>
            </a:r>
            <a:r>
              <a:rPr lang="ru-RU" sz="2400" b="1" spc="-20" dirty="0">
                <a:cs typeface="Arial"/>
              </a:rPr>
              <a:t>ВЕЩЕСТВА </a:t>
            </a:r>
            <a:r>
              <a:rPr lang="ru-RU" sz="2400" b="1" spc="-5" dirty="0">
                <a:cs typeface="Arial"/>
              </a:rPr>
              <a:t>КОРМА  </a:t>
            </a:r>
            <a:r>
              <a:rPr lang="ru-RU" sz="2400" b="1" spc="-25" dirty="0">
                <a:cs typeface="Arial"/>
              </a:rPr>
              <a:t>УСВАИВАЮТСЯ </a:t>
            </a:r>
            <a:r>
              <a:rPr lang="ru-RU" sz="2400" b="1" spc="-20" dirty="0">
                <a:cs typeface="Arial"/>
              </a:rPr>
              <a:t>ОРГАНИЗМОМ</a:t>
            </a:r>
            <a:r>
              <a:rPr lang="ru-RU" sz="2400" b="1" spc="95" dirty="0">
                <a:cs typeface="Arial"/>
              </a:rPr>
              <a:t> </a:t>
            </a:r>
            <a:r>
              <a:rPr lang="ru-RU" sz="2400" b="1" spc="-5" dirty="0">
                <a:cs typeface="Arial"/>
              </a:rPr>
              <a:t>КОРОВЫ</a:t>
            </a:r>
            <a:endParaRPr lang="ru-RU" sz="2400" dirty="0">
              <a:cs typeface="Arial"/>
            </a:endParaRPr>
          </a:p>
        </p:txBody>
      </p:sp>
      <p:grpSp>
        <p:nvGrpSpPr>
          <p:cNvPr id="126" name="Группа 125"/>
          <p:cNvGrpSpPr/>
          <p:nvPr/>
        </p:nvGrpSpPr>
        <p:grpSpPr>
          <a:xfrm>
            <a:off x="2545625" y="2803737"/>
            <a:ext cx="2037373" cy="2037366"/>
            <a:chOff x="7582053" y="3265006"/>
            <a:chExt cx="1199999" cy="1200000"/>
          </a:xfrm>
        </p:grpSpPr>
        <p:sp>
          <p:nvSpPr>
            <p:cNvPr id="127" name="MH_Other_2"/>
            <p:cNvSpPr/>
            <p:nvPr>
              <p:custDataLst>
                <p:tags r:id="rId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8" name="MH_Title_1"/>
            <p:cNvSpPr/>
            <p:nvPr>
              <p:custDataLst>
                <p:tags r:id="rId6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4400" b="1" dirty="0" smtClean="0">
                  <a:cs typeface="+mn-ea"/>
                  <a:sym typeface="+mn-lt"/>
                </a:rPr>
                <a:t>1%</a:t>
              </a:r>
              <a:endParaRPr lang="zh-CN" altLang="en-US" sz="4400" b="1" dirty="0">
                <a:cs typeface="+mn-ea"/>
                <a:sym typeface="+mn-lt"/>
              </a:endParaRPr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6674009" y="2719258"/>
            <a:ext cx="2157148" cy="2157139"/>
            <a:chOff x="7582053" y="3265006"/>
            <a:chExt cx="1199999" cy="1200000"/>
          </a:xfrm>
        </p:grpSpPr>
        <p:sp>
          <p:nvSpPr>
            <p:cNvPr id="130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1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3400" b="1" dirty="0" smtClean="0">
                  <a:cs typeface="+mn-ea"/>
                  <a:sym typeface="+mn-lt"/>
                </a:rPr>
                <a:t>0,35л</a:t>
              </a:r>
              <a:endParaRPr lang="zh-CN" altLang="en-US" sz="3400" b="1" dirty="0">
                <a:cs typeface="+mn-ea"/>
                <a:sym typeface="+mn-lt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206750" y="1440943"/>
            <a:ext cx="6129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12445">
              <a:lnSpc>
                <a:spcPct val="100000"/>
              </a:lnSpc>
              <a:spcBef>
                <a:spcPts val="1450"/>
              </a:spcBef>
            </a:pPr>
            <a:r>
              <a:rPr lang="ru-RU" b="1" spc="-5" dirty="0">
                <a:cs typeface="Arial"/>
              </a:rPr>
              <a:t>Чем выше </a:t>
            </a:r>
            <a:r>
              <a:rPr lang="ru-RU" b="1" spc="-10" dirty="0">
                <a:cs typeface="Arial"/>
              </a:rPr>
              <a:t>переваримость </a:t>
            </a:r>
            <a:r>
              <a:rPr lang="ru-RU" b="1" spc="-15" dirty="0">
                <a:cs typeface="Arial"/>
              </a:rPr>
              <a:t>питательных веществ, </a:t>
            </a:r>
            <a:r>
              <a:rPr lang="ru-RU" b="1" spc="-10" dirty="0">
                <a:cs typeface="Arial"/>
              </a:rPr>
              <a:t>тем </a:t>
            </a:r>
            <a:r>
              <a:rPr lang="ru-RU" b="1" dirty="0">
                <a:cs typeface="Arial"/>
              </a:rPr>
              <a:t>выше  </a:t>
            </a:r>
            <a:r>
              <a:rPr lang="ru-RU" b="1" spc="-10" dirty="0">
                <a:cs typeface="Arial"/>
              </a:rPr>
              <a:t>продуктивность </a:t>
            </a:r>
            <a:r>
              <a:rPr lang="ru-RU" b="1" spc="-15" dirty="0">
                <a:cs typeface="Arial"/>
              </a:rPr>
              <a:t>животного</a:t>
            </a:r>
            <a:endParaRPr lang="ru-RU" b="1" dirty="0">
              <a:cs typeface="Arial"/>
            </a:endParaRPr>
          </a:p>
        </p:txBody>
      </p:sp>
      <p:sp>
        <p:nvSpPr>
          <p:cNvPr id="58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3"/>
          <p:cNvSpPr/>
          <p:nvPr/>
        </p:nvSpPr>
        <p:spPr>
          <a:xfrm>
            <a:off x="2408249" y="1426347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7"/>
                </a:lnTo>
                <a:lnTo>
                  <a:pt x="205975" y="26504"/>
                </a:lnTo>
                <a:lnTo>
                  <a:pt x="167032" y="46047"/>
                </a:lnTo>
                <a:lnTo>
                  <a:pt x="131165" y="70274"/>
                </a:lnTo>
                <a:lnTo>
                  <a:pt x="98777" y="98783"/>
                </a:lnTo>
                <a:lnTo>
                  <a:pt x="70269" y="131173"/>
                </a:lnTo>
                <a:lnTo>
                  <a:pt x="46044" y="167041"/>
                </a:lnTo>
                <a:lnTo>
                  <a:pt x="26502" y="205986"/>
                </a:lnTo>
                <a:lnTo>
                  <a:pt x="12046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8"/>
                </a:lnTo>
                <a:lnTo>
                  <a:pt x="662450" y="247605"/>
                </a:lnTo>
                <a:lnTo>
                  <a:pt x="647994" y="205986"/>
                </a:lnTo>
                <a:lnTo>
                  <a:pt x="628452" y="167041"/>
                </a:lnTo>
                <a:lnTo>
                  <a:pt x="604227" y="131173"/>
                </a:lnTo>
                <a:lnTo>
                  <a:pt x="575719" y="98783"/>
                </a:lnTo>
                <a:lnTo>
                  <a:pt x="543331" y="70274"/>
                </a:lnTo>
                <a:lnTo>
                  <a:pt x="507464" y="46047"/>
                </a:lnTo>
                <a:lnTo>
                  <a:pt x="468521" y="26504"/>
                </a:lnTo>
                <a:lnTo>
                  <a:pt x="426902" y="12047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4"/>
          <p:cNvSpPr/>
          <p:nvPr/>
        </p:nvSpPr>
        <p:spPr>
          <a:xfrm>
            <a:off x="2398948" y="1417046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5"/>
          <p:cNvSpPr/>
          <p:nvPr/>
        </p:nvSpPr>
        <p:spPr>
          <a:xfrm>
            <a:off x="2398948" y="1417046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6"/>
          <p:cNvSpPr/>
          <p:nvPr/>
        </p:nvSpPr>
        <p:spPr>
          <a:xfrm>
            <a:off x="2463419" y="1481534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97" y="0"/>
                </a:moveTo>
                <a:lnTo>
                  <a:pt x="236589" y="3695"/>
                </a:lnTo>
                <a:lnTo>
                  <a:pt x="193135" y="14396"/>
                </a:lnTo>
                <a:lnTo>
                  <a:pt x="152617" y="31519"/>
                </a:lnTo>
                <a:lnTo>
                  <a:pt x="115614" y="54484"/>
                </a:lnTo>
                <a:lnTo>
                  <a:pt x="82710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10" y="482060"/>
                </a:lnTo>
                <a:lnTo>
                  <a:pt x="115614" y="510284"/>
                </a:lnTo>
                <a:lnTo>
                  <a:pt x="152617" y="533249"/>
                </a:lnTo>
                <a:lnTo>
                  <a:pt x="193135" y="550372"/>
                </a:lnTo>
                <a:lnTo>
                  <a:pt x="236589" y="561073"/>
                </a:lnTo>
                <a:lnTo>
                  <a:pt x="282397" y="564769"/>
                </a:lnTo>
                <a:lnTo>
                  <a:pt x="328201" y="561073"/>
                </a:lnTo>
                <a:lnTo>
                  <a:pt x="371652" y="550372"/>
                </a:lnTo>
                <a:lnTo>
                  <a:pt x="412168" y="533249"/>
                </a:lnTo>
                <a:lnTo>
                  <a:pt x="449169" y="510284"/>
                </a:lnTo>
                <a:lnTo>
                  <a:pt x="482072" y="482060"/>
                </a:lnTo>
                <a:lnTo>
                  <a:pt x="510297" y="449156"/>
                </a:lnTo>
                <a:lnTo>
                  <a:pt x="533262" y="412156"/>
                </a:lnTo>
                <a:lnTo>
                  <a:pt x="550385" y="371639"/>
                </a:lnTo>
                <a:lnTo>
                  <a:pt x="561085" y="328188"/>
                </a:lnTo>
                <a:lnTo>
                  <a:pt x="564781" y="282384"/>
                </a:lnTo>
                <a:lnTo>
                  <a:pt x="561085" y="236580"/>
                </a:lnTo>
                <a:lnTo>
                  <a:pt x="550385" y="193129"/>
                </a:lnTo>
                <a:lnTo>
                  <a:pt x="533262" y="152612"/>
                </a:lnTo>
                <a:lnTo>
                  <a:pt x="510297" y="115612"/>
                </a:lnTo>
                <a:lnTo>
                  <a:pt x="482072" y="82708"/>
                </a:lnTo>
                <a:lnTo>
                  <a:pt x="449169" y="54484"/>
                </a:lnTo>
                <a:lnTo>
                  <a:pt x="412168" y="31519"/>
                </a:lnTo>
                <a:lnTo>
                  <a:pt x="371652" y="14396"/>
                </a:lnTo>
                <a:lnTo>
                  <a:pt x="328201" y="3695"/>
                </a:lnTo>
                <a:lnTo>
                  <a:pt x="282397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7"/>
          <p:cNvSpPr/>
          <p:nvPr/>
        </p:nvSpPr>
        <p:spPr>
          <a:xfrm>
            <a:off x="2453497" y="1471606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8"/>
          <p:cNvSpPr/>
          <p:nvPr/>
        </p:nvSpPr>
        <p:spPr>
          <a:xfrm>
            <a:off x="2453494" y="1471608"/>
            <a:ext cx="564768" cy="5647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1"/>
          <p:cNvSpPr/>
          <p:nvPr/>
        </p:nvSpPr>
        <p:spPr>
          <a:xfrm>
            <a:off x="2588831" y="1606686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202501" y="39268"/>
                </a:moveTo>
                <a:lnTo>
                  <a:pt x="20866" y="39268"/>
                </a:lnTo>
                <a:lnTo>
                  <a:pt x="12751" y="40910"/>
                </a:lnTo>
                <a:lnTo>
                  <a:pt x="6118" y="45386"/>
                </a:lnTo>
                <a:lnTo>
                  <a:pt x="1642" y="52019"/>
                </a:lnTo>
                <a:lnTo>
                  <a:pt x="0" y="60134"/>
                </a:lnTo>
                <a:lnTo>
                  <a:pt x="0" y="293319"/>
                </a:lnTo>
                <a:lnTo>
                  <a:pt x="1642" y="301426"/>
                </a:lnTo>
                <a:lnTo>
                  <a:pt x="6118" y="308055"/>
                </a:lnTo>
                <a:lnTo>
                  <a:pt x="12751" y="312530"/>
                </a:lnTo>
                <a:lnTo>
                  <a:pt x="20866" y="314172"/>
                </a:lnTo>
                <a:lnTo>
                  <a:pt x="202501" y="314172"/>
                </a:lnTo>
                <a:lnTo>
                  <a:pt x="210610" y="312530"/>
                </a:lnTo>
                <a:lnTo>
                  <a:pt x="217244" y="308055"/>
                </a:lnTo>
                <a:lnTo>
                  <a:pt x="221400" y="301904"/>
                </a:lnTo>
                <a:lnTo>
                  <a:pt x="16128" y="301904"/>
                </a:lnTo>
                <a:lnTo>
                  <a:pt x="12280" y="298056"/>
                </a:lnTo>
                <a:lnTo>
                  <a:pt x="12280" y="55397"/>
                </a:lnTo>
                <a:lnTo>
                  <a:pt x="16128" y="51536"/>
                </a:lnTo>
                <a:lnTo>
                  <a:pt x="221397" y="51536"/>
                </a:lnTo>
                <a:lnTo>
                  <a:pt x="217244" y="45386"/>
                </a:lnTo>
                <a:lnTo>
                  <a:pt x="210610" y="40910"/>
                </a:lnTo>
                <a:lnTo>
                  <a:pt x="202501" y="39268"/>
                </a:lnTo>
                <a:close/>
              </a:path>
              <a:path w="314325" h="314325">
                <a:moveTo>
                  <a:pt x="223367" y="235483"/>
                </a:moveTo>
                <a:lnTo>
                  <a:pt x="211099" y="235483"/>
                </a:lnTo>
                <a:lnTo>
                  <a:pt x="211099" y="298056"/>
                </a:lnTo>
                <a:lnTo>
                  <a:pt x="207238" y="301904"/>
                </a:lnTo>
                <a:lnTo>
                  <a:pt x="221400" y="301904"/>
                </a:lnTo>
                <a:lnTo>
                  <a:pt x="221723" y="301426"/>
                </a:lnTo>
                <a:lnTo>
                  <a:pt x="223367" y="293319"/>
                </a:lnTo>
                <a:lnTo>
                  <a:pt x="223367" y="274904"/>
                </a:lnTo>
                <a:lnTo>
                  <a:pt x="250837" y="274904"/>
                </a:lnTo>
                <a:lnTo>
                  <a:pt x="258571" y="269087"/>
                </a:lnTo>
                <a:lnTo>
                  <a:pt x="260860" y="262636"/>
                </a:lnTo>
                <a:lnTo>
                  <a:pt x="223367" y="262636"/>
                </a:lnTo>
                <a:lnTo>
                  <a:pt x="223367" y="235483"/>
                </a:lnTo>
                <a:close/>
              </a:path>
              <a:path w="314325" h="314325">
                <a:moveTo>
                  <a:pt x="278792" y="260997"/>
                </a:moveTo>
                <a:lnTo>
                  <a:pt x="261442" y="260997"/>
                </a:lnTo>
                <a:lnTo>
                  <a:pt x="279069" y="278625"/>
                </a:lnTo>
                <a:lnTo>
                  <a:pt x="284899" y="281038"/>
                </a:lnTo>
                <a:lnTo>
                  <a:pt x="297294" y="281038"/>
                </a:lnTo>
                <a:lnTo>
                  <a:pt x="303123" y="278625"/>
                </a:lnTo>
                <a:lnTo>
                  <a:pt x="307505" y="274243"/>
                </a:lnTo>
                <a:lnTo>
                  <a:pt x="311135" y="268770"/>
                </a:lnTo>
                <a:lnTo>
                  <a:pt x="288175" y="268770"/>
                </a:lnTo>
                <a:lnTo>
                  <a:pt x="285432" y="267639"/>
                </a:lnTo>
                <a:lnTo>
                  <a:pt x="278792" y="260997"/>
                </a:lnTo>
                <a:close/>
              </a:path>
              <a:path w="314325" h="314325">
                <a:moveTo>
                  <a:pt x="272964" y="206908"/>
                </a:moveTo>
                <a:lnTo>
                  <a:pt x="255612" y="206908"/>
                </a:lnTo>
                <a:lnTo>
                  <a:pt x="303085" y="254381"/>
                </a:lnTo>
                <a:lnTo>
                  <a:pt x="303085" y="261315"/>
                </a:lnTo>
                <a:lnTo>
                  <a:pt x="296760" y="267639"/>
                </a:lnTo>
                <a:lnTo>
                  <a:pt x="294017" y="268770"/>
                </a:lnTo>
                <a:lnTo>
                  <a:pt x="311135" y="268770"/>
                </a:lnTo>
                <a:lnTo>
                  <a:pt x="312591" y="266574"/>
                </a:lnTo>
                <a:lnTo>
                  <a:pt x="314286" y="257841"/>
                </a:lnTo>
                <a:lnTo>
                  <a:pt x="312591" y="249108"/>
                </a:lnTo>
                <a:lnTo>
                  <a:pt x="307505" y="241439"/>
                </a:lnTo>
                <a:lnTo>
                  <a:pt x="272964" y="206908"/>
                </a:lnTo>
                <a:close/>
              </a:path>
              <a:path w="314325" h="314325">
                <a:moveTo>
                  <a:pt x="246809" y="229006"/>
                </a:moveTo>
                <a:lnTo>
                  <a:pt x="229450" y="229006"/>
                </a:lnTo>
                <a:lnTo>
                  <a:pt x="250367" y="249923"/>
                </a:lnTo>
                <a:lnTo>
                  <a:pt x="250367" y="258775"/>
                </a:lnTo>
                <a:lnTo>
                  <a:pt x="246506" y="262636"/>
                </a:lnTo>
                <a:lnTo>
                  <a:pt x="260860" y="262636"/>
                </a:lnTo>
                <a:lnTo>
                  <a:pt x="261442" y="260997"/>
                </a:lnTo>
                <a:lnTo>
                  <a:pt x="278792" y="260997"/>
                </a:lnTo>
                <a:lnTo>
                  <a:pt x="246809" y="229006"/>
                </a:lnTo>
                <a:close/>
              </a:path>
              <a:path w="314325" h="314325">
                <a:moveTo>
                  <a:pt x="192828" y="87200"/>
                </a:moveTo>
                <a:lnTo>
                  <a:pt x="142354" y="109093"/>
                </a:lnTo>
                <a:lnTo>
                  <a:pt x="129463" y="126326"/>
                </a:lnTo>
                <a:lnTo>
                  <a:pt x="35890" y="126326"/>
                </a:lnTo>
                <a:lnTo>
                  <a:pt x="33134" y="129070"/>
                </a:lnTo>
                <a:lnTo>
                  <a:pt x="33134" y="135851"/>
                </a:lnTo>
                <a:lnTo>
                  <a:pt x="35890" y="138595"/>
                </a:lnTo>
                <a:lnTo>
                  <a:pt x="124167" y="138595"/>
                </a:lnTo>
                <a:lnTo>
                  <a:pt x="122050" y="146447"/>
                </a:lnTo>
                <a:lnTo>
                  <a:pt x="120799" y="154447"/>
                </a:lnTo>
                <a:lnTo>
                  <a:pt x="120412" y="162550"/>
                </a:lnTo>
                <a:lnTo>
                  <a:pt x="120878" y="170586"/>
                </a:lnTo>
                <a:lnTo>
                  <a:pt x="35890" y="170586"/>
                </a:lnTo>
                <a:lnTo>
                  <a:pt x="33134" y="173329"/>
                </a:lnTo>
                <a:lnTo>
                  <a:pt x="33134" y="180111"/>
                </a:lnTo>
                <a:lnTo>
                  <a:pt x="35890" y="182854"/>
                </a:lnTo>
                <a:lnTo>
                  <a:pt x="123304" y="182854"/>
                </a:lnTo>
                <a:lnTo>
                  <a:pt x="126393" y="191596"/>
                </a:lnTo>
                <a:lnTo>
                  <a:pt x="154107" y="224800"/>
                </a:lnTo>
                <a:lnTo>
                  <a:pt x="195389" y="237134"/>
                </a:lnTo>
                <a:lnTo>
                  <a:pt x="200659" y="237134"/>
                </a:lnTo>
                <a:lnTo>
                  <a:pt x="205930" y="236588"/>
                </a:lnTo>
                <a:lnTo>
                  <a:pt x="211099" y="235483"/>
                </a:lnTo>
                <a:lnTo>
                  <a:pt x="223367" y="235483"/>
                </a:lnTo>
                <a:lnTo>
                  <a:pt x="223367" y="231762"/>
                </a:lnTo>
                <a:lnTo>
                  <a:pt x="225424" y="230936"/>
                </a:lnTo>
                <a:lnTo>
                  <a:pt x="227456" y="230022"/>
                </a:lnTo>
                <a:lnTo>
                  <a:pt x="229450" y="229006"/>
                </a:lnTo>
                <a:lnTo>
                  <a:pt x="246809" y="229006"/>
                </a:lnTo>
                <a:lnTo>
                  <a:pt x="242677" y="224872"/>
                </a:lnTo>
                <a:lnTo>
                  <a:pt x="195395" y="224872"/>
                </a:lnTo>
                <a:lnTo>
                  <a:pt x="171767" y="220286"/>
                </a:lnTo>
                <a:lnTo>
                  <a:pt x="151015" y="206527"/>
                </a:lnTo>
                <a:lnTo>
                  <a:pt x="137256" y="185775"/>
                </a:lnTo>
                <a:lnTo>
                  <a:pt x="132670" y="162147"/>
                </a:lnTo>
                <a:lnTo>
                  <a:pt x="137256" y="138518"/>
                </a:lnTo>
                <a:lnTo>
                  <a:pt x="171769" y="104005"/>
                </a:lnTo>
                <a:lnTo>
                  <a:pt x="195389" y="99415"/>
                </a:lnTo>
                <a:lnTo>
                  <a:pt x="236565" y="99415"/>
                </a:lnTo>
                <a:lnTo>
                  <a:pt x="230099" y="95623"/>
                </a:lnTo>
                <a:lnTo>
                  <a:pt x="223367" y="92532"/>
                </a:lnTo>
                <a:lnTo>
                  <a:pt x="223367" y="88798"/>
                </a:lnTo>
                <a:lnTo>
                  <a:pt x="211099" y="88798"/>
                </a:lnTo>
                <a:lnTo>
                  <a:pt x="192828" y="87200"/>
                </a:lnTo>
                <a:close/>
              </a:path>
              <a:path w="314325" h="314325">
                <a:moveTo>
                  <a:pt x="236565" y="99415"/>
                </a:moveTo>
                <a:lnTo>
                  <a:pt x="195389" y="99415"/>
                </a:lnTo>
                <a:lnTo>
                  <a:pt x="207388" y="100563"/>
                </a:lnTo>
                <a:lnTo>
                  <a:pt x="219025" y="104005"/>
                </a:lnTo>
                <a:lnTo>
                  <a:pt x="229942" y="109740"/>
                </a:lnTo>
                <a:lnTo>
                  <a:pt x="239775" y="117767"/>
                </a:lnTo>
                <a:lnTo>
                  <a:pt x="253534" y="138518"/>
                </a:lnTo>
                <a:lnTo>
                  <a:pt x="258121" y="162147"/>
                </a:lnTo>
                <a:lnTo>
                  <a:pt x="253534" y="185775"/>
                </a:lnTo>
                <a:lnTo>
                  <a:pt x="239775" y="206527"/>
                </a:lnTo>
                <a:lnTo>
                  <a:pt x="219024" y="220286"/>
                </a:lnTo>
                <a:lnTo>
                  <a:pt x="195395" y="224872"/>
                </a:lnTo>
                <a:lnTo>
                  <a:pt x="242677" y="224872"/>
                </a:lnTo>
                <a:lnTo>
                  <a:pt x="240169" y="222364"/>
                </a:lnTo>
                <a:lnTo>
                  <a:pt x="243052" y="220205"/>
                </a:lnTo>
                <a:lnTo>
                  <a:pt x="245821" y="217817"/>
                </a:lnTo>
                <a:lnTo>
                  <a:pt x="251066" y="212572"/>
                </a:lnTo>
                <a:lnTo>
                  <a:pt x="253466" y="209804"/>
                </a:lnTo>
                <a:lnTo>
                  <a:pt x="255612" y="206908"/>
                </a:lnTo>
                <a:lnTo>
                  <a:pt x="272964" y="206908"/>
                </a:lnTo>
                <a:lnTo>
                  <a:pt x="262254" y="196202"/>
                </a:lnTo>
                <a:lnTo>
                  <a:pt x="268308" y="179758"/>
                </a:lnTo>
                <a:lnTo>
                  <a:pt x="270389" y="162550"/>
                </a:lnTo>
                <a:lnTo>
                  <a:pt x="268498" y="145328"/>
                </a:lnTo>
                <a:lnTo>
                  <a:pt x="262717" y="129070"/>
                </a:lnTo>
                <a:lnTo>
                  <a:pt x="262635" y="111074"/>
                </a:lnTo>
                <a:lnTo>
                  <a:pt x="250367" y="111074"/>
                </a:lnTo>
                <a:lnTo>
                  <a:pt x="249109" y="109740"/>
                </a:lnTo>
                <a:lnTo>
                  <a:pt x="248450" y="109093"/>
                </a:lnTo>
                <a:lnTo>
                  <a:pt x="242696" y="103901"/>
                </a:lnTo>
                <a:lnTo>
                  <a:pt x="236565" y="99415"/>
                </a:lnTo>
                <a:close/>
              </a:path>
              <a:path w="314325" h="314325">
                <a:moveTo>
                  <a:pt x="260670" y="12268"/>
                </a:moveTo>
                <a:lnTo>
                  <a:pt x="246506" y="12268"/>
                </a:lnTo>
                <a:lnTo>
                  <a:pt x="250367" y="16116"/>
                </a:lnTo>
                <a:lnTo>
                  <a:pt x="250367" y="111074"/>
                </a:lnTo>
                <a:lnTo>
                  <a:pt x="262635" y="111074"/>
                </a:lnTo>
                <a:lnTo>
                  <a:pt x="262635" y="20853"/>
                </a:lnTo>
                <a:lnTo>
                  <a:pt x="260993" y="12746"/>
                </a:lnTo>
                <a:lnTo>
                  <a:pt x="260670" y="12268"/>
                </a:lnTo>
                <a:close/>
              </a:path>
              <a:path w="314325" h="314325">
                <a:moveTo>
                  <a:pt x="221397" y="51536"/>
                </a:moveTo>
                <a:lnTo>
                  <a:pt x="207238" y="51536"/>
                </a:lnTo>
                <a:lnTo>
                  <a:pt x="211099" y="55397"/>
                </a:lnTo>
                <a:lnTo>
                  <a:pt x="211099" y="88798"/>
                </a:lnTo>
                <a:lnTo>
                  <a:pt x="223367" y="88798"/>
                </a:lnTo>
                <a:lnTo>
                  <a:pt x="223367" y="60134"/>
                </a:lnTo>
                <a:lnTo>
                  <a:pt x="221723" y="52019"/>
                </a:lnTo>
                <a:lnTo>
                  <a:pt x="221397" y="51536"/>
                </a:lnTo>
                <a:close/>
              </a:path>
              <a:path w="314325" h="314325">
                <a:moveTo>
                  <a:pt x="241769" y="0"/>
                </a:moveTo>
                <a:lnTo>
                  <a:pt x="78549" y="0"/>
                </a:lnTo>
                <a:lnTo>
                  <a:pt x="70434" y="1642"/>
                </a:lnTo>
                <a:lnTo>
                  <a:pt x="63801" y="6116"/>
                </a:lnTo>
                <a:lnTo>
                  <a:pt x="59325" y="12746"/>
                </a:lnTo>
                <a:lnTo>
                  <a:pt x="57683" y="20853"/>
                </a:lnTo>
                <a:lnTo>
                  <a:pt x="57683" y="39268"/>
                </a:lnTo>
                <a:lnTo>
                  <a:pt x="58000" y="39268"/>
                </a:lnTo>
                <a:lnTo>
                  <a:pt x="69951" y="39192"/>
                </a:lnTo>
                <a:lnTo>
                  <a:pt x="69951" y="16116"/>
                </a:lnTo>
                <a:lnTo>
                  <a:pt x="73812" y="12268"/>
                </a:lnTo>
                <a:lnTo>
                  <a:pt x="260670" y="12268"/>
                </a:lnTo>
                <a:lnTo>
                  <a:pt x="256517" y="6116"/>
                </a:lnTo>
                <a:lnTo>
                  <a:pt x="249884" y="1642"/>
                </a:lnTo>
                <a:lnTo>
                  <a:pt x="241769" y="0"/>
                </a:lnTo>
                <a:close/>
              </a:path>
              <a:path w="314325" h="314325">
                <a:moveTo>
                  <a:pt x="69595" y="39192"/>
                </a:moveTo>
                <a:lnTo>
                  <a:pt x="58051" y="39192"/>
                </a:lnTo>
                <a:lnTo>
                  <a:pt x="69557" y="39268"/>
                </a:lnTo>
                <a:close/>
              </a:path>
              <a:path w="314325" h="314325">
                <a:moveTo>
                  <a:pt x="69951" y="39192"/>
                </a:moveTo>
                <a:lnTo>
                  <a:pt x="69595" y="39192"/>
                </a:lnTo>
                <a:lnTo>
                  <a:pt x="69951" y="39268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2"/>
          <p:cNvSpPr/>
          <p:nvPr/>
        </p:nvSpPr>
        <p:spPr>
          <a:xfrm>
            <a:off x="2742119" y="1732490"/>
            <a:ext cx="84213" cy="720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3"/>
          <p:cNvSpPr/>
          <p:nvPr/>
        </p:nvSpPr>
        <p:spPr>
          <a:xfrm>
            <a:off x="2621972" y="1821378"/>
            <a:ext cx="98425" cy="12700"/>
          </a:xfrm>
          <a:custGeom>
            <a:avLst/>
            <a:gdLst/>
            <a:ahLst/>
            <a:cxnLst/>
            <a:rect l="l" t="t" r="r" b="b"/>
            <a:pathLst>
              <a:path w="98425" h="12700">
                <a:moveTo>
                  <a:pt x="95377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95377" y="12268"/>
                </a:lnTo>
                <a:lnTo>
                  <a:pt x="98132" y="9525"/>
                </a:lnTo>
                <a:lnTo>
                  <a:pt x="98132" y="2743"/>
                </a:lnTo>
                <a:lnTo>
                  <a:pt x="9537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64"/>
          <p:cNvSpPr/>
          <p:nvPr/>
        </p:nvSpPr>
        <p:spPr>
          <a:xfrm>
            <a:off x="2739869" y="186563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747" y="0"/>
                </a:moveTo>
                <a:lnTo>
                  <a:pt x="4521" y="0"/>
                </a:lnTo>
                <a:lnTo>
                  <a:pt x="2933" y="647"/>
                </a:lnTo>
                <a:lnTo>
                  <a:pt x="647" y="2933"/>
                </a:lnTo>
                <a:lnTo>
                  <a:pt x="0" y="4521"/>
                </a:lnTo>
                <a:lnTo>
                  <a:pt x="0" y="7747"/>
                </a:lnTo>
                <a:lnTo>
                  <a:pt x="647" y="9321"/>
                </a:lnTo>
                <a:lnTo>
                  <a:pt x="2933" y="11607"/>
                </a:lnTo>
                <a:lnTo>
                  <a:pt x="4508" y="12268"/>
                </a:lnTo>
                <a:lnTo>
                  <a:pt x="7747" y="12268"/>
                </a:lnTo>
                <a:lnTo>
                  <a:pt x="9334" y="11607"/>
                </a:lnTo>
                <a:lnTo>
                  <a:pt x="11620" y="9321"/>
                </a:lnTo>
                <a:lnTo>
                  <a:pt x="12268" y="7747"/>
                </a:lnTo>
                <a:lnTo>
                  <a:pt x="12268" y="4521"/>
                </a:lnTo>
                <a:lnTo>
                  <a:pt x="11620" y="2933"/>
                </a:lnTo>
                <a:lnTo>
                  <a:pt x="9334" y="647"/>
                </a:lnTo>
                <a:lnTo>
                  <a:pt x="774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65"/>
          <p:cNvSpPr/>
          <p:nvPr/>
        </p:nvSpPr>
        <p:spPr>
          <a:xfrm>
            <a:off x="2621969" y="1865638"/>
            <a:ext cx="106045" cy="12700"/>
          </a:xfrm>
          <a:custGeom>
            <a:avLst/>
            <a:gdLst/>
            <a:ahLst/>
            <a:cxnLst/>
            <a:rect l="l" t="t" r="r" b="b"/>
            <a:pathLst>
              <a:path w="106044" h="12700">
                <a:moveTo>
                  <a:pt x="102768" y="0"/>
                </a:moveTo>
                <a:lnTo>
                  <a:pt x="2755" y="0"/>
                </a:lnTo>
                <a:lnTo>
                  <a:pt x="0" y="2743"/>
                </a:lnTo>
                <a:lnTo>
                  <a:pt x="0" y="9525"/>
                </a:lnTo>
                <a:lnTo>
                  <a:pt x="2755" y="12268"/>
                </a:lnTo>
                <a:lnTo>
                  <a:pt x="102768" y="12268"/>
                </a:lnTo>
                <a:lnTo>
                  <a:pt x="105498" y="9525"/>
                </a:lnTo>
                <a:lnTo>
                  <a:pt x="105498" y="2743"/>
                </a:lnTo>
                <a:lnTo>
                  <a:pt x="102768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66"/>
          <p:cNvSpPr/>
          <p:nvPr/>
        </p:nvSpPr>
        <p:spPr>
          <a:xfrm>
            <a:off x="2621972" y="1688915"/>
            <a:ext cx="105410" cy="12700"/>
          </a:xfrm>
          <a:custGeom>
            <a:avLst/>
            <a:gdLst/>
            <a:ahLst/>
            <a:cxnLst/>
            <a:rect l="l" t="t" r="r" b="b"/>
            <a:pathLst>
              <a:path w="105409" h="12700">
                <a:moveTo>
                  <a:pt x="102603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102603" y="12268"/>
                </a:lnTo>
                <a:lnTo>
                  <a:pt x="105346" y="9525"/>
                </a:lnTo>
                <a:lnTo>
                  <a:pt x="105346" y="2743"/>
                </a:lnTo>
                <a:lnTo>
                  <a:pt x="102603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9"/>
          <p:cNvSpPr/>
          <p:nvPr/>
        </p:nvSpPr>
        <p:spPr>
          <a:xfrm>
            <a:off x="2162600" y="4508726"/>
            <a:ext cx="2612451" cy="5139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21"/>
          <p:cNvSpPr/>
          <p:nvPr/>
        </p:nvSpPr>
        <p:spPr>
          <a:xfrm>
            <a:off x="2234710" y="4565711"/>
            <a:ext cx="2452096" cy="10020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22"/>
          <p:cNvSpPr txBox="1"/>
          <p:nvPr/>
        </p:nvSpPr>
        <p:spPr>
          <a:xfrm>
            <a:off x="2286322" y="4745634"/>
            <a:ext cx="23650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ПЕРЕВАРИМОСТИ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ДОПОЛНИТЕЛЬНО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119" name="object 19"/>
          <p:cNvSpPr/>
          <p:nvPr/>
        </p:nvSpPr>
        <p:spPr>
          <a:xfrm>
            <a:off x="6586538" y="4533436"/>
            <a:ext cx="2349817" cy="5139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21"/>
          <p:cNvSpPr/>
          <p:nvPr/>
        </p:nvSpPr>
        <p:spPr>
          <a:xfrm>
            <a:off x="6653477" y="4588753"/>
            <a:ext cx="2205583" cy="100208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22"/>
          <p:cNvSpPr txBox="1"/>
          <p:nvPr/>
        </p:nvSpPr>
        <p:spPr>
          <a:xfrm>
            <a:off x="6720861" y="4701585"/>
            <a:ext cx="21284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МОЛОКА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ДОПОЛНИТЕЛЬНО</a:t>
            </a:r>
            <a:endParaRPr lang="ru-RU" i="1" dirty="0">
              <a:solidFill>
                <a:schemeClr val="bg1"/>
              </a:solidFill>
            </a:endParaRPr>
          </a:p>
        </p:txBody>
      </p:sp>
      <p:grpSp>
        <p:nvGrpSpPr>
          <p:cNvPr id="176" name="Группа 175"/>
          <p:cNvGrpSpPr/>
          <p:nvPr/>
        </p:nvGrpSpPr>
        <p:grpSpPr>
          <a:xfrm>
            <a:off x="4878453" y="6541149"/>
            <a:ext cx="925510" cy="925507"/>
            <a:chOff x="3653591" y="1860748"/>
            <a:chExt cx="1522169" cy="1522163"/>
          </a:xfrm>
        </p:grpSpPr>
        <p:grpSp>
          <p:nvGrpSpPr>
            <p:cNvPr id="177" name="Группа 176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179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0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78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2" name="Равно 1"/>
          <p:cNvSpPr/>
          <p:nvPr/>
        </p:nvSpPr>
        <p:spPr>
          <a:xfrm>
            <a:off x="5033732" y="3446793"/>
            <a:ext cx="1245988" cy="702067"/>
          </a:xfrm>
          <a:prstGeom prst="mathEqual">
            <a:avLst>
              <a:gd name="adj1" fmla="val 31951"/>
              <a:gd name="adj2" fmla="val 16577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8698" y="5066754"/>
            <a:ext cx="903031" cy="915792"/>
          </a:xfrm>
          <a:prstGeom prst="rect">
            <a:avLst/>
          </a:prstGeom>
        </p:spPr>
      </p:pic>
      <p:sp>
        <p:nvSpPr>
          <p:cNvPr id="80" name="object 46"/>
          <p:cNvSpPr/>
          <p:nvPr/>
        </p:nvSpPr>
        <p:spPr>
          <a:xfrm>
            <a:off x="2597128" y="4325490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47"/>
          <p:cNvSpPr/>
          <p:nvPr/>
        </p:nvSpPr>
        <p:spPr>
          <a:xfrm>
            <a:off x="2593221" y="4321584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48"/>
          <p:cNvSpPr/>
          <p:nvPr/>
        </p:nvSpPr>
        <p:spPr>
          <a:xfrm>
            <a:off x="2593221" y="4321584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49"/>
          <p:cNvSpPr/>
          <p:nvPr/>
        </p:nvSpPr>
        <p:spPr>
          <a:xfrm>
            <a:off x="2616130" y="4350876"/>
            <a:ext cx="277659" cy="2776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50"/>
          <p:cNvSpPr/>
          <p:nvPr/>
        </p:nvSpPr>
        <p:spPr>
          <a:xfrm>
            <a:off x="2616135" y="4351488"/>
            <a:ext cx="272867" cy="2728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63"/>
          <p:cNvSpPr/>
          <p:nvPr/>
        </p:nvSpPr>
        <p:spPr>
          <a:xfrm>
            <a:off x="2692125" y="4449051"/>
            <a:ext cx="107651" cy="1076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6"/>
          <p:cNvSpPr/>
          <p:nvPr/>
        </p:nvSpPr>
        <p:spPr>
          <a:xfrm>
            <a:off x="6861758" y="4394270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47"/>
          <p:cNvSpPr/>
          <p:nvPr/>
        </p:nvSpPr>
        <p:spPr>
          <a:xfrm>
            <a:off x="6857851" y="4390364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48"/>
          <p:cNvSpPr/>
          <p:nvPr/>
        </p:nvSpPr>
        <p:spPr>
          <a:xfrm>
            <a:off x="6857851" y="4390364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49"/>
          <p:cNvSpPr/>
          <p:nvPr/>
        </p:nvSpPr>
        <p:spPr>
          <a:xfrm>
            <a:off x="6880760" y="4419656"/>
            <a:ext cx="277659" cy="2776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50"/>
          <p:cNvSpPr/>
          <p:nvPr/>
        </p:nvSpPr>
        <p:spPr>
          <a:xfrm>
            <a:off x="6880765" y="4420268"/>
            <a:ext cx="272867" cy="2728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63"/>
          <p:cNvSpPr/>
          <p:nvPr/>
        </p:nvSpPr>
        <p:spPr>
          <a:xfrm>
            <a:off x="6956755" y="4517831"/>
            <a:ext cx="107651" cy="1076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1157" y="4624355"/>
            <a:ext cx="867094" cy="12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Овал 151"/>
          <p:cNvSpPr/>
          <p:nvPr/>
        </p:nvSpPr>
        <p:spPr>
          <a:xfrm>
            <a:off x="6484960" y="2365304"/>
            <a:ext cx="2400917" cy="2328253"/>
          </a:xfrm>
          <a:prstGeom prst="ellipse">
            <a:avLst/>
          </a:prstGeom>
          <a:solidFill>
            <a:schemeClr val="accent5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/>
          <p:cNvSpPr/>
          <p:nvPr/>
        </p:nvSpPr>
        <p:spPr>
          <a:xfrm>
            <a:off x="2149950" y="2345144"/>
            <a:ext cx="2421489" cy="2348202"/>
          </a:xfrm>
          <a:prstGeom prst="ellipse">
            <a:avLst/>
          </a:prstGeom>
          <a:solidFill>
            <a:schemeClr val="accent3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/>
          <p:cNvSpPr/>
          <p:nvPr/>
        </p:nvSpPr>
        <p:spPr>
          <a:xfrm>
            <a:off x="1047186" y="425449"/>
            <a:ext cx="9219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2400" b="1" spc="-25" dirty="0">
                <a:cs typeface="Arial"/>
              </a:rPr>
              <a:t>КОМПЕНСИРОВАТЬ </a:t>
            </a:r>
            <a:r>
              <a:rPr lang="ru-RU" sz="2400" b="1" spc="-10" dirty="0">
                <a:cs typeface="Arial"/>
              </a:rPr>
              <a:t>НИЗКОЭНЕРГЕТИЧЕСКИЕ </a:t>
            </a:r>
            <a:r>
              <a:rPr lang="ru-RU" sz="2400" b="1" spc="-5" dirty="0">
                <a:cs typeface="Arial"/>
              </a:rPr>
              <a:t>И </a:t>
            </a:r>
            <a:r>
              <a:rPr lang="ru-RU" sz="2400" b="1" spc="-10" dirty="0">
                <a:cs typeface="Arial"/>
              </a:rPr>
              <a:t>МАЛОПРОТЕИНОВЫЕ КОРМА  </a:t>
            </a:r>
            <a:r>
              <a:rPr lang="ru-RU" sz="2400" b="1" spc="-35" dirty="0">
                <a:cs typeface="Arial"/>
              </a:rPr>
              <a:t>КОНЦЕНТРАТАМИ </a:t>
            </a:r>
            <a:r>
              <a:rPr lang="ru-RU" sz="2400" b="1" spc="-5" dirty="0">
                <a:cs typeface="Arial"/>
              </a:rPr>
              <a:t>– </a:t>
            </a:r>
            <a:r>
              <a:rPr lang="ru-RU" sz="2400" b="1" spc="-20" dirty="0">
                <a:cs typeface="Arial"/>
              </a:rPr>
              <a:t>ДОРОГО </a:t>
            </a:r>
            <a:r>
              <a:rPr lang="ru-RU" sz="2400" b="1" spc="-5" dirty="0">
                <a:cs typeface="Arial"/>
              </a:rPr>
              <a:t>И</a:t>
            </a:r>
            <a:r>
              <a:rPr lang="ru-RU" sz="2400" b="1" spc="170" dirty="0">
                <a:cs typeface="Arial"/>
              </a:rPr>
              <a:t> </a:t>
            </a:r>
            <a:r>
              <a:rPr lang="ru-RU" sz="2400" b="1" spc="-5" dirty="0">
                <a:cs typeface="Arial"/>
              </a:rPr>
              <a:t>НЕЭФФЕКТИВНО</a:t>
            </a:r>
            <a:endParaRPr lang="ru-RU" sz="2400" dirty="0">
              <a:cs typeface="Arial"/>
            </a:endParaRPr>
          </a:p>
        </p:txBody>
      </p:sp>
      <p:grpSp>
        <p:nvGrpSpPr>
          <p:cNvPr id="126" name="Группа 125"/>
          <p:cNvGrpSpPr/>
          <p:nvPr/>
        </p:nvGrpSpPr>
        <p:grpSpPr>
          <a:xfrm>
            <a:off x="2342013" y="2535128"/>
            <a:ext cx="2037373" cy="2037366"/>
            <a:chOff x="7582053" y="3265006"/>
            <a:chExt cx="1199999" cy="1200000"/>
          </a:xfrm>
        </p:grpSpPr>
        <p:sp>
          <p:nvSpPr>
            <p:cNvPr id="127" name="MH_Other_2"/>
            <p:cNvSpPr/>
            <p:nvPr>
              <p:custDataLst>
                <p:tags r:id="rId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8" name="MH_Title_1"/>
            <p:cNvSpPr/>
            <p:nvPr>
              <p:custDataLst>
                <p:tags r:id="rId6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6000" b="1" dirty="0" smtClean="0">
                  <a:cs typeface="+mn-ea"/>
                  <a:sym typeface="+mn-lt"/>
                </a:rPr>
                <a:t>60</a:t>
              </a:r>
              <a:endParaRPr lang="zh-CN" altLang="en-US" sz="6000" b="1" dirty="0">
                <a:cs typeface="+mn-ea"/>
                <a:sym typeface="+mn-lt"/>
              </a:endParaRPr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6606844" y="2450860"/>
            <a:ext cx="2157148" cy="2157139"/>
            <a:chOff x="7582053" y="3265006"/>
            <a:chExt cx="1199999" cy="1200000"/>
          </a:xfrm>
        </p:grpSpPr>
        <p:sp>
          <p:nvSpPr>
            <p:cNvPr id="130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1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6000" b="1" dirty="0" smtClean="0">
                  <a:cs typeface="+mn-ea"/>
                  <a:sym typeface="+mn-lt"/>
                </a:rPr>
                <a:t>40</a:t>
              </a:r>
              <a:endParaRPr lang="zh-CN" altLang="en-US" sz="6000" b="1" dirty="0">
                <a:cs typeface="+mn-ea"/>
                <a:sym typeface="+mn-lt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206750" y="1440943"/>
            <a:ext cx="6129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12445">
              <a:lnSpc>
                <a:spcPct val="100000"/>
              </a:lnSpc>
              <a:spcBef>
                <a:spcPts val="1450"/>
              </a:spcBef>
            </a:pPr>
            <a:r>
              <a:rPr lang="ru-RU" b="1" spc="-5" dirty="0">
                <a:cs typeface="Arial"/>
              </a:rPr>
              <a:t>Оптимальное </a:t>
            </a:r>
            <a:r>
              <a:rPr lang="ru-RU" b="1" spc="-10" dirty="0">
                <a:cs typeface="Arial"/>
              </a:rPr>
              <a:t>соотношение </a:t>
            </a:r>
            <a:r>
              <a:rPr lang="ru-RU" b="1" spc="-20" dirty="0" smtClean="0">
                <a:cs typeface="Arial"/>
              </a:rPr>
              <a:t>объемистых кормов </a:t>
            </a:r>
            <a:r>
              <a:rPr lang="ru-RU" b="1" dirty="0" smtClean="0">
                <a:cs typeface="Arial"/>
              </a:rPr>
              <a:t>: (силос</a:t>
            </a:r>
            <a:r>
              <a:rPr lang="ru-RU" b="1" dirty="0">
                <a:cs typeface="Arial"/>
              </a:rPr>
              <a:t>,  </a:t>
            </a:r>
            <a:r>
              <a:rPr lang="ru-RU" b="1" spc="-5" dirty="0">
                <a:cs typeface="Arial"/>
              </a:rPr>
              <a:t>сенаж, сено) </a:t>
            </a:r>
            <a:r>
              <a:rPr lang="ru-RU" b="1" dirty="0">
                <a:cs typeface="Arial"/>
              </a:rPr>
              <a:t>и </a:t>
            </a:r>
            <a:r>
              <a:rPr lang="ru-RU" b="1" spc="-10" dirty="0">
                <a:cs typeface="Arial"/>
              </a:rPr>
              <a:t>концентратов </a:t>
            </a:r>
            <a:r>
              <a:rPr lang="ru-RU" b="1" dirty="0">
                <a:cs typeface="Arial"/>
              </a:rPr>
              <a:t>в</a:t>
            </a:r>
            <a:r>
              <a:rPr lang="ru-RU" b="1" spc="10" dirty="0">
                <a:cs typeface="Arial"/>
              </a:rPr>
              <a:t> </a:t>
            </a:r>
            <a:r>
              <a:rPr lang="ru-RU" b="1" spc="-5" dirty="0">
                <a:cs typeface="Arial"/>
              </a:rPr>
              <a:t>рационе</a:t>
            </a:r>
            <a:endParaRPr lang="ru-RU" b="1" dirty="0">
              <a:cs typeface="Arial"/>
            </a:endParaRPr>
          </a:p>
        </p:txBody>
      </p:sp>
      <p:sp>
        <p:nvSpPr>
          <p:cNvPr id="58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3"/>
          <p:cNvSpPr/>
          <p:nvPr/>
        </p:nvSpPr>
        <p:spPr>
          <a:xfrm>
            <a:off x="2408249" y="1426347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7"/>
                </a:lnTo>
                <a:lnTo>
                  <a:pt x="205975" y="26504"/>
                </a:lnTo>
                <a:lnTo>
                  <a:pt x="167032" y="46047"/>
                </a:lnTo>
                <a:lnTo>
                  <a:pt x="131165" y="70274"/>
                </a:lnTo>
                <a:lnTo>
                  <a:pt x="98777" y="98783"/>
                </a:lnTo>
                <a:lnTo>
                  <a:pt x="70269" y="131173"/>
                </a:lnTo>
                <a:lnTo>
                  <a:pt x="46044" y="167041"/>
                </a:lnTo>
                <a:lnTo>
                  <a:pt x="26502" y="205986"/>
                </a:lnTo>
                <a:lnTo>
                  <a:pt x="12046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8"/>
                </a:lnTo>
                <a:lnTo>
                  <a:pt x="662450" y="247605"/>
                </a:lnTo>
                <a:lnTo>
                  <a:pt x="647994" y="205986"/>
                </a:lnTo>
                <a:lnTo>
                  <a:pt x="628452" y="167041"/>
                </a:lnTo>
                <a:lnTo>
                  <a:pt x="604227" y="131173"/>
                </a:lnTo>
                <a:lnTo>
                  <a:pt x="575719" y="98783"/>
                </a:lnTo>
                <a:lnTo>
                  <a:pt x="543331" y="70274"/>
                </a:lnTo>
                <a:lnTo>
                  <a:pt x="507464" y="46047"/>
                </a:lnTo>
                <a:lnTo>
                  <a:pt x="468521" y="26504"/>
                </a:lnTo>
                <a:lnTo>
                  <a:pt x="426902" y="12047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4"/>
          <p:cNvSpPr/>
          <p:nvPr/>
        </p:nvSpPr>
        <p:spPr>
          <a:xfrm>
            <a:off x="2398948" y="1417046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5"/>
          <p:cNvSpPr/>
          <p:nvPr/>
        </p:nvSpPr>
        <p:spPr>
          <a:xfrm>
            <a:off x="2398948" y="1417046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6"/>
          <p:cNvSpPr/>
          <p:nvPr/>
        </p:nvSpPr>
        <p:spPr>
          <a:xfrm>
            <a:off x="2463419" y="1481534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97" y="0"/>
                </a:moveTo>
                <a:lnTo>
                  <a:pt x="236589" y="3695"/>
                </a:lnTo>
                <a:lnTo>
                  <a:pt x="193135" y="14396"/>
                </a:lnTo>
                <a:lnTo>
                  <a:pt x="152617" y="31519"/>
                </a:lnTo>
                <a:lnTo>
                  <a:pt x="115614" y="54484"/>
                </a:lnTo>
                <a:lnTo>
                  <a:pt x="82710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10" y="482060"/>
                </a:lnTo>
                <a:lnTo>
                  <a:pt x="115614" y="510284"/>
                </a:lnTo>
                <a:lnTo>
                  <a:pt x="152617" y="533249"/>
                </a:lnTo>
                <a:lnTo>
                  <a:pt x="193135" y="550372"/>
                </a:lnTo>
                <a:lnTo>
                  <a:pt x="236589" y="561073"/>
                </a:lnTo>
                <a:lnTo>
                  <a:pt x="282397" y="564769"/>
                </a:lnTo>
                <a:lnTo>
                  <a:pt x="328201" y="561073"/>
                </a:lnTo>
                <a:lnTo>
                  <a:pt x="371652" y="550372"/>
                </a:lnTo>
                <a:lnTo>
                  <a:pt x="412168" y="533249"/>
                </a:lnTo>
                <a:lnTo>
                  <a:pt x="449169" y="510284"/>
                </a:lnTo>
                <a:lnTo>
                  <a:pt x="482072" y="482060"/>
                </a:lnTo>
                <a:lnTo>
                  <a:pt x="510297" y="449156"/>
                </a:lnTo>
                <a:lnTo>
                  <a:pt x="533262" y="412156"/>
                </a:lnTo>
                <a:lnTo>
                  <a:pt x="550385" y="371639"/>
                </a:lnTo>
                <a:lnTo>
                  <a:pt x="561085" y="328188"/>
                </a:lnTo>
                <a:lnTo>
                  <a:pt x="564781" y="282384"/>
                </a:lnTo>
                <a:lnTo>
                  <a:pt x="561085" y="236580"/>
                </a:lnTo>
                <a:lnTo>
                  <a:pt x="550385" y="193129"/>
                </a:lnTo>
                <a:lnTo>
                  <a:pt x="533262" y="152612"/>
                </a:lnTo>
                <a:lnTo>
                  <a:pt x="510297" y="115612"/>
                </a:lnTo>
                <a:lnTo>
                  <a:pt x="482072" y="82708"/>
                </a:lnTo>
                <a:lnTo>
                  <a:pt x="449169" y="54484"/>
                </a:lnTo>
                <a:lnTo>
                  <a:pt x="412168" y="31519"/>
                </a:lnTo>
                <a:lnTo>
                  <a:pt x="371652" y="14396"/>
                </a:lnTo>
                <a:lnTo>
                  <a:pt x="328201" y="3695"/>
                </a:lnTo>
                <a:lnTo>
                  <a:pt x="282397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7"/>
          <p:cNvSpPr/>
          <p:nvPr/>
        </p:nvSpPr>
        <p:spPr>
          <a:xfrm>
            <a:off x="2453497" y="1471606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8"/>
          <p:cNvSpPr/>
          <p:nvPr/>
        </p:nvSpPr>
        <p:spPr>
          <a:xfrm>
            <a:off x="2453494" y="1471608"/>
            <a:ext cx="564768" cy="5647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1"/>
          <p:cNvSpPr/>
          <p:nvPr/>
        </p:nvSpPr>
        <p:spPr>
          <a:xfrm>
            <a:off x="2588831" y="1606686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202501" y="39268"/>
                </a:moveTo>
                <a:lnTo>
                  <a:pt x="20866" y="39268"/>
                </a:lnTo>
                <a:lnTo>
                  <a:pt x="12751" y="40910"/>
                </a:lnTo>
                <a:lnTo>
                  <a:pt x="6118" y="45386"/>
                </a:lnTo>
                <a:lnTo>
                  <a:pt x="1642" y="52019"/>
                </a:lnTo>
                <a:lnTo>
                  <a:pt x="0" y="60134"/>
                </a:lnTo>
                <a:lnTo>
                  <a:pt x="0" y="293319"/>
                </a:lnTo>
                <a:lnTo>
                  <a:pt x="1642" y="301426"/>
                </a:lnTo>
                <a:lnTo>
                  <a:pt x="6118" y="308055"/>
                </a:lnTo>
                <a:lnTo>
                  <a:pt x="12751" y="312530"/>
                </a:lnTo>
                <a:lnTo>
                  <a:pt x="20866" y="314172"/>
                </a:lnTo>
                <a:lnTo>
                  <a:pt x="202501" y="314172"/>
                </a:lnTo>
                <a:lnTo>
                  <a:pt x="210610" y="312530"/>
                </a:lnTo>
                <a:lnTo>
                  <a:pt x="217244" y="308055"/>
                </a:lnTo>
                <a:lnTo>
                  <a:pt x="221400" y="301904"/>
                </a:lnTo>
                <a:lnTo>
                  <a:pt x="16128" y="301904"/>
                </a:lnTo>
                <a:lnTo>
                  <a:pt x="12280" y="298056"/>
                </a:lnTo>
                <a:lnTo>
                  <a:pt x="12280" y="55397"/>
                </a:lnTo>
                <a:lnTo>
                  <a:pt x="16128" y="51536"/>
                </a:lnTo>
                <a:lnTo>
                  <a:pt x="221397" y="51536"/>
                </a:lnTo>
                <a:lnTo>
                  <a:pt x="217244" y="45386"/>
                </a:lnTo>
                <a:lnTo>
                  <a:pt x="210610" y="40910"/>
                </a:lnTo>
                <a:lnTo>
                  <a:pt x="202501" y="39268"/>
                </a:lnTo>
                <a:close/>
              </a:path>
              <a:path w="314325" h="314325">
                <a:moveTo>
                  <a:pt x="223367" y="235483"/>
                </a:moveTo>
                <a:lnTo>
                  <a:pt x="211099" y="235483"/>
                </a:lnTo>
                <a:lnTo>
                  <a:pt x="211099" y="298056"/>
                </a:lnTo>
                <a:lnTo>
                  <a:pt x="207238" y="301904"/>
                </a:lnTo>
                <a:lnTo>
                  <a:pt x="221400" y="301904"/>
                </a:lnTo>
                <a:lnTo>
                  <a:pt x="221723" y="301426"/>
                </a:lnTo>
                <a:lnTo>
                  <a:pt x="223367" y="293319"/>
                </a:lnTo>
                <a:lnTo>
                  <a:pt x="223367" y="274904"/>
                </a:lnTo>
                <a:lnTo>
                  <a:pt x="250837" y="274904"/>
                </a:lnTo>
                <a:lnTo>
                  <a:pt x="258571" y="269087"/>
                </a:lnTo>
                <a:lnTo>
                  <a:pt x="260860" y="262636"/>
                </a:lnTo>
                <a:lnTo>
                  <a:pt x="223367" y="262636"/>
                </a:lnTo>
                <a:lnTo>
                  <a:pt x="223367" y="235483"/>
                </a:lnTo>
                <a:close/>
              </a:path>
              <a:path w="314325" h="314325">
                <a:moveTo>
                  <a:pt x="278792" y="260997"/>
                </a:moveTo>
                <a:lnTo>
                  <a:pt x="261442" y="260997"/>
                </a:lnTo>
                <a:lnTo>
                  <a:pt x="279069" y="278625"/>
                </a:lnTo>
                <a:lnTo>
                  <a:pt x="284899" y="281038"/>
                </a:lnTo>
                <a:lnTo>
                  <a:pt x="297294" y="281038"/>
                </a:lnTo>
                <a:lnTo>
                  <a:pt x="303123" y="278625"/>
                </a:lnTo>
                <a:lnTo>
                  <a:pt x="307505" y="274243"/>
                </a:lnTo>
                <a:lnTo>
                  <a:pt x="311135" y="268770"/>
                </a:lnTo>
                <a:lnTo>
                  <a:pt x="288175" y="268770"/>
                </a:lnTo>
                <a:lnTo>
                  <a:pt x="285432" y="267639"/>
                </a:lnTo>
                <a:lnTo>
                  <a:pt x="278792" y="260997"/>
                </a:lnTo>
                <a:close/>
              </a:path>
              <a:path w="314325" h="314325">
                <a:moveTo>
                  <a:pt x="272964" y="206908"/>
                </a:moveTo>
                <a:lnTo>
                  <a:pt x="255612" y="206908"/>
                </a:lnTo>
                <a:lnTo>
                  <a:pt x="303085" y="254381"/>
                </a:lnTo>
                <a:lnTo>
                  <a:pt x="303085" y="261315"/>
                </a:lnTo>
                <a:lnTo>
                  <a:pt x="296760" y="267639"/>
                </a:lnTo>
                <a:lnTo>
                  <a:pt x="294017" y="268770"/>
                </a:lnTo>
                <a:lnTo>
                  <a:pt x="311135" y="268770"/>
                </a:lnTo>
                <a:lnTo>
                  <a:pt x="312591" y="266574"/>
                </a:lnTo>
                <a:lnTo>
                  <a:pt x="314286" y="257841"/>
                </a:lnTo>
                <a:lnTo>
                  <a:pt x="312591" y="249108"/>
                </a:lnTo>
                <a:lnTo>
                  <a:pt x="307505" y="241439"/>
                </a:lnTo>
                <a:lnTo>
                  <a:pt x="272964" y="206908"/>
                </a:lnTo>
                <a:close/>
              </a:path>
              <a:path w="314325" h="314325">
                <a:moveTo>
                  <a:pt x="246809" y="229006"/>
                </a:moveTo>
                <a:lnTo>
                  <a:pt x="229450" y="229006"/>
                </a:lnTo>
                <a:lnTo>
                  <a:pt x="250367" y="249923"/>
                </a:lnTo>
                <a:lnTo>
                  <a:pt x="250367" y="258775"/>
                </a:lnTo>
                <a:lnTo>
                  <a:pt x="246506" y="262636"/>
                </a:lnTo>
                <a:lnTo>
                  <a:pt x="260860" y="262636"/>
                </a:lnTo>
                <a:lnTo>
                  <a:pt x="261442" y="260997"/>
                </a:lnTo>
                <a:lnTo>
                  <a:pt x="278792" y="260997"/>
                </a:lnTo>
                <a:lnTo>
                  <a:pt x="246809" y="229006"/>
                </a:lnTo>
                <a:close/>
              </a:path>
              <a:path w="314325" h="314325">
                <a:moveTo>
                  <a:pt x="192828" y="87200"/>
                </a:moveTo>
                <a:lnTo>
                  <a:pt x="142354" y="109093"/>
                </a:lnTo>
                <a:lnTo>
                  <a:pt x="129463" y="126326"/>
                </a:lnTo>
                <a:lnTo>
                  <a:pt x="35890" y="126326"/>
                </a:lnTo>
                <a:lnTo>
                  <a:pt x="33134" y="129070"/>
                </a:lnTo>
                <a:lnTo>
                  <a:pt x="33134" y="135851"/>
                </a:lnTo>
                <a:lnTo>
                  <a:pt x="35890" y="138595"/>
                </a:lnTo>
                <a:lnTo>
                  <a:pt x="124167" y="138595"/>
                </a:lnTo>
                <a:lnTo>
                  <a:pt x="122050" y="146447"/>
                </a:lnTo>
                <a:lnTo>
                  <a:pt x="120799" y="154447"/>
                </a:lnTo>
                <a:lnTo>
                  <a:pt x="120412" y="162550"/>
                </a:lnTo>
                <a:lnTo>
                  <a:pt x="120878" y="170586"/>
                </a:lnTo>
                <a:lnTo>
                  <a:pt x="35890" y="170586"/>
                </a:lnTo>
                <a:lnTo>
                  <a:pt x="33134" y="173329"/>
                </a:lnTo>
                <a:lnTo>
                  <a:pt x="33134" y="180111"/>
                </a:lnTo>
                <a:lnTo>
                  <a:pt x="35890" y="182854"/>
                </a:lnTo>
                <a:lnTo>
                  <a:pt x="123304" y="182854"/>
                </a:lnTo>
                <a:lnTo>
                  <a:pt x="126393" y="191596"/>
                </a:lnTo>
                <a:lnTo>
                  <a:pt x="154107" y="224800"/>
                </a:lnTo>
                <a:lnTo>
                  <a:pt x="195389" y="237134"/>
                </a:lnTo>
                <a:lnTo>
                  <a:pt x="200659" y="237134"/>
                </a:lnTo>
                <a:lnTo>
                  <a:pt x="205930" y="236588"/>
                </a:lnTo>
                <a:lnTo>
                  <a:pt x="211099" y="235483"/>
                </a:lnTo>
                <a:lnTo>
                  <a:pt x="223367" y="235483"/>
                </a:lnTo>
                <a:lnTo>
                  <a:pt x="223367" y="231762"/>
                </a:lnTo>
                <a:lnTo>
                  <a:pt x="225424" y="230936"/>
                </a:lnTo>
                <a:lnTo>
                  <a:pt x="227456" y="230022"/>
                </a:lnTo>
                <a:lnTo>
                  <a:pt x="229450" y="229006"/>
                </a:lnTo>
                <a:lnTo>
                  <a:pt x="246809" y="229006"/>
                </a:lnTo>
                <a:lnTo>
                  <a:pt x="242677" y="224872"/>
                </a:lnTo>
                <a:lnTo>
                  <a:pt x="195395" y="224872"/>
                </a:lnTo>
                <a:lnTo>
                  <a:pt x="171767" y="220286"/>
                </a:lnTo>
                <a:lnTo>
                  <a:pt x="151015" y="206527"/>
                </a:lnTo>
                <a:lnTo>
                  <a:pt x="137256" y="185775"/>
                </a:lnTo>
                <a:lnTo>
                  <a:pt x="132670" y="162147"/>
                </a:lnTo>
                <a:lnTo>
                  <a:pt x="137256" y="138518"/>
                </a:lnTo>
                <a:lnTo>
                  <a:pt x="171769" y="104005"/>
                </a:lnTo>
                <a:lnTo>
                  <a:pt x="195389" y="99415"/>
                </a:lnTo>
                <a:lnTo>
                  <a:pt x="236565" y="99415"/>
                </a:lnTo>
                <a:lnTo>
                  <a:pt x="230099" y="95623"/>
                </a:lnTo>
                <a:lnTo>
                  <a:pt x="223367" y="92532"/>
                </a:lnTo>
                <a:lnTo>
                  <a:pt x="223367" y="88798"/>
                </a:lnTo>
                <a:lnTo>
                  <a:pt x="211099" y="88798"/>
                </a:lnTo>
                <a:lnTo>
                  <a:pt x="192828" y="87200"/>
                </a:lnTo>
                <a:close/>
              </a:path>
              <a:path w="314325" h="314325">
                <a:moveTo>
                  <a:pt x="236565" y="99415"/>
                </a:moveTo>
                <a:lnTo>
                  <a:pt x="195389" y="99415"/>
                </a:lnTo>
                <a:lnTo>
                  <a:pt x="207388" y="100563"/>
                </a:lnTo>
                <a:lnTo>
                  <a:pt x="219025" y="104005"/>
                </a:lnTo>
                <a:lnTo>
                  <a:pt x="229942" y="109740"/>
                </a:lnTo>
                <a:lnTo>
                  <a:pt x="239775" y="117767"/>
                </a:lnTo>
                <a:lnTo>
                  <a:pt x="253534" y="138518"/>
                </a:lnTo>
                <a:lnTo>
                  <a:pt x="258121" y="162147"/>
                </a:lnTo>
                <a:lnTo>
                  <a:pt x="253534" y="185775"/>
                </a:lnTo>
                <a:lnTo>
                  <a:pt x="239775" y="206527"/>
                </a:lnTo>
                <a:lnTo>
                  <a:pt x="219024" y="220286"/>
                </a:lnTo>
                <a:lnTo>
                  <a:pt x="195395" y="224872"/>
                </a:lnTo>
                <a:lnTo>
                  <a:pt x="242677" y="224872"/>
                </a:lnTo>
                <a:lnTo>
                  <a:pt x="240169" y="222364"/>
                </a:lnTo>
                <a:lnTo>
                  <a:pt x="243052" y="220205"/>
                </a:lnTo>
                <a:lnTo>
                  <a:pt x="245821" y="217817"/>
                </a:lnTo>
                <a:lnTo>
                  <a:pt x="251066" y="212572"/>
                </a:lnTo>
                <a:lnTo>
                  <a:pt x="253466" y="209804"/>
                </a:lnTo>
                <a:lnTo>
                  <a:pt x="255612" y="206908"/>
                </a:lnTo>
                <a:lnTo>
                  <a:pt x="272964" y="206908"/>
                </a:lnTo>
                <a:lnTo>
                  <a:pt x="262254" y="196202"/>
                </a:lnTo>
                <a:lnTo>
                  <a:pt x="268308" y="179758"/>
                </a:lnTo>
                <a:lnTo>
                  <a:pt x="270389" y="162550"/>
                </a:lnTo>
                <a:lnTo>
                  <a:pt x="268498" y="145328"/>
                </a:lnTo>
                <a:lnTo>
                  <a:pt x="262717" y="129070"/>
                </a:lnTo>
                <a:lnTo>
                  <a:pt x="262635" y="111074"/>
                </a:lnTo>
                <a:lnTo>
                  <a:pt x="250367" y="111074"/>
                </a:lnTo>
                <a:lnTo>
                  <a:pt x="249109" y="109740"/>
                </a:lnTo>
                <a:lnTo>
                  <a:pt x="248450" y="109093"/>
                </a:lnTo>
                <a:lnTo>
                  <a:pt x="242696" y="103901"/>
                </a:lnTo>
                <a:lnTo>
                  <a:pt x="236565" y="99415"/>
                </a:lnTo>
                <a:close/>
              </a:path>
              <a:path w="314325" h="314325">
                <a:moveTo>
                  <a:pt x="260670" y="12268"/>
                </a:moveTo>
                <a:lnTo>
                  <a:pt x="246506" y="12268"/>
                </a:lnTo>
                <a:lnTo>
                  <a:pt x="250367" y="16116"/>
                </a:lnTo>
                <a:lnTo>
                  <a:pt x="250367" y="111074"/>
                </a:lnTo>
                <a:lnTo>
                  <a:pt x="262635" y="111074"/>
                </a:lnTo>
                <a:lnTo>
                  <a:pt x="262635" y="20853"/>
                </a:lnTo>
                <a:lnTo>
                  <a:pt x="260993" y="12746"/>
                </a:lnTo>
                <a:lnTo>
                  <a:pt x="260670" y="12268"/>
                </a:lnTo>
                <a:close/>
              </a:path>
              <a:path w="314325" h="314325">
                <a:moveTo>
                  <a:pt x="221397" y="51536"/>
                </a:moveTo>
                <a:lnTo>
                  <a:pt x="207238" y="51536"/>
                </a:lnTo>
                <a:lnTo>
                  <a:pt x="211099" y="55397"/>
                </a:lnTo>
                <a:lnTo>
                  <a:pt x="211099" y="88798"/>
                </a:lnTo>
                <a:lnTo>
                  <a:pt x="223367" y="88798"/>
                </a:lnTo>
                <a:lnTo>
                  <a:pt x="223367" y="60134"/>
                </a:lnTo>
                <a:lnTo>
                  <a:pt x="221723" y="52019"/>
                </a:lnTo>
                <a:lnTo>
                  <a:pt x="221397" y="51536"/>
                </a:lnTo>
                <a:close/>
              </a:path>
              <a:path w="314325" h="314325">
                <a:moveTo>
                  <a:pt x="241769" y="0"/>
                </a:moveTo>
                <a:lnTo>
                  <a:pt x="78549" y="0"/>
                </a:lnTo>
                <a:lnTo>
                  <a:pt x="70434" y="1642"/>
                </a:lnTo>
                <a:lnTo>
                  <a:pt x="63801" y="6116"/>
                </a:lnTo>
                <a:lnTo>
                  <a:pt x="59325" y="12746"/>
                </a:lnTo>
                <a:lnTo>
                  <a:pt x="57683" y="20853"/>
                </a:lnTo>
                <a:lnTo>
                  <a:pt x="57683" y="39268"/>
                </a:lnTo>
                <a:lnTo>
                  <a:pt x="58000" y="39268"/>
                </a:lnTo>
                <a:lnTo>
                  <a:pt x="69951" y="39192"/>
                </a:lnTo>
                <a:lnTo>
                  <a:pt x="69951" y="16116"/>
                </a:lnTo>
                <a:lnTo>
                  <a:pt x="73812" y="12268"/>
                </a:lnTo>
                <a:lnTo>
                  <a:pt x="260670" y="12268"/>
                </a:lnTo>
                <a:lnTo>
                  <a:pt x="256517" y="6116"/>
                </a:lnTo>
                <a:lnTo>
                  <a:pt x="249884" y="1642"/>
                </a:lnTo>
                <a:lnTo>
                  <a:pt x="241769" y="0"/>
                </a:lnTo>
                <a:close/>
              </a:path>
              <a:path w="314325" h="314325">
                <a:moveTo>
                  <a:pt x="69595" y="39192"/>
                </a:moveTo>
                <a:lnTo>
                  <a:pt x="58051" y="39192"/>
                </a:lnTo>
                <a:lnTo>
                  <a:pt x="69557" y="39268"/>
                </a:lnTo>
                <a:close/>
              </a:path>
              <a:path w="314325" h="314325">
                <a:moveTo>
                  <a:pt x="69951" y="39192"/>
                </a:moveTo>
                <a:lnTo>
                  <a:pt x="69595" y="39192"/>
                </a:lnTo>
                <a:lnTo>
                  <a:pt x="69951" y="39268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2"/>
          <p:cNvSpPr/>
          <p:nvPr/>
        </p:nvSpPr>
        <p:spPr>
          <a:xfrm>
            <a:off x="2742119" y="1732490"/>
            <a:ext cx="84213" cy="720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3"/>
          <p:cNvSpPr/>
          <p:nvPr/>
        </p:nvSpPr>
        <p:spPr>
          <a:xfrm>
            <a:off x="2621972" y="1821378"/>
            <a:ext cx="98425" cy="12700"/>
          </a:xfrm>
          <a:custGeom>
            <a:avLst/>
            <a:gdLst/>
            <a:ahLst/>
            <a:cxnLst/>
            <a:rect l="l" t="t" r="r" b="b"/>
            <a:pathLst>
              <a:path w="98425" h="12700">
                <a:moveTo>
                  <a:pt x="95377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95377" y="12268"/>
                </a:lnTo>
                <a:lnTo>
                  <a:pt x="98132" y="9525"/>
                </a:lnTo>
                <a:lnTo>
                  <a:pt x="98132" y="2743"/>
                </a:lnTo>
                <a:lnTo>
                  <a:pt x="9537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64"/>
          <p:cNvSpPr/>
          <p:nvPr/>
        </p:nvSpPr>
        <p:spPr>
          <a:xfrm>
            <a:off x="2739869" y="186563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747" y="0"/>
                </a:moveTo>
                <a:lnTo>
                  <a:pt x="4521" y="0"/>
                </a:lnTo>
                <a:lnTo>
                  <a:pt x="2933" y="647"/>
                </a:lnTo>
                <a:lnTo>
                  <a:pt x="647" y="2933"/>
                </a:lnTo>
                <a:lnTo>
                  <a:pt x="0" y="4521"/>
                </a:lnTo>
                <a:lnTo>
                  <a:pt x="0" y="7747"/>
                </a:lnTo>
                <a:lnTo>
                  <a:pt x="647" y="9321"/>
                </a:lnTo>
                <a:lnTo>
                  <a:pt x="2933" y="11607"/>
                </a:lnTo>
                <a:lnTo>
                  <a:pt x="4508" y="12268"/>
                </a:lnTo>
                <a:lnTo>
                  <a:pt x="7747" y="12268"/>
                </a:lnTo>
                <a:lnTo>
                  <a:pt x="9334" y="11607"/>
                </a:lnTo>
                <a:lnTo>
                  <a:pt x="11620" y="9321"/>
                </a:lnTo>
                <a:lnTo>
                  <a:pt x="12268" y="7747"/>
                </a:lnTo>
                <a:lnTo>
                  <a:pt x="12268" y="4521"/>
                </a:lnTo>
                <a:lnTo>
                  <a:pt x="11620" y="2933"/>
                </a:lnTo>
                <a:lnTo>
                  <a:pt x="9334" y="647"/>
                </a:lnTo>
                <a:lnTo>
                  <a:pt x="774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65"/>
          <p:cNvSpPr/>
          <p:nvPr/>
        </p:nvSpPr>
        <p:spPr>
          <a:xfrm>
            <a:off x="2621969" y="1865638"/>
            <a:ext cx="106045" cy="12700"/>
          </a:xfrm>
          <a:custGeom>
            <a:avLst/>
            <a:gdLst/>
            <a:ahLst/>
            <a:cxnLst/>
            <a:rect l="l" t="t" r="r" b="b"/>
            <a:pathLst>
              <a:path w="106044" h="12700">
                <a:moveTo>
                  <a:pt x="102768" y="0"/>
                </a:moveTo>
                <a:lnTo>
                  <a:pt x="2755" y="0"/>
                </a:lnTo>
                <a:lnTo>
                  <a:pt x="0" y="2743"/>
                </a:lnTo>
                <a:lnTo>
                  <a:pt x="0" y="9525"/>
                </a:lnTo>
                <a:lnTo>
                  <a:pt x="2755" y="12268"/>
                </a:lnTo>
                <a:lnTo>
                  <a:pt x="102768" y="12268"/>
                </a:lnTo>
                <a:lnTo>
                  <a:pt x="105498" y="9525"/>
                </a:lnTo>
                <a:lnTo>
                  <a:pt x="105498" y="2743"/>
                </a:lnTo>
                <a:lnTo>
                  <a:pt x="102768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66"/>
          <p:cNvSpPr/>
          <p:nvPr/>
        </p:nvSpPr>
        <p:spPr>
          <a:xfrm>
            <a:off x="2621972" y="1688915"/>
            <a:ext cx="105410" cy="12700"/>
          </a:xfrm>
          <a:custGeom>
            <a:avLst/>
            <a:gdLst/>
            <a:ahLst/>
            <a:cxnLst/>
            <a:rect l="l" t="t" r="r" b="b"/>
            <a:pathLst>
              <a:path w="105409" h="12700">
                <a:moveTo>
                  <a:pt x="102603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102603" y="12268"/>
                </a:lnTo>
                <a:lnTo>
                  <a:pt x="105346" y="9525"/>
                </a:lnTo>
                <a:lnTo>
                  <a:pt x="105346" y="2743"/>
                </a:lnTo>
                <a:lnTo>
                  <a:pt x="102603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9"/>
          <p:cNvSpPr/>
          <p:nvPr/>
        </p:nvSpPr>
        <p:spPr>
          <a:xfrm>
            <a:off x="2101473" y="4227999"/>
            <a:ext cx="2612451" cy="5139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21"/>
          <p:cNvSpPr/>
          <p:nvPr/>
        </p:nvSpPr>
        <p:spPr>
          <a:xfrm>
            <a:off x="2173583" y="4284984"/>
            <a:ext cx="2452096" cy="10020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22"/>
          <p:cNvSpPr txBox="1"/>
          <p:nvPr/>
        </p:nvSpPr>
        <p:spPr>
          <a:xfrm>
            <a:off x="2225195" y="4550851"/>
            <a:ext cx="23650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ОБЪЕМИСТЫЕ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9" name="object 19"/>
          <p:cNvSpPr/>
          <p:nvPr/>
        </p:nvSpPr>
        <p:spPr>
          <a:xfrm>
            <a:off x="6484960" y="4265038"/>
            <a:ext cx="2538017" cy="5139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21"/>
          <p:cNvSpPr/>
          <p:nvPr/>
        </p:nvSpPr>
        <p:spPr>
          <a:xfrm>
            <a:off x="6535635" y="4331209"/>
            <a:ext cx="2436665" cy="100208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22"/>
          <p:cNvSpPr txBox="1"/>
          <p:nvPr/>
        </p:nvSpPr>
        <p:spPr>
          <a:xfrm>
            <a:off x="6689740" y="4611685"/>
            <a:ext cx="21284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КОНЦЕНТРАТЫ</a:t>
            </a:r>
            <a:endParaRPr lang="ru-RU" sz="2400" i="1" dirty="0">
              <a:solidFill>
                <a:schemeClr val="bg1"/>
              </a:solidFill>
            </a:endParaRPr>
          </a:p>
        </p:txBody>
      </p:sp>
      <p:grpSp>
        <p:nvGrpSpPr>
          <p:cNvPr id="176" name="Группа 175"/>
          <p:cNvGrpSpPr/>
          <p:nvPr/>
        </p:nvGrpSpPr>
        <p:grpSpPr>
          <a:xfrm>
            <a:off x="4878453" y="6541149"/>
            <a:ext cx="925510" cy="925507"/>
            <a:chOff x="3653591" y="1860748"/>
            <a:chExt cx="1522169" cy="1522163"/>
          </a:xfrm>
        </p:grpSpPr>
        <p:grpSp>
          <p:nvGrpSpPr>
            <p:cNvPr id="177" name="Группа 176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179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0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78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80" name="object 46"/>
          <p:cNvSpPr/>
          <p:nvPr/>
        </p:nvSpPr>
        <p:spPr>
          <a:xfrm>
            <a:off x="2536001" y="4044763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47"/>
          <p:cNvSpPr/>
          <p:nvPr/>
        </p:nvSpPr>
        <p:spPr>
          <a:xfrm>
            <a:off x="2532094" y="4040857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48"/>
          <p:cNvSpPr/>
          <p:nvPr/>
        </p:nvSpPr>
        <p:spPr>
          <a:xfrm>
            <a:off x="2532094" y="4040857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49"/>
          <p:cNvSpPr/>
          <p:nvPr/>
        </p:nvSpPr>
        <p:spPr>
          <a:xfrm>
            <a:off x="2555003" y="4070149"/>
            <a:ext cx="277659" cy="2776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50"/>
          <p:cNvSpPr/>
          <p:nvPr/>
        </p:nvSpPr>
        <p:spPr>
          <a:xfrm>
            <a:off x="2555008" y="4070761"/>
            <a:ext cx="272867" cy="2728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63"/>
          <p:cNvSpPr/>
          <p:nvPr/>
        </p:nvSpPr>
        <p:spPr>
          <a:xfrm>
            <a:off x="2630998" y="4168324"/>
            <a:ext cx="107651" cy="1076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6"/>
          <p:cNvSpPr/>
          <p:nvPr/>
        </p:nvSpPr>
        <p:spPr>
          <a:xfrm>
            <a:off x="6794593" y="4125872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47"/>
          <p:cNvSpPr/>
          <p:nvPr/>
        </p:nvSpPr>
        <p:spPr>
          <a:xfrm>
            <a:off x="6790686" y="4121966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48"/>
          <p:cNvSpPr/>
          <p:nvPr/>
        </p:nvSpPr>
        <p:spPr>
          <a:xfrm>
            <a:off x="6790686" y="4121966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49"/>
          <p:cNvSpPr/>
          <p:nvPr/>
        </p:nvSpPr>
        <p:spPr>
          <a:xfrm>
            <a:off x="6813595" y="4151258"/>
            <a:ext cx="277659" cy="2776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50"/>
          <p:cNvSpPr/>
          <p:nvPr/>
        </p:nvSpPr>
        <p:spPr>
          <a:xfrm>
            <a:off x="6813600" y="4151870"/>
            <a:ext cx="272867" cy="2728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63"/>
          <p:cNvSpPr/>
          <p:nvPr/>
        </p:nvSpPr>
        <p:spPr>
          <a:xfrm>
            <a:off x="6889590" y="4249433"/>
            <a:ext cx="107651" cy="1076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050" y="5024805"/>
            <a:ext cx="1992682" cy="1842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7626" y="5024805"/>
            <a:ext cx="1992682" cy="1808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174879" y="2132090"/>
            <a:ext cx="89319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600" b="1" dirty="0" smtClean="0">
                <a:solidFill>
                  <a:srgbClr val="CC9900"/>
                </a:solidFill>
                <a:latin typeface="Akzidenz-Grotesk Pro ExtraBold" pitchFamily="50" charset="0"/>
                <a:cs typeface="Aharoni" panose="02010803020104030203" pitchFamily="2" charset="-79"/>
              </a:rPr>
              <a:t>/</a:t>
            </a:r>
            <a:endParaRPr lang="ru-RU" sz="16600" b="1" dirty="0">
              <a:solidFill>
                <a:srgbClr val="CC9900"/>
              </a:solidFill>
              <a:latin typeface="Akzidenz-Grotesk Pro ExtraBold" pitchFamily="50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82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2"/>
          <p:cNvSpPr/>
          <p:nvPr/>
        </p:nvSpPr>
        <p:spPr>
          <a:xfrm>
            <a:off x="-5501" y="6145076"/>
            <a:ext cx="10853331" cy="1600200"/>
          </a:xfrm>
          <a:prstGeom prst="rect">
            <a:avLst/>
          </a:prstGeom>
          <a:blipFill>
            <a:blip r:embed="rId20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9"/>
          <p:cNvSpPr/>
          <p:nvPr/>
        </p:nvSpPr>
        <p:spPr>
          <a:xfrm>
            <a:off x="5925296" y="1550865"/>
            <a:ext cx="4096122" cy="58087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9"/>
          <p:cNvSpPr/>
          <p:nvPr/>
        </p:nvSpPr>
        <p:spPr>
          <a:xfrm>
            <a:off x="939428" y="1568450"/>
            <a:ext cx="4096122" cy="46861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8"/>
          <p:cNvSpPr/>
          <p:nvPr/>
        </p:nvSpPr>
        <p:spPr>
          <a:xfrm>
            <a:off x="1097582" y="1958036"/>
            <a:ext cx="3878922" cy="4182414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3067106" y="3858512"/>
            <a:ext cx="1800000" cy="1096183"/>
          </a:xfrm>
          <a:prstGeom prst="rect">
            <a:avLst/>
          </a:prstGeom>
          <a:solidFill>
            <a:schemeClr val="accent1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/>
          <p:cNvSpPr/>
          <p:nvPr/>
        </p:nvSpPr>
        <p:spPr>
          <a:xfrm>
            <a:off x="1097581" y="688613"/>
            <a:ext cx="9070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67684">
              <a:spcBef>
                <a:spcPct val="30000"/>
              </a:spcBef>
              <a:spcAft>
                <a:spcPct val="0"/>
              </a:spcAft>
            </a:pPr>
            <a:r>
              <a:rPr lang="ru-RU" sz="2400" b="1" spc="-5" dirty="0"/>
              <a:t>ОСНОВНЫЕ </a:t>
            </a:r>
            <a:r>
              <a:rPr lang="ru-RU" sz="2400" b="1" spc="-40" dirty="0"/>
              <a:t>ЭТАПЫ </a:t>
            </a:r>
            <a:r>
              <a:rPr lang="ru-RU" sz="2400" b="1" spc="-5" dirty="0"/>
              <a:t>ТЕХНОЛОГИИ </a:t>
            </a:r>
            <a:r>
              <a:rPr lang="ru-RU" sz="2400" b="1" spc="-15" dirty="0"/>
              <a:t>ЗАГОТОВКИ  СИЛОСА </a:t>
            </a:r>
            <a:r>
              <a:rPr lang="ru-RU" sz="2400" b="1" dirty="0"/>
              <a:t>И </a:t>
            </a:r>
            <a:r>
              <a:rPr lang="ru-RU" sz="2400" b="1" spc="-10" dirty="0"/>
              <a:t>СЕНАЖА</a:t>
            </a:r>
            <a:endParaRPr lang="ru-RU" sz="2200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3068006" y="1717746"/>
            <a:ext cx="1800000" cy="105633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/>
          <p:cNvSpPr/>
          <p:nvPr/>
        </p:nvSpPr>
        <p:spPr>
          <a:xfrm>
            <a:off x="1268882" y="2774081"/>
            <a:ext cx="1800000" cy="1080000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/>
          <p:cNvSpPr/>
          <p:nvPr/>
        </p:nvSpPr>
        <p:spPr>
          <a:xfrm>
            <a:off x="1275276" y="4954695"/>
            <a:ext cx="1800000" cy="1059958"/>
          </a:xfrm>
          <a:prstGeom prst="rect">
            <a:avLst/>
          </a:prstGeom>
          <a:solidFill>
            <a:schemeClr val="accent3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4876" y="1717748"/>
            <a:ext cx="1806394" cy="10563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3357" y="2774082"/>
            <a:ext cx="1800000" cy="1084432"/>
          </a:xfrm>
          <a:prstGeom prst="rect">
            <a:avLst/>
          </a:prstGeom>
        </p:spPr>
      </p:pic>
      <p:pic>
        <p:nvPicPr>
          <p:cNvPr id="144" name="Рисунок 14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5277" y="4948039"/>
            <a:ext cx="1791829" cy="10666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740" y="3858515"/>
            <a:ext cx="1800000" cy="1096182"/>
          </a:xfrm>
          <a:prstGeom prst="rect">
            <a:avLst/>
          </a:prstGeom>
        </p:spPr>
      </p:pic>
      <p:sp>
        <p:nvSpPr>
          <p:cNvPr id="145" name="object 88"/>
          <p:cNvSpPr txBox="1"/>
          <p:nvPr/>
        </p:nvSpPr>
        <p:spPr>
          <a:xfrm>
            <a:off x="1678458" y="3139916"/>
            <a:ext cx="856705" cy="348333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r"/>
            <a:r>
              <a:rPr lang="ru-RU" sz="1000" b="1" dirty="0" smtClean="0"/>
              <a:t>УБОРКА ТРАВОСТОЯ</a:t>
            </a:r>
            <a:endParaRPr lang="ru-RU" sz="1000" b="1" dirty="0"/>
          </a:p>
        </p:txBody>
      </p:sp>
      <p:sp>
        <p:nvSpPr>
          <p:cNvPr id="166" name="object 88"/>
          <p:cNvSpPr txBox="1"/>
          <p:nvPr/>
        </p:nvSpPr>
        <p:spPr>
          <a:xfrm>
            <a:off x="1561523" y="5251586"/>
            <a:ext cx="1138359" cy="345607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-12700" algn="r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chemeClr val="bg1"/>
                </a:solidFill>
                <a:cs typeface="Arial"/>
              </a:rPr>
              <a:t>ТРАМБОВКА И  УКРЫТИЕ</a:t>
            </a:r>
            <a:r>
              <a:rPr lang="ru-RU" sz="1000" b="1" spc="-75" dirty="0">
                <a:solidFill>
                  <a:schemeClr val="bg1"/>
                </a:solidFill>
                <a:cs typeface="Arial"/>
              </a:rPr>
              <a:t> </a:t>
            </a:r>
            <a:r>
              <a:rPr lang="ru-RU" sz="1000" b="1" spc="-5" dirty="0">
                <a:solidFill>
                  <a:schemeClr val="bg1"/>
                </a:solidFill>
                <a:cs typeface="Arial"/>
              </a:rPr>
              <a:t>ТРАНШЕИ</a:t>
            </a:r>
            <a:endParaRPr lang="ru-RU" sz="1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48650" y="2031844"/>
            <a:ext cx="1153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>
                <a:cs typeface="Arial"/>
              </a:rPr>
              <a:t>В</a:t>
            </a:r>
            <a:r>
              <a:rPr lang="ru-RU" sz="1000" b="1" spc="-5" dirty="0">
                <a:cs typeface="Arial"/>
              </a:rPr>
              <a:t>ОЗ</a:t>
            </a:r>
            <a:r>
              <a:rPr lang="ru-RU" sz="1000" b="1" spc="-10" dirty="0">
                <a:cs typeface="Arial"/>
              </a:rPr>
              <a:t>ДЕ</a:t>
            </a:r>
            <a:r>
              <a:rPr lang="ru-RU" sz="1000" b="1" spc="-15" dirty="0">
                <a:cs typeface="Arial"/>
              </a:rPr>
              <a:t>ЛЫ</a:t>
            </a:r>
            <a:r>
              <a:rPr lang="ru-RU" sz="1000" b="1" spc="-10" dirty="0">
                <a:cs typeface="Arial"/>
              </a:rPr>
              <a:t>ВАН</a:t>
            </a:r>
            <a:r>
              <a:rPr lang="ru-RU" sz="1000" b="1" spc="-5" dirty="0">
                <a:cs typeface="Arial"/>
              </a:rPr>
              <a:t>ИЕ  КУЛЬТУРЫ</a:t>
            </a:r>
            <a:endParaRPr lang="ru-RU" sz="1000" b="1" dirty="0">
              <a:cs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48650" y="4189647"/>
            <a:ext cx="1336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>
                <a:solidFill>
                  <a:schemeClr val="bg1"/>
                </a:solidFill>
                <a:cs typeface="Arial"/>
              </a:rPr>
              <a:t>ЗАКЛАДКА </a:t>
            </a:r>
            <a:r>
              <a:rPr lang="ru-RU" sz="1000" b="1" spc="-10" dirty="0" smtClean="0">
                <a:solidFill>
                  <a:schemeClr val="bg1"/>
                </a:solidFill>
                <a:cs typeface="Arial"/>
              </a:rPr>
              <a:t>ЗЕЛЕНОЙ МАССЫ  </a:t>
            </a:r>
            <a:r>
              <a:rPr lang="ru-RU" sz="1000" b="1" spc="-5" dirty="0">
                <a:solidFill>
                  <a:schemeClr val="bg1"/>
                </a:solidFill>
                <a:cs typeface="Arial"/>
              </a:rPr>
              <a:t>В</a:t>
            </a:r>
            <a:r>
              <a:rPr lang="ru-RU" sz="1000" b="1" spc="-30" dirty="0">
                <a:solidFill>
                  <a:schemeClr val="bg1"/>
                </a:solidFill>
                <a:cs typeface="Arial"/>
              </a:rPr>
              <a:t> </a:t>
            </a:r>
            <a:r>
              <a:rPr lang="ru-RU" sz="1000" b="1" spc="-10" dirty="0">
                <a:solidFill>
                  <a:schemeClr val="bg1"/>
                </a:solidFill>
                <a:cs typeface="Arial"/>
              </a:rPr>
              <a:t>ТРАНШЕЮ</a:t>
            </a:r>
            <a:endParaRPr lang="ru-RU" sz="1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5" name="object 3"/>
          <p:cNvSpPr txBox="1"/>
          <p:nvPr/>
        </p:nvSpPr>
        <p:spPr>
          <a:xfrm>
            <a:off x="2565429" y="1162378"/>
            <a:ext cx="9525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cs typeface="Arial"/>
              </a:rPr>
              <a:t>СИЛОС</a:t>
            </a:r>
            <a:endParaRPr sz="2000" dirty="0">
              <a:cs typeface="Arial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998819" y="3858514"/>
            <a:ext cx="1800000" cy="1096183"/>
          </a:xfrm>
          <a:prstGeom prst="rect">
            <a:avLst/>
          </a:prstGeom>
          <a:solidFill>
            <a:schemeClr val="accent1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7999719" y="1717748"/>
            <a:ext cx="1800000" cy="108000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6200595" y="2774083"/>
            <a:ext cx="1800000" cy="1080000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206989" y="4954697"/>
            <a:ext cx="1800000" cy="1032900"/>
          </a:xfrm>
          <a:prstGeom prst="rect">
            <a:avLst/>
          </a:prstGeom>
          <a:solidFill>
            <a:schemeClr val="accent3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5248" y="1717750"/>
            <a:ext cx="1801858" cy="105633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2988" y="2797749"/>
            <a:ext cx="1800000" cy="1056332"/>
          </a:xfrm>
          <a:prstGeom prst="rect">
            <a:avLst/>
          </a:prstGeom>
        </p:spPr>
      </p:pic>
      <p:grpSp>
        <p:nvGrpSpPr>
          <p:cNvPr id="64" name="Группа 63"/>
          <p:cNvGrpSpPr/>
          <p:nvPr/>
        </p:nvGrpSpPr>
        <p:grpSpPr>
          <a:xfrm>
            <a:off x="7732425" y="1949565"/>
            <a:ext cx="504548" cy="504546"/>
            <a:chOff x="7582053" y="3265006"/>
            <a:chExt cx="1199999" cy="1200000"/>
          </a:xfrm>
        </p:grpSpPr>
        <p:sp>
          <p:nvSpPr>
            <p:cNvPr id="65" name="MH_Other_2"/>
            <p:cNvSpPr/>
            <p:nvPr>
              <p:custDataLst>
                <p:tags r:id="rId17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6" name="MH_Title_1"/>
            <p:cNvSpPr/>
            <p:nvPr>
              <p:custDataLst>
                <p:tags r:id="rId18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1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7732425" y="3024016"/>
            <a:ext cx="504548" cy="504546"/>
            <a:chOff x="7582053" y="3265006"/>
            <a:chExt cx="1199999" cy="1200000"/>
          </a:xfrm>
        </p:grpSpPr>
        <p:sp>
          <p:nvSpPr>
            <p:cNvPr id="72" name="MH_Other_2"/>
            <p:cNvSpPr/>
            <p:nvPr>
              <p:custDataLst>
                <p:tags r:id="rId1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6" name="MH_Title_1"/>
            <p:cNvSpPr/>
            <p:nvPr>
              <p:custDataLst>
                <p:tags r:id="rId16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2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6989" y="4948039"/>
            <a:ext cx="1780488" cy="1039558"/>
          </a:xfrm>
          <a:prstGeom prst="rect">
            <a:avLst/>
          </a:prstGeom>
        </p:spPr>
      </p:pic>
      <p:grpSp>
        <p:nvGrpSpPr>
          <p:cNvPr id="84" name="Группа 83"/>
          <p:cNvGrpSpPr/>
          <p:nvPr/>
        </p:nvGrpSpPr>
        <p:grpSpPr>
          <a:xfrm>
            <a:off x="7732425" y="5172917"/>
            <a:ext cx="504548" cy="504546"/>
            <a:chOff x="7582053" y="3265006"/>
            <a:chExt cx="1199999" cy="1200000"/>
          </a:xfrm>
        </p:grpSpPr>
        <p:sp>
          <p:nvSpPr>
            <p:cNvPr id="85" name="MH_Other_2"/>
            <p:cNvSpPr/>
            <p:nvPr>
              <p:custDataLst>
                <p:tags r:id="rId1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6" name="MH_Title_1"/>
            <p:cNvSpPr/>
            <p:nvPr>
              <p:custDataLst>
                <p:tags r:id="rId14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4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pic>
        <p:nvPicPr>
          <p:cNvPr id="87" name="Рисунок 8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0596" y="3854083"/>
            <a:ext cx="1806394" cy="1100614"/>
          </a:xfrm>
          <a:prstGeom prst="rect">
            <a:avLst/>
          </a:prstGeom>
        </p:spPr>
      </p:pic>
      <p:grpSp>
        <p:nvGrpSpPr>
          <p:cNvPr id="88" name="Группа 87"/>
          <p:cNvGrpSpPr/>
          <p:nvPr/>
        </p:nvGrpSpPr>
        <p:grpSpPr>
          <a:xfrm>
            <a:off x="7732425" y="4098467"/>
            <a:ext cx="504548" cy="504546"/>
            <a:chOff x="7582053" y="3265006"/>
            <a:chExt cx="1199999" cy="1200000"/>
          </a:xfrm>
        </p:grpSpPr>
        <p:sp>
          <p:nvSpPr>
            <p:cNvPr id="89" name="MH_Other_2"/>
            <p:cNvSpPr/>
            <p:nvPr>
              <p:custDataLst>
                <p:tags r:id="rId1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0" name="MH_Title_1"/>
            <p:cNvSpPr/>
            <p:nvPr>
              <p:custDataLst>
                <p:tags r:id="rId1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3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sp>
        <p:nvSpPr>
          <p:cNvPr id="91" name="object 88"/>
          <p:cNvSpPr txBox="1"/>
          <p:nvPr/>
        </p:nvSpPr>
        <p:spPr>
          <a:xfrm>
            <a:off x="6660822" y="3139914"/>
            <a:ext cx="856705" cy="348333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r"/>
            <a:r>
              <a:rPr lang="ru-RU" sz="1000" b="1" dirty="0" smtClean="0"/>
              <a:t>УБОРКА ТРАВОСТОЯ</a:t>
            </a:r>
            <a:endParaRPr lang="ru-RU" sz="1000" b="1" dirty="0"/>
          </a:p>
        </p:txBody>
      </p:sp>
      <p:sp>
        <p:nvSpPr>
          <p:cNvPr id="93" name="Прямоугольник 92"/>
          <p:cNvSpPr/>
          <p:nvPr/>
        </p:nvSpPr>
        <p:spPr>
          <a:xfrm>
            <a:off x="8290060" y="2036000"/>
            <a:ext cx="1586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>
                <a:cs typeface="Arial"/>
              </a:rPr>
              <a:t>В</a:t>
            </a:r>
            <a:r>
              <a:rPr lang="ru-RU" sz="1000" b="1" spc="-5" dirty="0">
                <a:cs typeface="Arial"/>
              </a:rPr>
              <a:t>ОЗ</a:t>
            </a:r>
            <a:r>
              <a:rPr lang="ru-RU" sz="1000" b="1" spc="-10" dirty="0">
                <a:cs typeface="Arial"/>
              </a:rPr>
              <a:t>ДЕ</a:t>
            </a:r>
            <a:r>
              <a:rPr lang="ru-RU" sz="1000" b="1" spc="-15" dirty="0">
                <a:cs typeface="Arial"/>
              </a:rPr>
              <a:t>ЛЫ</a:t>
            </a:r>
            <a:r>
              <a:rPr lang="ru-RU" sz="1000" b="1" spc="-10" dirty="0">
                <a:cs typeface="Arial"/>
              </a:rPr>
              <a:t>ВАН</a:t>
            </a:r>
            <a:r>
              <a:rPr lang="ru-RU" sz="1000" b="1" spc="-5" dirty="0">
                <a:cs typeface="Arial"/>
              </a:rPr>
              <a:t>ИЕ  КУЛЬТУРЫ</a:t>
            </a:r>
            <a:endParaRPr lang="ru-RU" sz="1000" b="1" dirty="0">
              <a:cs typeface="Arial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8372965" y="4112703"/>
            <a:ext cx="13366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>
                <a:solidFill>
                  <a:schemeClr val="bg1"/>
                </a:solidFill>
                <a:cs typeface="Arial"/>
              </a:rPr>
              <a:t>ПОДВЯЛИВАНИЕ,</a:t>
            </a:r>
            <a:r>
              <a:rPr lang="ru-RU" sz="1000" b="1" spc="20" dirty="0">
                <a:solidFill>
                  <a:schemeClr val="bg1"/>
                </a:solidFill>
                <a:cs typeface="Arial"/>
              </a:rPr>
              <a:t> </a:t>
            </a:r>
            <a:r>
              <a:rPr lang="ru-RU" sz="1000" b="1" spc="-10" dirty="0">
                <a:solidFill>
                  <a:schemeClr val="bg1"/>
                </a:solidFill>
                <a:cs typeface="Arial"/>
              </a:rPr>
              <a:t>ФОРМИРОВАНИЕ</a:t>
            </a:r>
            <a:endParaRPr lang="ru-RU" sz="1000" b="1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100000"/>
              </a:lnSpc>
            </a:pPr>
            <a:r>
              <a:rPr lang="ru-RU" sz="1000" b="1" spc="-10" dirty="0">
                <a:solidFill>
                  <a:schemeClr val="bg1"/>
                </a:solidFill>
                <a:cs typeface="Arial"/>
              </a:rPr>
              <a:t>ВАЛКОВ,</a:t>
            </a:r>
            <a:r>
              <a:rPr lang="ru-RU" sz="10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ru-RU" sz="1000" b="1" spc="-10" dirty="0">
                <a:solidFill>
                  <a:schemeClr val="bg1"/>
                </a:solidFill>
                <a:cs typeface="Arial"/>
              </a:rPr>
              <a:t>ПОДБОР</a:t>
            </a:r>
            <a:endParaRPr lang="ru-RU" sz="1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95" name="object 3"/>
          <p:cNvSpPr txBox="1"/>
          <p:nvPr/>
        </p:nvSpPr>
        <p:spPr>
          <a:xfrm>
            <a:off x="7497142" y="1162380"/>
            <a:ext cx="9525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000" b="1" spc="-5" dirty="0" smtClean="0">
                <a:cs typeface="Arial"/>
              </a:rPr>
              <a:t>СЕНАЖ</a:t>
            </a:r>
            <a:endParaRPr sz="2000" dirty="0">
              <a:cs typeface="Arial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7987477" y="6014653"/>
            <a:ext cx="1800000" cy="1096183"/>
          </a:xfrm>
          <a:prstGeom prst="rect">
            <a:avLst/>
          </a:prstGeom>
          <a:solidFill>
            <a:schemeClr val="accent3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989" y="6010222"/>
            <a:ext cx="1780487" cy="1100614"/>
          </a:xfrm>
          <a:prstGeom prst="rect">
            <a:avLst/>
          </a:prstGeom>
        </p:spPr>
      </p:pic>
      <p:grpSp>
        <p:nvGrpSpPr>
          <p:cNvPr id="104" name="Группа 103"/>
          <p:cNvGrpSpPr/>
          <p:nvPr/>
        </p:nvGrpSpPr>
        <p:grpSpPr>
          <a:xfrm>
            <a:off x="7721083" y="6254606"/>
            <a:ext cx="504548" cy="504546"/>
            <a:chOff x="7582053" y="3265006"/>
            <a:chExt cx="1199999" cy="1200000"/>
          </a:xfrm>
        </p:grpSpPr>
        <p:sp>
          <p:nvSpPr>
            <p:cNvPr id="105" name="MH_Other_2"/>
            <p:cNvSpPr/>
            <p:nvPr>
              <p:custDataLst>
                <p:tags r:id="rId9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6" name="MH_Title_1"/>
            <p:cNvSpPr/>
            <p:nvPr>
              <p:custDataLst>
                <p:tags r:id="rId10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solidFill>
                    <a:schemeClr val="tx1"/>
                  </a:solidFill>
                  <a:cs typeface="+mn-ea"/>
                  <a:sym typeface="+mn-lt"/>
                </a:rPr>
                <a:t>5</a:t>
              </a:r>
              <a:endParaRPr lang="zh-CN" altLang="en-US" sz="105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7" name="Прямоугольник 106"/>
          <p:cNvSpPr/>
          <p:nvPr/>
        </p:nvSpPr>
        <p:spPr>
          <a:xfrm>
            <a:off x="6384407" y="5284619"/>
            <a:ext cx="1336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>
                <a:solidFill>
                  <a:schemeClr val="bg1"/>
                </a:solidFill>
                <a:cs typeface="Arial"/>
              </a:rPr>
              <a:t>ЗАКЛАДКА </a:t>
            </a:r>
            <a:r>
              <a:rPr lang="ru-RU" sz="1000" b="1" spc="-10" dirty="0" smtClean="0">
                <a:solidFill>
                  <a:schemeClr val="bg1"/>
                </a:solidFill>
                <a:cs typeface="Arial"/>
              </a:rPr>
              <a:t>ЗЕЛЕНОЙ МАССЫ  </a:t>
            </a:r>
            <a:r>
              <a:rPr lang="ru-RU" sz="1000" b="1" spc="-5" dirty="0">
                <a:solidFill>
                  <a:schemeClr val="bg1"/>
                </a:solidFill>
                <a:cs typeface="Arial"/>
              </a:rPr>
              <a:t>В</a:t>
            </a:r>
            <a:r>
              <a:rPr lang="ru-RU" sz="1000" b="1" spc="-30" dirty="0">
                <a:solidFill>
                  <a:schemeClr val="bg1"/>
                </a:solidFill>
                <a:cs typeface="Arial"/>
              </a:rPr>
              <a:t> </a:t>
            </a:r>
            <a:r>
              <a:rPr lang="ru-RU" sz="1000" b="1" spc="-10" dirty="0">
                <a:solidFill>
                  <a:schemeClr val="bg1"/>
                </a:solidFill>
                <a:cs typeface="Arial"/>
              </a:rPr>
              <a:t>ТРАНШЕЮ</a:t>
            </a:r>
            <a:endParaRPr lang="ru-RU" sz="1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92" name="object 88"/>
          <p:cNvSpPr txBox="1"/>
          <p:nvPr/>
        </p:nvSpPr>
        <p:spPr>
          <a:xfrm>
            <a:off x="8425314" y="6333277"/>
            <a:ext cx="1241290" cy="345607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-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cs typeface="Arial"/>
              </a:rPr>
              <a:t>ТРАМБОВКА И  УКРЫТИЕ</a:t>
            </a:r>
            <a:r>
              <a:rPr lang="ru-RU" sz="1000" b="1" spc="-75" dirty="0">
                <a:cs typeface="Arial"/>
              </a:rPr>
              <a:t> </a:t>
            </a:r>
            <a:r>
              <a:rPr lang="ru-RU" sz="1000" b="1" spc="-5" dirty="0">
                <a:cs typeface="Arial"/>
              </a:rPr>
              <a:t>ТРАНШЕИ</a:t>
            </a:r>
            <a:endParaRPr lang="ru-RU" sz="1000" b="1" dirty="0">
              <a:cs typeface="Arial"/>
            </a:endParaRPr>
          </a:p>
        </p:txBody>
      </p:sp>
      <p:sp>
        <p:nvSpPr>
          <p:cNvPr id="111" name="object 8"/>
          <p:cNvSpPr/>
          <p:nvPr/>
        </p:nvSpPr>
        <p:spPr>
          <a:xfrm>
            <a:off x="6033896" y="1762874"/>
            <a:ext cx="3878922" cy="5444376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46"/>
          <p:cNvSpPr/>
          <p:nvPr/>
        </p:nvSpPr>
        <p:spPr>
          <a:xfrm>
            <a:off x="944266" y="1573459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47"/>
          <p:cNvSpPr/>
          <p:nvPr/>
        </p:nvSpPr>
        <p:spPr>
          <a:xfrm>
            <a:off x="940359" y="1569553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48"/>
          <p:cNvSpPr/>
          <p:nvPr/>
        </p:nvSpPr>
        <p:spPr>
          <a:xfrm>
            <a:off x="940359" y="1569553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49"/>
          <p:cNvSpPr/>
          <p:nvPr/>
        </p:nvSpPr>
        <p:spPr>
          <a:xfrm>
            <a:off x="963268" y="1598845"/>
            <a:ext cx="277659" cy="2776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50"/>
          <p:cNvSpPr/>
          <p:nvPr/>
        </p:nvSpPr>
        <p:spPr>
          <a:xfrm>
            <a:off x="963273" y="1599457"/>
            <a:ext cx="272867" cy="27286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63"/>
          <p:cNvSpPr/>
          <p:nvPr/>
        </p:nvSpPr>
        <p:spPr>
          <a:xfrm>
            <a:off x="1039263" y="1697020"/>
            <a:ext cx="107651" cy="10765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46"/>
          <p:cNvSpPr/>
          <p:nvPr/>
        </p:nvSpPr>
        <p:spPr>
          <a:xfrm>
            <a:off x="5878455" y="1505806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47"/>
          <p:cNvSpPr/>
          <p:nvPr/>
        </p:nvSpPr>
        <p:spPr>
          <a:xfrm>
            <a:off x="5874548" y="1501900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48"/>
          <p:cNvSpPr/>
          <p:nvPr/>
        </p:nvSpPr>
        <p:spPr>
          <a:xfrm>
            <a:off x="5874548" y="1501900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49"/>
          <p:cNvSpPr/>
          <p:nvPr/>
        </p:nvSpPr>
        <p:spPr>
          <a:xfrm>
            <a:off x="5897457" y="1531192"/>
            <a:ext cx="277659" cy="2776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50"/>
          <p:cNvSpPr/>
          <p:nvPr/>
        </p:nvSpPr>
        <p:spPr>
          <a:xfrm>
            <a:off x="5897462" y="1531804"/>
            <a:ext cx="272867" cy="27286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63"/>
          <p:cNvSpPr/>
          <p:nvPr/>
        </p:nvSpPr>
        <p:spPr>
          <a:xfrm>
            <a:off x="5973452" y="1629367"/>
            <a:ext cx="107651" cy="10765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6" name="Группа 125"/>
          <p:cNvGrpSpPr/>
          <p:nvPr/>
        </p:nvGrpSpPr>
        <p:grpSpPr>
          <a:xfrm>
            <a:off x="2800712" y="1949563"/>
            <a:ext cx="504548" cy="504546"/>
            <a:chOff x="7582053" y="3265006"/>
            <a:chExt cx="1199999" cy="1200000"/>
          </a:xfrm>
        </p:grpSpPr>
        <p:sp>
          <p:nvSpPr>
            <p:cNvPr id="127" name="MH_Other_2"/>
            <p:cNvSpPr/>
            <p:nvPr>
              <p:custDataLst>
                <p:tags r:id="rId7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8" name="MH_Title_1"/>
            <p:cNvSpPr/>
            <p:nvPr>
              <p:custDataLst>
                <p:tags r:id="rId8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1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2800712" y="3024014"/>
            <a:ext cx="504548" cy="504546"/>
            <a:chOff x="7582053" y="3265006"/>
            <a:chExt cx="1199999" cy="1200000"/>
          </a:xfrm>
        </p:grpSpPr>
        <p:sp>
          <p:nvSpPr>
            <p:cNvPr id="70" name="MH_Other_2"/>
            <p:cNvSpPr/>
            <p:nvPr>
              <p:custDataLst>
                <p:tags r:id="rId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1" name="MH_Title_1"/>
            <p:cNvSpPr/>
            <p:nvPr>
              <p:custDataLst>
                <p:tags r:id="rId6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2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2800712" y="5172915"/>
            <a:ext cx="504548" cy="504546"/>
            <a:chOff x="7582053" y="3265006"/>
            <a:chExt cx="1199999" cy="1200000"/>
          </a:xfrm>
        </p:grpSpPr>
        <p:sp>
          <p:nvSpPr>
            <p:cNvPr id="60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7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4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2800712" y="4098465"/>
            <a:ext cx="504548" cy="504546"/>
            <a:chOff x="7582053" y="3265006"/>
            <a:chExt cx="1199999" cy="1200000"/>
          </a:xfrm>
        </p:grpSpPr>
        <p:sp>
          <p:nvSpPr>
            <p:cNvPr id="82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3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3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5716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object 22"/>
          <p:cNvSpPr/>
          <p:nvPr/>
        </p:nvSpPr>
        <p:spPr>
          <a:xfrm>
            <a:off x="0" y="6145076"/>
            <a:ext cx="10833100" cy="1600200"/>
          </a:xfrm>
          <a:prstGeom prst="rect">
            <a:avLst/>
          </a:prstGeom>
          <a:blipFill>
            <a:blip r:embed="rId2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29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9"/>
          <p:cNvSpPr/>
          <p:nvPr/>
        </p:nvSpPr>
        <p:spPr>
          <a:xfrm>
            <a:off x="679076" y="5729639"/>
            <a:ext cx="4096122" cy="1297566"/>
          </a:xfrm>
          <a:prstGeom prst="rect">
            <a:avLst/>
          </a:prstGeom>
          <a:solidFill>
            <a:srgbClr val="CCCC00">
              <a:alpha val="788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9"/>
          <p:cNvSpPr/>
          <p:nvPr/>
        </p:nvSpPr>
        <p:spPr>
          <a:xfrm>
            <a:off x="684119" y="2907550"/>
            <a:ext cx="4091079" cy="28220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Прямоугольник 119"/>
          <p:cNvSpPr/>
          <p:nvPr/>
        </p:nvSpPr>
        <p:spPr>
          <a:xfrm>
            <a:off x="6223999" y="1881348"/>
            <a:ext cx="4420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dirty="0">
                <a:cs typeface="Arial"/>
              </a:rPr>
              <a:t>КТО </a:t>
            </a:r>
            <a:r>
              <a:rPr lang="ru-RU" sz="3600" b="1" spc="-30" dirty="0">
                <a:cs typeface="Arial"/>
              </a:rPr>
              <a:t>УПРАВЛЯЕТ</a:t>
            </a:r>
            <a:r>
              <a:rPr lang="ru-RU" sz="3600" b="1" spc="-35" dirty="0">
                <a:cs typeface="Arial"/>
              </a:rPr>
              <a:t> </a:t>
            </a:r>
            <a:r>
              <a:rPr lang="ru-RU" sz="3600" b="1" spc="-10" dirty="0">
                <a:cs typeface="Arial"/>
              </a:rPr>
              <a:t>ПРОЦЕССОМ?</a:t>
            </a:r>
            <a:endParaRPr lang="ru-RU" sz="3600" dirty="0">
              <a:cs typeface="Arial"/>
            </a:endParaRPr>
          </a:p>
        </p:txBody>
      </p:sp>
      <p:sp>
        <p:nvSpPr>
          <p:cNvPr id="75" name="object 19"/>
          <p:cNvSpPr/>
          <p:nvPr/>
        </p:nvSpPr>
        <p:spPr>
          <a:xfrm>
            <a:off x="679076" y="627764"/>
            <a:ext cx="4096122" cy="230074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8"/>
          <p:cNvSpPr/>
          <p:nvPr/>
        </p:nvSpPr>
        <p:spPr>
          <a:xfrm>
            <a:off x="837230" y="719775"/>
            <a:ext cx="3878922" cy="6172200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Прямоугольник 77"/>
          <p:cNvSpPr/>
          <p:nvPr/>
        </p:nvSpPr>
        <p:spPr>
          <a:xfrm>
            <a:off x="2825814" y="1834788"/>
            <a:ext cx="1800000" cy="554747"/>
          </a:xfrm>
          <a:prstGeom prst="rect">
            <a:avLst/>
          </a:prstGeom>
          <a:solidFill>
            <a:schemeClr val="accent1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2825814" y="809852"/>
            <a:ext cx="1800000" cy="54000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1716" y="821731"/>
            <a:ext cx="1743764" cy="516245"/>
          </a:xfrm>
          <a:prstGeom prst="rect">
            <a:avLst/>
          </a:prstGeom>
        </p:spPr>
      </p:pic>
      <p:sp>
        <p:nvSpPr>
          <p:cNvPr id="96" name="Прямоугольник 95"/>
          <p:cNvSpPr/>
          <p:nvPr/>
        </p:nvSpPr>
        <p:spPr>
          <a:xfrm flipH="1">
            <a:off x="2825814" y="1341218"/>
            <a:ext cx="1800000" cy="502206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9" name="Рисунок 9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08530" y="1335538"/>
            <a:ext cx="1800000" cy="507886"/>
          </a:xfrm>
          <a:prstGeom prst="rect">
            <a:avLst/>
          </a:prstGeom>
        </p:spPr>
      </p:pic>
      <p:sp>
        <p:nvSpPr>
          <p:cNvPr id="97" name="Прямоугольник 96"/>
          <p:cNvSpPr/>
          <p:nvPr/>
        </p:nvSpPr>
        <p:spPr>
          <a:xfrm flipH="1">
            <a:off x="2825814" y="2380899"/>
            <a:ext cx="1800000" cy="526651"/>
          </a:xfrm>
          <a:prstGeom prst="rect">
            <a:avLst/>
          </a:prstGeom>
          <a:solidFill>
            <a:schemeClr val="accent3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2" name="Рисунок 13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14923" y="2332078"/>
            <a:ext cx="1791829" cy="558979"/>
          </a:xfrm>
          <a:prstGeom prst="rect">
            <a:avLst/>
          </a:prstGeom>
        </p:spPr>
      </p:pic>
      <p:pic>
        <p:nvPicPr>
          <p:cNvPr id="136" name="Рисунок 13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388" y="1849861"/>
            <a:ext cx="1800000" cy="513521"/>
          </a:xfrm>
          <a:prstGeom prst="rect">
            <a:avLst/>
          </a:prstGeom>
        </p:spPr>
      </p:pic>
      <p:sp>
        <p:nvSpPr>
          <p:cNvPr id="143" name="object 88"/>
          <p:cNvSpPr txBox="1"/>
          <p:nvPr/>
        </p:nvSpPr>
        <p:spPr>
          <a:xfrm>
            <a:off x="3286147" y="1415807"/>
            <a:ext cx="1116123" cy="345607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r"/>
            <a:r>
              <a:rPr lang="ru-RU" sz="1000" b="1" dirty="0" smtClean="0"/>
              <a:t>ПОСЕВ КОРМОВЫХ КУЛЬТУР</a:t>
            </a:r>
            <a:endParaRPr lang="ru-RU" sz="1000" b="1" dirty="0"/>
          </a:p>
        </p:txBody>
      </p:sp>
      <p:sp>
        <p:nvSpPr>
          <p:cNvPr id="146" name="Прямоугольник 145"/>
          <p:cNvSpPr/>
          <p:nvPr/>
        </p:nvSpPr>
        <p:spPr>
          <a:xfrm>
            <a:off x="2981323" y="881759"/>
            <a:ext cx="1518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ru-RU" sz="1000" b="1" spc="-5" dirty="0" smtClean="0">
                <a:cs typeface="Arial"/>
              </a:rPr>
              <a:t>ВЫБОР </a:t>
            </a:r>
            <a:r>
              <a:rPr lang="ru-RU" sz="1000" b="1" spc="-10" dirty="0" smtClean="0">
                <a:cs typeface="Arial"/>
              </a:rPr>
              <a:t>ЭФФЕКТИВНЫХ </a:t>
            </a:r>
            <a:r>
              <a:rPr lang="ru-RU" sz="1000" b="1" spc="-30" dirty="0" smtClean="0">
                <a:cs typeface="Arial"/>
              </a:rPr>
              <a:t>КУЛЬТУР </a:t>
            </a:r>
            <a:r>
              <a:rPr lang="ru-RU" sz="1000" b="1" dirty="0" smtClean="0">
                <a:cs typeface="Arial"/>
              </a:rPr>
              <a:t>И</a:t>
            </a:r>
            <a:r>
              <a:rPr lang="ru-RU" sz="1000" b="1" spc="90" dirty="0" smtClean="0">
                <a:cs typeface="Arial"/>
              </a:rPr>
              <a:t> </a:t>
            </a:r>
            <a:r>
              <a:rPr lang="ru-RU" sz="1000" b="1" spc="-5" dirty="0" smtClean="0">
                <a:cs typeface="Arial"/>
              </a:rPr>
              <a:t>ГИБРИДОВ</a:t>
            </a:r>
            <a:endParaRPr lang="ru-RU" sz="1000" b="1" dirty="0">
              <a:cs typeface="Arial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3062851" y="1931968"/>
            <a:ext cx="1467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 smtClean="0">
                <a:solidFill>
                  <a:schemeClr val="bg1"/>
                </a:solidFill>
                <a:cs typeface="Arial"/>
              </a:rPr>
              <a:t>ВЫРАЩИВАНИЕ КОРМОВЫХ КУЛЬТУР</a:t>
            </a:r>
            <a:endParaRPr lang="ru-RU" sz="1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49" name="object 46"/>
          <p:cNvSpPr/>
          <p:nvPr/>
        </p:nvSpPr>
        <p:spPr>
          <a:xfrm>
            <a:off x="695416" y="693777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47"/>
          <p:cNvSpPr/>
          <p:nvPr/>
        </p:nvSpPr>
        <p:spPr>
          <a:xfrm>
            <a:off x="691509" y="689871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48"/>
          <p:cNvSpPr/>
          <p:nvPr/>
        </p:nvSpPr>
        <p:spPr>
          <a:xfrm>
            <a:off x="691509" y="689871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49"/>
          <p:cNvSpPr/>
          <p:nvPr/>
        </p:nvSpPr>
        <p:spPr>
          <a:xfrm>
            <a:off x="714418" y="719163"/>
            <a:ext cx="277659" cy="27764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50"/>
          <p:cNvSpPr/>
          <p:nvPr/>
        </p:nvSpPr>
        <p:spPr>
          <a:xfrm>
            <a:off x="714423" y="719775"/>
            <a:ext cx="272867" cy="27286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63"/>
          <p:cNvSpPr/>
          <p:nvPr/>
        </p:nvSpPr>
        <p:spPr>
          <a:xfrm>
            <a:off x="790413" y="817338"/>
            <a:ext cx="107651" cy="10765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Прямоугольник 55"/>
          <p:cNvSpPr/>
          <p:nvPr/>
        </p:nvSpPr>
        <p:spPr>
          <a:xfrm>
            <a:off x="2825814" y="4077995"/>
            <a:ext cx="1800000" cy="577137"/>
          </a:xfrm>
          <a:prstGeom prst="rect">
            <a:avLst/>
          </a:prstGeom>
          <a:solidFill>
            <a:schemeClr val="accent1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825814" y="2898914"/>
            <a:ext cx="1800000" cy="580321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1715" y="2891058"/>
            <a:ext cx="1801858" cy="589150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 flipH="1">
            <a:off x="2825814" y="3470599"/>
            <a:ext cx="1800000" cy="616032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11715" y="3470600"/>
            <a:ext cx="1800000" cy="585998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 flipH="1">
            <a:off x="2825814" y="4646496"/>
            <a:ext cx="1800000" cy="541051"/>
          </a:xfrm>
          <a:prstGeom prst="rect">
            <a:avLst/>
          </a:prstGeom>
          <a:solidFill>
            <a:schemeClr val="accent3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27865" y="4655133"/>
            <a:ext cx="1780488" cy="491036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875" y="4056598"/>
            <a:ext cx="1758041" cy="601979"/>
          </a:xfrm>
          <a:prstGeom prst="rect">
            <a:avLst/>
          </a:prstGeom>
        </p:spPr>
      </p:pic>
      <p:sp>
        <p:nvSpPr>
          <p:cNvPr id="91" name="object 88"/>
          <p:cNvSpPr txBox="1"/>
          <p:nvPr/>
        </p:nvSpPr>
        <p:spPr>
          <a:xfrm>
            <a:off x="3175871" y="4274148"/>
            <a:ext cx="1288983" cy="191719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bg1"/>
                </a:solidFill>
              </a:rPr>
              <a:t>ХРАНЕНИЕ КОРМА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3016248" y="4795497"/>
            <a:ext cx="15075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 smtClean="0">
                <a:solidFill>
                  <a:schemeClr val="bg1"/>
                </a:solidFill>
                <a:cs typeface="Arial"/>
              </a:rPr>
              <a:t>ВЫЕМКА ИЗ ТРАНШЕИ</a:t>
            </a:r>
            <a:endParaRPr lang="ru-RU" sz="1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2825814" y="5178911"/>
            <a:ext cx="1800000" cy="550727"/>
          </a:xfrm>
          <a:prstGeom prst="rect">
            <a:avLst/>
          </a:prstGeom>
          <a:solidFill>
            <a:schemeClr val="accent3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866" y="5145022"/>
            <a:ext cx="1565172" cy="574001"/>
          </a:xfrm>
          <a:prstGeom prst="rect">
            <a:avLst/>
          </a:prstGeom>
        </p:spPr>
      </p:pic>
      <p:sp>
        <p:nvSpPr>
          <p:cNvPr id="107" name="Прямоугольник 106"/>
          <p:cNvSpPr/>
          <p:nvPr/>
        </p:nvSpPr>
        <p:spPr>
          <a:xfrm>
            <a:off x="2905879" y="5323079"/>
            <a:ext cx="16693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 smtClean="0">
                <a:solidFill>
                  <a:sysClr val="windowText" lastClr="000000"/>
                </a:solidFill>
                <a:cs typeface="Arial"/>
              </a:rPr>
              <a:t>КОРМЛЕНИЕ ЖИВОТНЫХ</a:t>
            </a:r>
            <a:endParaRPr lang="ru-RU" sz="1000" b="1" dirty="0">
              <a:solidFill>
                <a:sysClr val="windowText" lastClr="000000"/>
              </a:solidFill>
              <a:cs typeface="Arial"/>
            </a:endParaRPr>
          </a:p>
        </p:txBody>
      </p:sp>
      <p:sp>
        <p:nvSpPr>
          <p:cNvPr id="92" name="object 88"/>
          <p:cNvSpPr txBox="1"/>
          <p:nvPr/>
        </p:nvSpPr>
        <p:spPr>
          <a:xfrm>
            <a:off x="3175871" y="3607176"/>
            <a:ext cx="1241290" cy="345607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-12700" algn="r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cs typeface="Arial"/>
              </a:rPr>
              <a:t>ТРАМБОВКА И  УКРЫТИЕ</a:t>
            </a:r>
            <a:r>
              <a:rPr lang="ru-RU" sz="1000" b="1" spc="-75" dirty="0">
                <a:cs typeface="Arial"/>
              </a:rPr>
              <a:t> </a:t>
            </a:r>
            <a:r>
              <a:rPr lang="ru-RU" sz="1000" b="1" spc="-5" dirty="0">
                <a:cs typeface="Arial"/>
              </a:rPr>
              <a:t>ТРАНШЕИ</a:t>
            </a:r>
            <a:endParaRPr lang="ru-RU" sz="1000" b="1" dirty="0">
              <a:cs typeface="Arial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 flipH="1">
            <a:off x="2806754" y="5721002"/>
            <a:ext cx="1819060" cy="502206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6" name="Рисунок 15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29058" y="5719024"/>
            <a:ext cx="1767167" cy="533240"/>
          </a:xfrm>
          <a:prstGeom prst="rect">
            <a:avLst/>
          </a:prstGeom>
        </p:spPr>
      </p:pic>
      <p:pic>
        <p:nvPicPr>
          <p:cNvPr id="160" name="Рисунок 15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865" y="6225978"/>
            <a:ext cx="1800000" cy="538593"/>
          </a:xfrm>
          <a:prstGeom prst="rect">
            <a:avLst/>
          </a:prstGeom>
        </p:spPr>
      </p:pic>
      <p:sp>
        <p:nvSpPr>
          <p:cNvPr id="161" name="Прямоугольник 160"/>
          <p:cNvSpPr/>
          <p:nvPr/>
        </p:nvSpPr>
        <p:spPr>
          <a:xfrm>
            <a:off x="2825814" y="6214573"/>
            <a:ext cx="1800000" cy="554747"/>
          </a:xfrm>
          <a:prstGeom prst="rect">
            <a:avLst/>
          </a:prstGeom>
          <a:solidFill>
            <a:schemeClr val="accent1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2583371" y="4600810"/>
            <a:ext cx="504548" cy="504546"/>
            <a:chOff x="7582053" y="3265006"/>
            <a:chExt cx="1199999" cy="1200000"/>
          </a:xfrm>
        </p:grpSpPr>
        <p:sp>
          <p:nvSpPr>
            <p:cNvPr id="85" name="MH_Other_2"/>
            <p:cNvSpPr/>
            <p:nvPr>
              <p:custDataLst>
                <p:tags r:id="rId2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6" name="MH_Title_1"/>
            <p:cNvSpPr/>
            <p:nvPr>
              <p:custDataLst>
                <p:tags r:id="rId26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8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2583371" y="5145022"/>
            <a:ext cx="504548" cy="504546"/>
            <a:chOff x="7582053" y="3265006"/>
            <a:chExt cx="1199999" cy="1200000"/>
          </a:xfrm>
        </p:grpSpPr>
        <p:sp>
          <p:nvSpPr>
            <p:cNvPr id="105" name="MH_Other_2"/>
            <p:cNvSpPr/>
            <p:nvPr>
              <p:custDataLst>
                <p:tags r:id="rId2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6" name="MH_Title_1"/>
            <p:cNvSpPr/>
            <p:nvPr>
              <p:custDataLst>
                <p:tags r:id="rId24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solidFill>
                    <a:schemeClr val="tx1"/>
                  </a:solidFill>
                  <a:cs typeface="+mn-ea"/>
                  <a:sym typeface="+mn-lt"/>
                </a:rPr>
                <a:t>9</a:t>
              </a:r>
              <a:endParaRPr lang="zh-CN" altLang="en-US" sz="105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2583371" y="791326"/>
            <a:ext cx="504548" cy="504546"/>
            <a:chOff x="7582053" y="3265006"/>
            <a:chExt cx="1199999" cy="1200000"/>
          </a:xfrm>
        </p:grpSpPr>
        <p:sp>
          <p:nvSpPr>
            <p:cNvPr id="101" name="MH_Other_2"/>
            <p:cNvSpPr/>
            <p:nvPr>
              <p:custDataLst>
                <p:tags r:id="rId2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5" name="MH_Title_1"/>
            <p:cNvSpPr/>
            <p:nvPr>
              <p:custDataLst>
                <p:tags r:id="rId2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1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2583371" y="1335538"/>
            <a:ext cx="504548" cy="504546"/>
            <a:chOff x="7582053" y="3265006"/>
            <a:chExt cx="1199999" cy="1200000"/>
          </a:xfrm>
        </p:grpSpPr>
        <p:sp>
          <p:nvSpPr>
            <p:cNvPr id="130" name="MH_Other_2"/>
            <p:cNvSpPr/>
            <p:nvPr>
              <p:custDataLst>
                <p:tags r:id="rId19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1" name="MH_Title_1"/>
            <p:cNvSpPr/>
            <p:nvPr>
              <p:custDataLst>
                <p:tags r:id="rId20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2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2583371" y="2423962"/>
            <a:ext cx="504548" cy="504546"/>
            <a:chOff x="7582053" y="3265006"/>
            <a:chExt cx="1199999" cy="1200000"/>
          </a:xfrm>
        </p:grpSpPr>
        <p:sp>
          <p:nvSpPr>
            <p:cNvPr id="134" name="MH_Other_2"/>
            <p:cNvSpPr/>
            <p:nvPr>
              <p:custDataLst>
                <p:tags r:id="rId17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5" name="MH_Title_1"/>
            <p:cNvSpPr/>
            <p:nvPr>
              <p:custDataLst>
                <p:tags r:id="rId18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4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2583371" y="1879750"/>
            <a:ext cx="504548" cy="504546"/>
            <a:chOff x="7582053" y="3265006"/>
            <a:chExt cx="1199999" cy="1200000"/>
          </a:xfrm>
        </p:grpSpPr>
        <p:sp>
          <p:nvSpPr>
            <p:cNvPr id="138" name="MH_Other_2"/>
            <p:cNvSpPr/>
            <p:nvPr>
              <p:custDataLst>
                <p:tags r:id="rId1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9" name="MH_Title_1"/>
            <p:cNvSpPr/>
            <p:nvPr>
              <p:custDataLst>
                <p:tags r:id="rId16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3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2583371" y="2968174"/>
            <a:ext cx="504548" cy="504546"/>
            <a:chOff x="7582053" y="3265006"/>
            <a:chExt cx="1199999" cy="1200000"/>
          </a:xfrm>
        </p:grpSpPr>
        <p:sp>
          <p:nvSpPr>
            <p:cNvPr id="65" name="MH_Other_2"/>
            <p:cNvSpPr/>
            <p:nvPr>
              <p:custDataLst>
                <p:tags r:id="rId1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6" name="MH_Title_1"/>
            <p:cNvSpPr/>
            <p:nvPr>
              <p:custDataLst>
                <p:tags r:id="rId14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5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2583371" y="3512386"/>
            <a:ext cx="504548" cy="504546"/>
            <a:chOff x="7582053" y="3265006"/>
            <a:chExt cx="1199999" cy="1200000"/>
          </a:xfrm>
        </p:grpSpPr>
        <p:sp>
          <p:nvSpPr>
            <p:cNvPr id="72" name="MH_Other_2"/>
            <p:cNvSpPr/>
            <p:nvPr>
              <p:custDataLst>
                <p:tags r:id="rId1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6" name="MH_Title_1"/>
            <p:cNvSpPr/>
            <p:nvPr>
              <p:custDataLst>
                <p:tags r:id="rId1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6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2583371" y="4056598"/>
            <a:ext cx="504548" cy="504546"/>
            <a:chOff x="7582053" y="3265006"/>
            <a:chExt cx="1199999" cy="1200000"/>
          </a:xfrm>
        </p:grpSpPr>
        <p:sp>
          <p:nvSpPr>
            <p:cNvPr id="89" name="MH_Other_2"/>
            <p:cNvSpPr/>
            <p:nvPr>
              <p:custDataLst>
                <p:tags r:id="rId9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0" name="MH_Title_1"/>
            <p:cNvSpPr/>
            <p:nvPr>
              <p:custDataLst>
                <p:tags r:id="rId10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7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57" name="Группа 156"/>
          <p:cNvGrpSpPr/>
          <p:nvPr/>
        </p:nvGrpSpPr>
        <p:grpSpPr>
          <a:xfrm>
            <a:off x="2583371" y="5689234"/>
            <a:ext cx="504548" cy="504546"/>
            <a:chOff x="7582053" y="3265006"/>
            <a:chExt cx="1199999" cy="1200000"/>
          </a:xfrm>
        </p:grpSpPr>
        <p:sp>
          <p:nvSpPr>
            <p:cNvPr id="158" name="MH_Other_2"/>
            <p:cNvSpPr/>
            <p:nvPr>
              <p:custDataLst>
                <p:tags r:id="rId7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9" name="MH_Title_1"/>
            <p:cNvSpPr/>
            <p:nvPr>
              <p:custDataLst>
                <p:tags r:id="rId8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solidFill>
                    <a:schemeClr val="tx1"/>
                  </a:solidFill>
                  <a:cs typeface="+mn-ea"/>
                  <a:sym typeface="+mn-lt"/>
                </a:rPr>
                <a:t>10</a:t>
              </a:r>
              <a:endParaRPr lang="zh-CN" altLang="en-US" sz="105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2" name="Группа 161"/>
          <p:cNvGrpSpPr/>
          <p:nvPr/>
        </p:nvGrpSpPr>
        <p:grpSpPr>
          <a:xfrm>
            <a:off x="2583371" y="6233444"/>
            <a:ext cx="504548" cy="504546"/>
            <a:chOff x="7582053" y="3265006"/>
            <a:chExt cx="1199999" cy="1200000"/>
          </a:xfrm>
        </p:grpSpPr>
        <p:sp>
          <p:nvSpPr>
            <p:cNvPr id="163" name="MH_Other_2"/>
            <p:cNvSpPr/>
            <p:nvPr>
              <p:custDataLst>
                <p:tags r:id="rId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64" name="MH_Title_1"/>
            <p:cNvSpPr/>
            <p:nvPr>
              <p:custDataLst>
                <p:tags r:id="rId6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11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sp>
        <p:nvSpPr>
          <p:cNvPr id="165" name="Прямоугольник 164"/>
          <p:cNvSpPr/>
          <p:nvPr/>
        </p:nvSpPr>
        <p:spPr>
          <a:xfrm>
            <a:off x="3128179" y="5837105"/>
            <a:ext cx="13366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 smtClean="0">
                <a:solidFill>
                  <a:sysClr val="windowText" lastClr="000000"/>
                </a:solidFill>
                <a:cs typeface="Arial"/>
              </a:rPr>
              <a:t>УЧЕТ ОСТАТКОВ</a:t>
            </a:r>
            <a:endParaRPr lang="ru-RU" sz="1000" b="1" dirty="0">
              <a:solidFill>
                <a:sysClr val="windowText" lastClr="000000"/>
              </a:solidFill>
              <a:cs typeface="Arial"/>
            </a:endParaRPr>
          </a:p>
        </p:txBody>
      </p:sp>
      <p:sp>
        <p:nvSpPr>
          <p:cNvPr id="167" name="Прямоугольник 166"/>
          <p:cNvSpPr/>
          <p:nvPr/>
        </p:nvSpPr>
        <p:spPr>
          <a:xfrm>
            <a:off x="3128179" y="2553124"/>
            <a:ext cx="13366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 smtClean="0">
                <a:solidFill>
                  <a:schemeClr val="bg1"/>
                </a:solidFill>
                <a:cs typeface="Arial"/>
              </a:rPr>
              <a:t>УБОРКА ТРАВОСТОЯ</a:t>
            </a:r>
            <a:endParaRPr lang="ru-RU" sz="1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3128179" y="2973240"/>
            <a:ext cx="1336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>
                <a:solidFill>
                  <a:schemeClr val="bg1"/>
                </a:solidFill>
                <a:cs typeface="Arial"/>
              </a:rPr>
              <a:t>ЗАКЛАДКА </a:t>
            </a:r>
            <a:r>
              <a:rPr lang="ru-RU" sz="1000" b="1" spc="-10" dirty="0" smtClean="0">
                <a:solidFill>
                  <a:schemeClr val="bg1"/>
                </a:solidFill>
                <a:cs typeface="Arial"/>
              </a:rPr>
              <a:t>ЗЕЛЕНОЙ МАССЫ  </a:t>
            </a:r>
            <a:r>
              <a:rPr lang="ru-RU" sz="1000" b="1" spc="-5" dirty="0">
                <a:solidFill>
                  <a:schemeClr val="bg1"/>
                </a:solidFill>
                <a:cs typeface="Arial"/>
              </a:rPr>
              <a:t>В</a:t>
            </a:r>
            <a:r>
              <a:rPr lang="ru-RU" sz="1000" b="1" spc="-30" dirty="0">
                <a:solidFill>
                  <a:schemeClr val="bg1"/>
                </a:solidFill>
                <a:cs typeface="Arial"/>
              </a:rPr>
              <a:t> </a:t>
            </a:r>
            <a:r>
              <a:rPr lang="ru-RU" sz="1000" b="1" spc="-10" dirty="0">
                <a:solidFill>
                  <a:schemeClr val="bg1"/>
                </a:solidFill>
                <a:cs typeface="Arial"/>
              </a:rPr>
              <a:t>ТРАНШЕЮ</a:t>
            </a:r>
            <a:endParaRPr lang="ru-RU" sz="1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2957263" y="6252264"/>
            <a:ext cx="15075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900" b="1" spc="-10" dirty="0" smtClean="0">
                <a:solidFill>
                  <a:schemeClr val="bg1"/>
                </a:solidFill>
                <a:cs typeface="Arial"/>
              </a:rPr>
              <a:t>АНАЛИЗ </a:t>
            </a:r>
            <a:r>
              <a:rPr lang="ru-RU" sz="900" b="1" spc="-15" dirty="0" smtClean="0">
                <a:solidFill>
                  <a:schemeClr val="bg1"/>
                </a:solidFill>
                <a:cs typeface="Arial"/>
              </a:rPr>
              <a:t>НАВОЗА </a:t>
            </a:r>
            <a:r>
              <a:rPr lang="ru-RU" sz="900" b="1" dirty="0" smtClean="0">
                <a:solidFill>
                  <a:schemeClr val="bg1"/>
                </a:solidFill>
                <a:cs typeface="Arial"/>
              </a:rPr>
              <a:t>НА </a:t>
            </a:r>
            <a:r>
              <a:rPr lang="ru-RU" sz="900" b="1" spc="-5" dirty="0" smtClean="0">
                <a:solidFill>
                  <a:schemeClr val="bg1"/>
                </a:solidFill>
                <a:cs typeface="Arial"/>
              </a:rPr>
              <a:t>ПРЕДМЕТ </a:t>
            </a:r>
            <a:r>
              <a:rPr lang="ru-RU" sz="900" b="1" spc="-10" dirty="0" smtClean="0">
                <a:solidFill>
                  <a:schemeClr val="bg1"/>
                </a:solidFill>
                <a:cs typeface="Arial"/>
              </a:rPr>
              <a:t>ПЕРЕВАРИМОСТИ</a:t>
            </a:r>
            <a:r>
              <a:rPr lang="ru-RU" sz="900" b="1" spc="35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ru-RU" sz="900" b="1" spc="-15" dirty="0" smtClean="0">
                <a:solidFill>
                  <a:schemeClr val="bg1"/>
                </a:solidFill>
                <a:cs typeface="Arial"/>
              </a:rPr>
              <a:t>КОРМА</a:t>
            </a:r>
            <a:endParaRPr lang="ru-RU" sz="9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Левая фигурная скобка 7"/>
          <p:cNvSpPr/>
          <p:nvPr/>
        </p:nvSpPr>
        <p:spPr>
          <a:xfrm flipH="1">
            <a:off x="4775196" y="817338"/>
            <a:ext cx="995643" cy="2081576"/>
          </a:xfrm>
          <a:prstGeom prst="leftBrace">
            <a:avLst>
              <a:gd name="adj1" fmla="val 7305"/>
              <a:gd name="adj2" fmla="val 49762"/>
            </a:avLst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0" name="Левая фигурная скобка 169"/>
          <p:cNvSpPr/>
          <p:nvPr/>
        </p:nvSpPr>
        <p:spPr>
          <a:xfrm flipH="1">
            <a:off x="4775196" y="2908283"/>
            <a:ext cx="995643" cy="2821356"/>
          </a:xfrm>
          <a:prstGeom prst="leftBrace">
            <a:avLst>
              <a:gd name="adj1" fmla="val 9040"/>
              <a:gd name="adj2" fmla="val 49762"/>
            </a:avLst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1" name="Левая фигурная скобка 170"/>
          <p:cNvSpPr/>
          <p:nvPr/>
        </p:nvSpPr>
        <p:spPr>
          <a:xfrm flipH="1">
            <a:off x="4775195" y="5729638"/>
            <a:ext cx="995645" cy="1153675"/>
          </a:xfrm>
          <a:prstGeom prst="leftBrace">
            <a:avLst>
              <a:gd name="adj1" fmla="val 9034"/>
              <a:gd name="adj2" fmla="val 49762"/>
            </a:avLst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2" name="Левая фигурная скобка 171"/>
          <p:cNvSpPr/>
          <p:nvPr/>
        </p:nvSpPr>
        <p:spPr>
          <a:xfrm flipH="1">
            <a:off x="5551734" y="853100"/>
            <a:ext cx="1178578" cy="4865923"/>
          </a:xfrm>
          <a:prstGeom prst="leftBrace">
            <a:avLst>
              <a:gd name="adj1" fmla="val 3222"/>
              <a:gd name="adj2" fmla="val 49181"/>
            </a:avLst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3" name="Прямоугольник 172"/>
          <p:cNvSpPr/>
          <p:nvPr/>
        </p:nvSpPr>
        <p:spPr>
          <a:xfrm rot="16200000">
            <a:off x="4327508" y="1751360"/>
            <a:ext cx="12223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200" b="1" spc="-5" dirty="0" smtClean="0">
                <a:cs typeface="Arial"/>
              </a:rPr>
              <a:t>АГРОНОМ</a:t>
            </a:r>
            <a:endParaRPr lang="ru-RU" sz="1200" b="1" dirty="0">
              <a:cs typeface="Arial"/>
            </a:endParaRPr>
          </a:p>
        </p:txBody>
      </p:sp>
      <p:sp>
        <p:nvSpPr>
          <p:cNvPr id="174" name="Прямоугольник 173"/>
          <p:cNvSpPr/>
          <p:nvPr/>
        </p:nvSpPr>
        <p:spPr>
          <a:xfrm rot="16200000">
            <a:off x="4055403" y="4257650"/>
            <a:ext cx="17665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200" b="1" spc="-5" dirty="0" smtClean="0">
                <a:cs typeface="Arial"/>
              </a:rPr>
              <a:t>ИНЖЕНЕР-ЗООТЕХНИК</a:t>
            </a:r>
            <a:endParaRPr lang="ru-RU" sz="1200" b="1" dirty="0">
              <a:cs typeface="Arial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6746602" y="3117443"/>
            <a:ext cx="17665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200" b="1" spc="-5" dirty="0" smtClean="0">
                <a:cs typeface="Arial"/>
              </a:rPr>
              <a:t>ИНЖЕНЕР-ЗООТЕХНИК</a:t>
            </a:r>
            <a:endParaRPr lang="ru-RU" sz="1200" b="1" dirty="0">
              <a:cs typeface="Arial"/>
            </a:endParaRPr>
          </a:p>
        </p:txBody>
      </p:sp>
      <p:sp>
        <p:nvSpPr>
          <p:cNvPr id="176" name="Прямоугольник 175"/>
          <p:cNvSpPr/>
          <p:nvPr/>
        </p:nvSpPr>
        <p:spPr>
          <a:xfrm>
            <a:off x="6764325" y="6145076"/>
            <a:ext cx="1766543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200" b="1" spc="-5" dirty="0" smtClean="0">
                <a:cs typeface="Arial"/>
              </a:rPr>
              <a:t>КАК ПРАВИЛО, НИКТО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200" b="1" i="1" spc="-5" dirty="0" smtClean="0">
                <a:solidFill>
                  <a:srgbClr val="FF0000"/>
                </a:solidFill>
                <a:cs typeface="Arial"/>
              </a:rPr>
              <a:t>Требуется контроль со стороны инженера-зоотехника</a:t>
            </a:r>
            <a:endParaRPr lang="ru-RU" sz="1200" b="1" i="1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679076" y="289210"/>
            <a:ext cx="4096119" cy="308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cs typeface="Arial"/>
              </a:rPr>
              <a:t>Стадии технологии заготовки и применения</a:t>
            </a:r>
            <a:endParaRPr lang="ru-RU" sz="1400" b="1" dirty="0">
              <a:cs typeface="Arial"/>
            </a:endParaRPr>
          </a:p>
        </p:txBody>
      </p:sp>
      <p:sp>
        <p:nvSpPr>
          <p:cNvPr id="180" name="object 21"/>
          <p:cNvSpPr/>
          <p:nvPr/>
        </p:nvSpPr>
        <p:spPr>
          <a:xfrm>
            <a:off x="9066513" y="597455"/>
            <a:ext cx="1063165" cy="1063165"/>
          </a:xfrm>
          <a:custGeom>
            <a:avLst/>
            <a:gdLst/>
            <a:ahLst/>
            <a:cxnLst/>
            <a:rect l="l" t="t" r="r" b="b"/>
            <a:pathLst>
              <a:path w="675005" h="675004">
                <a:moveTo>
                  <a:pt x="337248" y="0"/>
                </a:moveTo>
                <a:lnTo>
                  <a:pt x="291482" y="3078"/>
                </a:lnTo>
                <a:lnTo>
                  <a:pt x="247589" y="12047"/>
                </a:lnTo>
                <a:lnTo>
                  <a:pt x="205970" y="26504"/>
                </a:lnTo>
                <a:lnTo>
                  <a:pt x="167026" y="46047"/>
                </a:lnTo>
                <a:lnTo>
                  <a:pt x="131160" y="70274"/>
                </a:lnTo>
                <a:lnTo>
                  <a:pt x="98772" y="98783"/>
                </a:lnTo>
                <a:lnTo>
                  <a:pt x="70265" y="131173"/>
                </a:lnTo>
                <a:lnTo>
                  <a:pt x="46041" y="167041"/>
                </a:lnTo>
                <a:lnTo>
                  <a:pt x="26500" y="205986"/>
                </a:lnTo>
                <a:lnTo>
                  <a:pt x="12045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5" y="426915"/>
                </a:lnTo>
                <a:lnTo>
                  <a:pt x="26500" y="468533"/>
                </a:lnTo>
                <a:lnTo>
                  <a:pt x="46041" y="507477"/>
                </a:lnTo>
                <a:lnTo>
                  <a:pt x="70265" y="543344"/>
                </a:lnTo>
                <a:lnTo>
                  <a:pt x="98772" y="575732"/>
                </a:lnTo>
                <a:lnTo>
                  <a:pt x="131160" y="604240"/>
                </a:lnTo>
                <a:lnTo>
                  <a:pt x="167026" y="628465"/>
                </a:lnTo>
                <a:lnTo>
                  <a:pt x="205970" y="648007"/>
                </a:lnTo>
                <a:lnTo>
                  <a:pt x="247589" y="662462"/>
                </a:lnTo>
                <a:lnTo>
                  <a:pt x="291482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8"/>
                </a:lnTo>
                <a:lnTo>
                  <a:pt x="662450" y="247605"/>
                </a:lnTo>
                <a:lnTo>
                  <a:pt x="647994" y="205986"/>
                </a:lnTo>
                <a:lnTo>
                  <a:pt x="628452" y="167041"/>
                </a:lnTo>
                <a:lnTo>
                  <a:pt x="604227" y="131173"/>
                </a:lnTo>
                <a:lnTo>
                  <a:pt x="575719" y="98783"/>
                </a:lnTo>
                <a:lnTo>
                  <a:pt x="543331" y="70274"/>
                </a:lnTo>
                <a:lnTo>
                  <a:pt x="507464" y="46047"/>
                </a:lnTo>
                <a:lnTo>
                  <a:pt x="468521" y="26504"/>
                </a:lnTo>
                <a:lnTo>
                  <a:pt x="426902" y="12047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22"/>
          <p:cNvSpPr/>
          <p:nvPr/>
        </p:nvSpPr>
        <p:spPr>
          <a:xfrm>
            <a:off x="9057197" y="588154"/>
            <a:ext cx="1063165" cy="1063165"/>
          </a:xfrm>
          <a:custGeom>
            <a:avLst/>
            <a:gdLst/>
            <a:ahLst/>
            <a:cxnLst/>
            <a:rect l="l" t="t" r="r" b="b"/>
            <a:pathLst>
              <a:path w="675005" h="675004">
                <a:moveTo>
                  <a:pt x="337261" y="0"/>
                </a:moveTo>
                <a:lnTo>
                  <a:pt x="291498" y="3078"/>
                </a:lnTo>
                <a:lnTo>
                  <a:pt x="247605" y="12047"/>
                </a:lnTo>
                <a:lnTo>
                  <a:pt x="205986" y="26504"/>
                </a:lnTo>
                <a:lnTo>
                  <a:pt x="167041" y="46047"/>
                </a:lnTo>
                <a:lnTo>
                  <a:pt x="131173" y="70274"/>
                </a:lnTo>
                <a:lnTo>
                  <a:pt x="98783" y="98783"/>
                </a:lnTo>
                <a:lnTo>
                  <a:pt x="70274" y="131173"/>
                </a:lnTo>
                <a:lnTo>
                  <a:pt x="46047" y="167041"/>
                </a:lnTo>
                <a:lnTo>
                  <a:pt x="26504" y="205986"/>
                </a:lnTo>
                <a:lnTo>
                  <a:pt x="12047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7" y="426915"/>
                </a:lnTo>
                <a:lnTo>
                  <a:pt x="26504" y="468533"/>
                </a:lnTo>
                <a:lnTo>
                  <a:pt x="46047" y="507477"/>
                </a:lnTo>
                <a:lnTo>
                  <a:pt x="70274" y="543344"/>
                </a:lnTo>
                <a:lnTo>
                  <a:pt x="98783" y="575732"/>
                </a:lnTo>
                <a:lnTo>
                  <a:pt x="131173" y="604240"/>
                </a:lnTo>
                <a:lnTo>
                  <a:pt x="167041" y="628465"/>
                </a:lnTo>
                <a:lnTo>
                  <a:pt x="205986" y="648007"/>
                </a:lnTo>
                <a:lnTo>
                  <a:pt x="247605" y="662462"/>
                </a:lnTo>
                <a:lnTo>
                  <a:pt x="291498" y="671431"/>
                </a:lnTo>
                <a:lnTo>
                  <a:pt x="337261" y="674509"/>
                </a:lnTo>
                <a:lnTo>
                  <a:pt x="383024" y="671431"/>
                </a:lnTo>
                <a:lnTo>
                  <a:pt x="426915" y="662462"/>
                </a:lnTo>
                <a:lnTo>
                  <a:pt x="468533" y="648007"/>
                </a:lnTo>
                <a:lnTo>
                  <a:pt x="507477" y="628465"/>
                </a:lnTo>
                <a:lnTo>
                  <a:pt x="543344" y="604240"/>
                </a:lnTo>
                <a:lnTo>
                  <a:pt x="575732" y="575732"/>
                </a:lnTo>
                <a:lnTo>
                  <a:pt x="604240" y="543344"/>
                </a:lnTo>
                <a:lnTo>
                  <a:pt x="628465" y="507477"/>
                </a:lnTo>
                <a:lnTo>
                  <a:pt x="648007" y="468533"/>
                </a:lnTo>
                <a:lnTo>
                  <a:pt x="662462" y="426915"/>
                </a:lnTo>
                <a:lnTo>
                  <a:pt x="671431" y="383024"/>
                </a:lnTo>
                <a:lnTo>
                  <a:pt x="674509" y="337261"/>
                </a:lnTo>
                <a:lnTo>
                  <a:pt x="671431" y="291498"/>
                </a:lnTo>
                <a:lnTo>
                  <a:pt x="662462" y="247605"/>
                </a:lnTo>
                <a:lnTo>
                  <a:pt x="648007" y="205986"/>
                </a:lnTo>
                <a:lnTo>
                  <a:pt x="628465" y="167041"/>
                </a:lnTo>
                <a:lnTo>
                  <a:pt x="604240" y="131173"/>
                </a:lnTo>
                <a:lnTo>
                  <a:pt x="575732" y="98783"/>
                </a:lnTo>
                <a:lnTo>
                  <a:pt x="543344" y="70274"/>
                </a:lnTo>
                <a:lnTo>
                  <a:pt x="507477" y="46047"/>
                </a:lnTo>
                <a:lnTo>
                  <a:pt x="468533" y="26504"/>
                </a:lnTo>
                <a:lnTo>
                  <a:pt x="426915" y="12047"/>
                </a:lnTo>
                <a:lnTo>
                  <a:pt x="383024" y="3078"/>
                </a:lnTo>
                <a:lnTo>
                  <a:pt x="337261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23"/>
          <p:cNvSpPr/>
          <p:nvPr/>
        </p:nvSpPr>
        <p:spPr>
          <a:xfrm>
            <a:off x="9057197" y="588154"/>
            <a:ext cx="1063165" cy="1063165"/>
          </a:xfrm>
          <a:custGeom>
            <a:avLst/>
            <a:gdLst/>
            <a:ahLst/>
            <a:cxnLst/>
            <a:rect l="l" t="t" r="r" b="b"/>
            <a:pathLst>
              <a:path w="675005" h="675004">
                <a:moveTo>
                  <a:pt x="337261" y="0"/>
                </a:moveTo>
                <a:lnTo>
                  <a:pt x="291498" y="3078"/>
                </a:lnTo>
                <a:lnTo>
                  <a:pt x="247605" y="12047"/>
                </a:lnTo>
                <a:lnTo>
                  <a:pt x="205986" y="26504"/>
                </a:lnTo>
                <a:lnTo>
                  <a:pt x="167041" y="46047"/>
                </a:lnTo>
                <a:lnTo>
                  <a:pt x="131173" y="70274"/>
                </a:lnTo>
                <a:lnTo>
                  <a:pt x="98783" y="98783"/>
                </a:lnTo>
                <a:lnTo>
                  <a:pt x="70274" y="131173"/>
                </a:lnTo>
                <a:lnTo>
                  <a:pt x="46047" y="167041"/>
                </a:lnTo>
                <a:lnTo>
                  <a:pt x="26504" y="205986"/>
                </a:lnTo>
                <a:lnTo>
                  <a:pt x="12047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7" y="426915"/>
                </a:lnTo>
                <a:lnTo>
                  <a:pt x="26504" y="468533"/>
                </a:lnTo>
                <a:lnTo>
                  <a:pt x="46047" y="507477"/>
                </a:lnTo>
                <a:lnTo>
                  <a:pt x="70274" y="543344"/>
                </a:lnTo>
                <a:lnTo>
                  <a:pt x="98783" y="575732"/>
                </a:lnTo>
                <a:lnTo>
                  <a:pt x="131173" y="604240"/>
                </a:lnTo>
                <a:lnTo>
                  <a:pt x="167041" y="628465"/>
                </a:lnTo>
                <a:lnTo>
                  <a:pt x="205986" y="648007"/>
                </a:lnTo>
                <a:lnTo>
                  <a:pt x="247605" y="662462"/>
                </a:lnTo>
                <a:lnTo>
                  <a:pt x="291498" y="671431"/>
                </a:lnTo>
                <a:lnTo>
                  <a:pt x="337261" y="674509"/>
                </a:lnTo>
                <a:lnTo>
                  <a:pt x="383024" y="671431"/>
                </a:lnTo>
                <a:lnTo>
                  <a:pt x="426915" y="662462"/>
                </a:lnTo>
                <a:lnTo>
                  <a:pt x="468533" y="648007"/>
                </a:lnTo>
                <a:lnTo>
                  <a:pt x="507477" y="628465"/>
                </a:lnTo>
                <a:lnTo>
                  <a:pt x="543344" y="604240"/>
                </a:lnTo>
                <a:lnTo>
                  <a:pt x="575732" y="575732"/>
                </a:lnTo>
                <a:lnTo>
                  <a:pt x="604240" y="543344"/>
                </a:lnTo>
                <a:lnTo>
                  <a:pt x="628465" y="507477"/>
                </a:lnTo>
                <a:lnTo>
                  <a:pt x="648007" y="468533"/>
                </a:lnTo>
                <a:lnTo>
                  <a:pt x="662462" y="426915"/>
                </a:lnTo>
                <a:lnTo>
                  <a:pt x="671431" y="383024"/>
                </a:lnTo>
                <a:lnTo>
                  <a:pt x="674509" y="337261"/>
                </a:lnTo>
                <a:lnTo>
                  <a:pt x="671431" y="291498"/>
                </a:lnTo>
                <a:lnTo>
                  <a:pt x="662462" y="247605"/>
                </a:lnTo>
                <a:lnTo>
                  <a:pt x="648007" y="205986"/>
                </a:lnTo>
                <a:lnTo>
                  <a:pt x="628465" y="167041"/>
                </a:lnTo>
                <a:lnTo>
                  <a:pt x="604240" y="131173"/>
                </a:lnTo>
                <a:lnTo>
                  <a:pt x="575732" y="98783"/>
                </a:lnTo>
                <a:lnTo>
                  <a:pt x="543344" y="70274"/>
                </a:lnTo>
                <a:lnTo>
                  <a:pt x="507477" y="46047"/>
                </a:lnTo>
                <a:lnTo>
                  <a:pt x="468533" y="26504"/>
                </a:lnTo>
                <a:lnTo>
                  <a:pt x="426915" y="12047"/>
                </a:lnTo>
                <a:lnTo>
                  <a:pt x="383024" y="3078"/>
                </a:lnTo>
                <a:lnTo>
                  <a:pt x="337261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24"/>
          <p:cNvSpPr/>
          <p:nvPr/>
        </p:nvSpPr>
        <p:spPr>
          <a:xfrm>
            <a:off x="9121689" y="652648"/>
            <a:ext cx="890138" cy="890138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25"/>
          <p:cNvSpPr/>
          <p:nvPr/>
        </p:nvSpPr>
        <p:spPr>
          <a:xfrm>
            <a:off x="9111760" y="642714"/>
            <a:ext cx="890138" cy="890138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26"/>
          <p:cNvSpPr/>
          <p:nvPr/>
        </p:nvSpPr>
        <p:spPr>
          <a:xfrm>
            <a:off x="9111758" y="642709"/>
            <a:ext cx="889536" cy="88955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43"/>
          <p:cNvSpPr/>
          <p:nvPr/>
        </p:nvSpPr>
        <p:spPr>
          <a:xfrm>
            <a:off x="9195940" y="698147"/>
            <a:ext cx="604094" cy="680106"/>
          </a:xfrm>
          <a:custGeom>
            <a:avLst/>
            <a:gdLst/>
            <a:ahLst/>
            <a:cxnLst/>
            <a:rect l="l" t="t" r="r" b="b"/>
            <a:pathLst>
              <a:path w="383540" h="431800">
                <a:moveTo>
                  <a:pt x="39331" y="302259"/>
                </a:moveTo>
                <a:lnTo>
                  <a:pt x="8836" y="347979"/>
                </a:lnTo>
                <a:lnTo>
                  <a:pt x="139" y="394969"/>
                </a:lnTo>
                <a:lnTo>
                  <a:pt x="0" y="398779"/>
                </a:lnTo>
                <a:lnTo>
                  <a:pt x="2324" y="402589"/>
                </a:lnTo>
                <a:lnTo>
                  <a:pt x="43697" y="415289"/>
                </a:lnTo>
                <a:lnTo>
                  <a:pt x="83788" y="422909"/>
                </a:lnTo>
                <a:lnTo>
                  <a:pt x="125555" y="429259"/>
                </a:lnTo>
                <a:lnTo>
                  <a:pt x="168427" y="431799"/>
                </a:lnTo>
                <a:lnTo>
                  <a:pt x="214718" y="431799"/>
                </a:lnTo>
                <a:lnTo>
                  <a:pt x="257623" y="429259"/>
                </a:lnTo>
                <a:lnTo>
                  <a:pt x="299396" y="422909"/>
                </a:lnTo>
                <a:lnTo>
                  <a:pt x="339482" y="415289"/>
                </a:lnTo>
                <a:lnTo>
                  <a:pt x="174752" y="415289"/>
                </a:lnTo>
                <a:lnTo>
                  <a:pt x="174306" y="414019"/>
                </a:lnTo>
                <a:lnTo>
                  <a:pt x="156413" y="414019"/>
                </a:lnTo>
                <a:lnTo>
                  <a:pt x="134825" y="412749"/>
                </a:lnTo>
                <a:lnTo>
                  <a:pt x="92540" y="407669"/>
                </a:lnTo>
                <a:lnTo>
                  <a:pt x="71996" y="403859"/>
                </a:lnTo>
                <a:lnTo>
                  <a:pt x="71996" y="400049"/>
                </a:lnTo>
                <a:lnTo>
                  <a:pt x="54991" y="400049"/>
                </a:lnTo>
                <a:lnTo>
                  <a:pt x="17487" y="389889"/>
                </a:lnTo>
                <a:lnTo>
                  <a:pt x="20360" y="369569"/>
                </a:lnTo>
                <a:lnTo>
                  <a:pt x="25841" y="350519"/>
                </a:lnTo>
                <a:lnTo>
                  <a:pt x="33907" y="334009"/>
                </a:lnTo>
                <a:lnTo>
                  <a:pt x="44538" y="317499"/>
                </a:lnTo>
                <a:lnTo>
                  <a:pt x="47421" y="313689"/>
                </a:lnTo>
                <a:lnTo>
                  <a:pt x="46761" y="308609"/>
                </a:lnTo>
                <a:lnTo>
                  <a:pt x="39331" y="302259"/>
                </a:lnTo>
                <a:close/>
              </a:path>
              <a:path w="383540" h="431800">
                <a:moveTo>
                  <a:pt x="217050" y="298449"/>
                </a:moveTo>
                <a:lnTo>
                  <a:pt x="199758" y="298449"/>
                </a:lnTo>
                <a:lnTo>
                  <a:pt x="217322" y="389889"/>
                </a:lnTo>
                <a:lnTo>
                  <a:pt x="208419" y="415289"/>
                </a:lnTo>
                <a:lnTo>
                  <a:pt x="339482" y="415289"/>
                </a:lnTo>
                <a:lnTo>
                  <a:pt x="343686" y="414019"/>
                </a:lnTo>
                <a:lnTo>
                  <a:pt x="226745" y="414019"/>
                </a:lnTo>
                <a:lnTo>
                  <a:pt x="234632" y="392429"/>
                </a:lnTo>
                <a:lnTo>
                  <a:pt x="234759" y="391159"/>
                </a:lnTo>
                <a:lnTo>
                  <a:pt x="217050" y="298449"/>
                </a:lnTo>
                <a:close/>
              </a:path>
              <a:path w="383540" h="431800">
                <a:moveTo>
                  <a:pt x="227799" y="257809"/>
                </a:moveTo>
                <a:lnTo>
                  <a:pt x="155346" y="257809"/>
                </a:lnTo>
                <a:lnTo>
                  <a:pt x="167563" y="290829"/>
                </a:lnTo>
                <a:lnTo>
                  <a:pt x="148642" y="389889"/>
                </a:lnTo>
                <a:lnTo>
                  <a:pt x="148526" y="392429"/>
                </a:lnTo>
                <a:lnTo>
                  <a:pt x="156413" y="414019"/>
                </a:lnTo>
                <a:lnTo>
                  <a:pt x="174306" y="414019"/>
                </a:lnTo>
                <a:lnTo>
                  <a:pt x="165836" y="389889"/>
                </a:lnTo>
                <a:lnTo>
                  <a:pt x="183400" y="298449"/>
                </a:lnTo>
                <a:lnTo>
                  <a:pt x="217050" y="298449"/>
                </a:lnTo>
                <a:lnTo>
                  <a:pt x="215595" y="290829"/>
                </a:lnTo>
                <a:lnTo>
                  <a:pt x="218881" y="281939"/>
                </a:lnTo>
                <a:lnTo>
                  <a:pt x="182308" y="281939"/>
                </a:lnTo>
                <a:lnTo>
                  <a:pt x="174396" y="260349"/>
                </a:lnTo>
                <a:lnTo>
                  <a:pt x="226861" y="260349"/>
                </a:lnTo>
                <a:lnTo>
                  <a:pt x="227799" y="257809"/>
                </a:lnTo>
                <a:close/>
              </a:path>
              <a:path w="383540" h="431800">
                <a:moveTo>
                  <a:pt x="321335" y="356869"/>
                </a:moveTo>
                <a:lnTo>
                  <a:pt x="311937" y="356869"/>
                </a:lnTo>
                <a:lnTo>
                  <a:pt x="308140" y="360679"/>
                </a:lnTo>
                <a:lnTo>
                  <a:pt x="308140" y="403859"/>
                </a:lnTo>
                <a:lnTo>
                  <a:pt x="288308" y="407669"/>
                </a:lnTo>
                <a:lnTo>
                  <a:pt x="247541" y="412749"/>
                </a:lnTo>
                <a:lnTo>
                  <a:pt x="226745" y="414019"/>
                </a:lnTo>
                <a:lnTo>
                  <a:pt x="343686" y="414019"/>
                </a:lnTo>
                <a:lnTo>
                  <a:pt x="377317" y="403859"/>
                </a:lnTo>
                <a:lnTo>
                  <a:pt x="380847" y="402589"/>
                </a:lnTo>
                <a:lnTo>
                  <a:pt x="381622" y="401319"/>
                </a:lnTo>
                <a:lnTo>
                  <a:pt x="325145" y="401319"/>
                </a:lnTo>
                <a:lnTo>
                  <a:pt x="325145" y="360679"/>
                </a:lnTo>
                <a:lnTo>
                  <a:pt x="321335" y="356869"/>
                </a:lnTo>
                <a:close/>
              </a:path>
              <a:path w="383540" h="431800">
                <a:moveTo>
                  <a:pt x="286504" y="257809"/>
                </a:moveTo>
                <a:lnTo>
                  <a:pt x="227799" y="257809"/>
                </a:lnTo>
                <a:lnTo>
                  <a:pt x="275631" y="270509"/>
                </a:lnTo>
                <a:lnTo>
                  <a:pt x="318557" y="295909"/>
                </a:lnTo>
                <a:lnTo>
                  <a:pt x="350572" y="335279"/>
                </a:lnTo>
                <a:lnTo>
                  <a:pt x="365671" y="389889"/>
                </a:lnTo>
                <a:lnTo>
                  <a:pt x="345765" y="394969"/>
                </a:lnTo>
                <a:lnTo>
                  <a:pt x="335536" y="398779"/>
                </a:lnTo>
                <a:lnTo>
                  <a:pt x="325145" y="401319"/>
                </a:lnTo>
                <a:lnTo>
                  <a:pt x="381622" y="401319"/>
                </a:lnTo>
                <a:lnTo>
                  <a:pt x="383171" y="398779"/>
                </a:lnTo>
                <a:lnTo>
                  <a:pt x="383032" y="394969"/>
                </a:lnTo>
                <a:lnTo>
                  <a:pt x="368863" y="335279"/>
                </a:lnTo>
                <a:lnTo>
                  <a:pt x="332054" y="285749"/>
                </a:lnTo>
                <a:lnTo>
                  <a:pt x="294630" y="261619"/>
                </a:lnTo>
                <a:lnTo>
                  <a:pt x="286504" y="257809"/>
                </a:lnTo>
                <a:close/>
              </a:path>
              <a:path w="383540" h="431800">
                <a:moveTo>
                  <a:pt x="68199" y="356869"/>
                </a:moveTo>
                <a:lnTo>
                  <a:pt x="58801" y="356869"/>
                </a:lnTo>
                <a:lnTo>
                  <a:pt x="54991" y="360679"/>
                </a:lnTo>
                <a:lnTo>
                  <a:pt x="54991" y="400049"/>
                </a:lnTo>
                <a:lnTo>
                  <a:pt x="71996" y="400049"/>
                </a:lnTo>
                <a:lnTo>
                  <a:pt x="71996" y="360679"/>
                </a:lnTo>
                <a:lnTo>
                  <a:pt x="68199" y="356869"/>
                </a:lnTo>
                <a:close/>
              </a:path>
              <a:path w="383540" h="431800">
                <a:moveTo>
                  <a:pt x="226861" y="260349"/>
                </a:moveTo>
                <a:lnTo>
                  <a:pt x="208737" y="260349"/>
                </a:lnTo>
                <a:lnTo>
                  <a:pt x="200850" y="281939"/>
                </a:lnTo>
                <a:lnTo>
                  <a:pt x="218881" y="281939"/>
                </a:lnTo>
                <a:lnTo>
                  <a:pt x="226861" y="260349"/>
                </a:lnTo>
                <a:close/>
              </a:path>
              <a:path w="383540" h="431800">
                <a:moveTo>
                  <a:pt x="129222" y="81279"/>
                </a:moveTo>
                <a:lnTo>
                  <a:pt x="125895" y="81279"/>
                </a:lnTo>
                <a:lnTo>
                  <a:pt x="124777" y="82549"/>
                </a:lnTo>
                <a:lnTo>
                  <a:pt x="120523" y="83819"/>
                </a:lnTo>
                <a:lnTo>
                  <a:pt x="118465" y="86359"/>
                </a:lnTo>
                <a:lnTo>
                  <a:pt x="118579" y="97789"/>
                </a:lnTo>
                <a:lnTo>
                  <a:pt x="116649" y="104139"/>
                </a:lnTo>
                <a:lnTo>
                  <a:pt x="108775" y="111759"/>
                </a:lnTo>
                <a:lnTo>
                  <a:pt x="103200" y="114299"/>
                </a:lnTo>
                <a:lnTo>
                  <a:pt x="64160" y="114299"/>
                </a:lnTo>
                <a:lnTo>
                  <a:pt x="61341" y="115569"/>
                </a:lnTo>
                <a:lnTo>
                  <a:pt x="59817" y="118109"/>
                </a:lnTo>
                <a:lnTo>
                  <a:pt x="56082" y="128269"/>
                </a:lnTo>
                <a:lnTo>
                  <a:pt x="54914" y="138429"/>
                </a:lnTo>
                <a:lnTo>
                  <a:pt x="56309" y="148589"/>
                </a:lnTo>
                <a:lnTo>
                  <a:pt x="83019" y="176529"/>
                </a:lnTo>
                <a:lnTo>
                  <a:pt x="87230" y="191769"/>
                </a:lnTo>
                <a:lnTo>
                  <a:pt x="94205" y="205739"/>
                </a:lnTo>
                <a:lnTo>
                  <a:pt x="103833" y="219709"/>
                </a:lnTo>
                <a:lnTo>
                  <a:pt x="116001" y="232409"/>
                </a:lnTo>
                <a:lnTo>
                  <a:pt x="121323" y="236219"/>
                </a:lnTo>
                <a:lnTo>
                  <a:pt x="127050" y="241299"/>
                </a:lnTo>
                <a:lnTo>
                  <a:pt x="133083" y="245109"/>
                </a:lnTo>
                <a:lnTo>
                  <a:pt x="120954" y="247649"/>
                </a:lnTo>
                <a:lnTo>
                  <a:pt x="109191" y="251459"/>
                </a:lnTo>
                <a:lnTo>
                  <a:pt x="97814" y="256539"/>
                </a:lnTo>
                <a:lnTo>
                  <a:pt x="86842" y="261619"/>
                </a:lnTo>
                <a:lnTo>
                  <a:pt x="82664" y="264159"/>
                </a:lnTo>
                <a:lnTo>
                  <a:pt x="81026" y="269239"/>
                </a:lnTo>
                <a:lnTo>
                  <a:pt x="84683" y="276859"/>
                </a:lnTo>
                <a:lnTo>
                  <a:pt x="87668" y="278129"/>
                </a:lnTo>
                <a:lnTo>
                  <a:pt x="93383" y="278129"/>
                </a:lnTo>
                <a:lnTo>
                  <a:pt x="94640" y="276859"/>
                </a:lnTo>
                <a:lnTo>
                  <a:pt x="108767" y="270509"/>
                </a:lnTo>
                <a:lnTo>
                  <a:pt x="123626" y="265429"/>
                </a:lnTo>
                <a:lnTo>
                  <a:pt x="139169" y="260349"/>
                </a:lnTo>
                <a:lnTo>
                  <a:pt x="155346" y="257809"/>
                </a:lnTo>
                <a:lnTo>
                  <a:pt x="286504" y="257809"/>
                </a:lnTo>
                <a:lnTo>
                  <a:pt x="272961" y="251459"/>
                </a:lnTo>
                <a:lnTo>
                  <a:pt x="249758" y="245109"/>
                </a:lnTo>
                <a:lnTo>
                  <a:pt x="191223" y="245109"/>
                </a:lnTo>
                <a:lnTo>
                  <a:pt x="184372" y="243839"/>
                </a:lnTo>
                <a:lnTo>
                  <a:pt x="177607" y="243839"/>
                </a:lnTo>
                <a:lnTo>
                  <a:pt x="170955" y="242569"/>
                </a:lnTo>
                <a:lnTo>
                  <a:pt x="164439" y="240029"/>
                </a:lnTo>
                <a:lnTo>
                  <a:pt x="162572" y="240029"/>
                </a:lnTo>
                <a:lnTo>
                  <a:pt x="137446" y="227329"/>
                </a:lnTo>
                <a:lnTo>
                  <a:pt x="117160" y="209549"/>
                </a:lnTo>
                <a:lnTo>
                  <a:pt x="103604" y="186689"/>
                </a:lnTo>
                <a:lnTo>
                  <a:pt x="98666" y="161289"/>
                </a:lnTo>
                <a:lnTo>
                  <a:pt x="98666" y="157479"/>
                </a:lnTo>
                <a:lnTo>
                  <a:pt x="81661" y="157479"/>
                </a:lnTo>
                <a:lnTo>
                  <a:pt x="71132" y="137159"/>
                </a:lnTo>
                <a:lnTo>
                  <a:pt x="72796" y="132079"/>
                </a:lnTo>
                <a:lnTo>
                  <a:pt x="98666" y="132079"/>
                </a:lnTo>
                <a:lnTo>
                  <a:pt x="104818" y="130809"/>
                </a:lnTo>
                <a:lnTo>
                  <a:pt x="133032" y="106679"/>
                </a:lnTo>
                <a:lnTo>
                  <a:pt x="167732" y="106679"/>
                </a:lnTo>
                <a:lnTo>
                  <a:pt x="149247" y="97789"/>
                </a:lnTo>
                <a:lnTo>
                  <a:pt x="133032" y="83819"/>
                </a:lnTo>
                <a:lnTo>
                  <a:pt x="131406" y="82549"/>
                </a:lnTo>
                <a:lnTo>
                  <a:pt x="129222" y="81279"/>
                </a:lnTo>
                <a:close/>
              </a:path>
              <a:path w="383540" h="431800">
                <a:moveTo>
                  <a:pt x="208737" y="260349"/>
                </a:moveTo>
                <a:lnTo>
                  <a:pt x="179946" y="260349"/>
                </a:lnTo>
                <a:lnTo>
                  <a:pt x="185534" y="261619"/>
                </a:lnTo>
                <a:lnTo>
                  <a:pt x="203085" y="261619"/>
                </a:lnTo>
                <a:lnTo>
                  <a:pt x="208737" y="260349"/>
                </a:lnTo>
                <a:close/>
              </a:path>
              <a:path w="383540" h="431800">
                <a:moveTo>
                  <a:pt x="167732" y="106679"/>
                </a:moveTo>
                <a:lnTo>
                  <a:pt x="133032" y="106679"/>
                </a:lnTo>
                <a:lnTo>
                  <a:pt x="149981" y="118109"/>
                </a:lnTo>
                <a:lnTo>
                  <a:pt x="168736" y="125729"/>
                </a:lnTo>
                <a:lnTo>
                  <a:pt x="189394" y="129539"/>
                </a:lnTo>
                <a:lnTo>
                  <a:pt x="212051" y="132079"/>
                </a:lnTo>
                <a:lnTo>
                  <a:pt x="283629" y="132079"/>
                </a:lnTo>
                <a:lnTo>
                  <a:pt x="283629" y="161289"/>
                </a:lnTo>
                <a:lnTo>
                  <a:pt x="273223" y="198119"/>
                </a:lnTo>
                <a:lnTo>
                  <a:pt x="244386" y="227329"/>
                </a:lnTo>
                <a:lnTo>
                  <a:pt x="204879" y="243839"/>
                </a:lnTo>
                <a:lnTo>
                  <a:pt x="191223" y="245109"/>
                </a:lnTo>
                <a:lnTo>
                  <a:pt x="249758" y="245109"/>
                </a:lnTo>
                <a:lnTo>
                  <a:pt x="252501" y="242569"/>
                </a:lnTo>
                <a:lnTo>
                  <a:pt x="253847" y="242569"/>
                </a:lnTo>
                <a:lnTo>
                  <a:pt x="270643" y="228599"/>
                </a:lnTo>
                <a:lnTo>
                  <a:pt x="284018" y="212089"/>
                </a:lnTo>
                <a:lnTo>
                  <a:pt x="293661" y="194309"/>
                </a:lnTo>
                <a:lnTo>
                  <a:pt x="299262" y="176529"/>
                </a:lnTo>
                <a:lnTo>
                  <a:pt x="306318" y="173989"/>
                </a:lnTo>
                <a:lnTo>
                  <a:pt x="312729" y="168909"/>
                </a:lnTo>
                <a:lnTo>
                  <a:pt x="318309" y="163829"/>
                </a:lnTo>
                <a:lnTo>
                  <a:pt x="322872" y="157479"/>
                </a:lnTo>
                <a:lnTo>
                  <a:pt x="300647" y="157479"/>
                </a:lnTo>
                <a:lnTo>
                  <a:pt x="300647" y="132079"/>
                </a:lnTo>
                <a:lnTo>
                  <a:pt x="310515" y="130809"/>
                </a:lnTo>
                <a:lnTo>
                  <a:pt x="327470" y="130809"/>
                </a:lnTo>
                <a:lnTo>
                  <a:pt x="327158" y="128269"/>
                </a:lnTo>
                <a:lnTo>
                  <a:pt x="323532" y="118109"/>
                </a:lnTo>
                <a:lnTo>
                  <a:pt x="322021" y="115569"/>
                </a:lnTo>
                <a:lnTo>
                  <a:pt x="319201" y="114299"/>
                </a:lnTo>
                <a:lnTo>
                  <a:pt x="212051" y="114299"/>
                </a:lnTo>
                <a:lnTo>
                  <a:pt x="188621" y="113029"/>
                </a:lnTo>
                <a:lnTo>
                  <a:pt x="167732" y="106679"/>
                </a:lnTo>
                <a:close/>
              </a:path>
              <a:path w="383540" h="431800">
                <a:moveTo>
                  <a:pt x="98666" y="132079"/>
                </a:moveTo>
                <a:lnTo>
                  <a:pt x="81661" y="132079"/>
                </a:lnTo>
                <a:lnTo>
                  <a:pt x="81661" y="157479"/>
                </a:lnTo>
                <a:lnTo>
                  <a:pt x="98666" y="157479"/>
                </a:lnTo>
                <a:lnTo>
                  <a:pt x="98666" y="132079"/>
                </a:lnTo>
                <a:close/>
              </a:path>
              <a:path w="383540" h="431800">
                <a:moveTo>
                  <a:pt x="327470" y="130809"/>
                </a:moveTo>
                <a:lnTo>
                  <a:pt x="310515" y="130809"/>
                </a:lnTo>
                <a:lnTo>
                  <a:pt x="312000" y="137159"/>
                </a:lnTo>
                <a:lnTo>
                  <a:pt x="311137" y="143509"/>
                </a:lnTo>
                <a:lnTo>
                  <a:pt x="308013" y="148589"/>
                </a:lnTo>
                <a:lnTo>
                  <a:pt x="306095" y="152399"/>
                </a:lnTo>
                <a:lnTo>
                  <a:pt x="303555" y="154939"/>
                </a:lnTo>
                <a:lnTo>
                  <a:pt x="300647" y="157479"/>
                </a:lnTo>
                <a:lnTo>
                  <a:pt x="322872" y="157479"/>
                </a:lnTo>
                <a:lnTo>
                  <a:pt x="326818" y="147319"/>
                </a:lnTo>
                <a:lnTo>
                  <a:pt x="328250" y="137159"/>
                </a:lnTo>
                <a:lnTo>
                  <a:pt x="327470" y="130809"/>
                </a:lnTo>
                <a:close/>
              </a:path>
              <a:path w="383540" h="431800">
                <a:moveTo>
                  <a:pt x="193509" y="0"/>
                </a:moveTo>
                <a:lnTo>
                  <a:pt x="152517" y="7619"/>
                </a:lnTo>
                <a:lnTo>
                  <a:pt x="117297" y="25399"/>
                </a:lnTo>
                <a:lnTo>
                  <a:pt x="90863" y="58419"/>
                </a:lnTo>
                <a:lnTo>
                  <a:pt x="81661" y="100329"/>
                </a:lnTo>
                <a:lnTo>
                  <a:pt x="81661" y="114299"/>
                </a:lnTo>
                <a:lnTo>
                  <a:pt x="98666" y="114299"/>
                </a:lnTo>
                <a:lnTo>
                  <a:pt x="98666" y="100329"/>
                </a:lnTo>
                <a:lnTo>
                  <a:pt x="107020" y="64769"/>
                </a:lnTo>
                <a:lnTo>
                  <a:pt x="128847" y="38099"/>
                </a:lnTo>
                <a:lnTo>
                  <a:pt x="159295" y="22859"/>
                </a:lnTo>
                <a:lnTo>
                  <a:pt x="193509" y="17779"/>
                </a:lnTo>
                <a:lnTo>
                  <a:pt x="253979" y="17779"/>
                </a:lnTo>
                <a:lnTo>
                  <a:pt x="238863" y="8889"/>
                </a:lnTo>
                <a:lnTo>
                  <a:pt x="217030" y="2539"/>
                </a:lnTo>
                <a:lnTo>
                  <a:pt x="193509" y="0"/>
                </a:lnTo>
                <a:close/>
              </a:path>
              <a:path w="383540" h="431800">
                <a:moveTo>
                  <a:pt x="253979" y="17779"/>
                </a:moveTo>
                <a:lnTo>
                  <a:pt x="193509" y="17779"/>
                </a:lnTo>
                <a:lnTo>
                  <a:pt x="213512" y="19049"/>
                </a:lnTo>
                <a:lnTo>
                  <a:pt x="232008" y="25399"/>
                </a:lnTo>
                <a:lnTo>
                  <a:pt x="272216" y="59689"/>
                </a:lnTo>
                <a:lnTo>
                  <a:pt x="284149" y="114299"/>
                </a:lnTo>
                <a:lnTo>
                  <a:pt x="301167" y="114299"/>
                </a:lnTo>
                <a:lnTo>
                  <a:pt x="295230" y="69849"/>
                </a:lnTo>
                <a:lnTo>
                  <a:pt x="274624" y="34289"/>
                </a:lnTo>
                <a:lnTo>
                  <a:pt x="258298" y="20319"/>
                </a:lnTo>
                <a:lnTo>
                  <a:pt x="253979" y="17779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44"/>
          <p:cNvSpPr/>
          <p:nvPr/>
        </p:nvSpPr>
        <p:spPr>
          <a:xfrm>
            <a:off x="9247020" y="976747"/>
            <a:ext cx="48872" cy="45719"/>
          </a:xfrm>
          <a:custGeom>
            <a:avLst/>
            <a:gdLst/>
            <a:ahLst/>
            <a:cxnLst/>
            <a:rect l="l" t="t" r="r" b="b"/>
            <a:pathLst>
              <a:path w="19684" h="18414">
                <a:moveTo>
                  <a:pt x="8991" y="0"/>
                </a:moveTo>
                <a:lnTo>
                  <a:pt x="1041" y="5321"/>
                </a:lnTo>
                <a:lnTo>
                  <a:pt x="0" y="10604"/>
                </a:lnTo>
                <a:lnTo>
                  <a:pt x="4254" y="16954"/>
                </a:lnTo>
                <a:lnTo>
                  <a:pt x="6946" y="18275"/>
                </a:lnTo>
                <a:lnTo>
                  <a:pt x="11315" y="18275"/>
                </a:lnTo>
                <a:lnTo>
                  <a:pt x="12954" y="17805"/>
                </a:lnTo>
                <a:lnTo>
                  <a:pt x="18453" y="14122"/>
                </a:lnTo>
                <a:lnTo>
                  <a:pt x="19494" y="8851"/>
                </a:lnTo>
                <a:lnTo>
                  <a:pt x="14274" y="1041"/>
                </a:lnTo>
                <a:lnTo>
                  <a:pt x="8991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8" name="Группа 187"/>
          <p:cNvGrpSpPr/>
          <p:nvPr/>
        </p:nvGrpSpPr>
        <p:grpSpPr>
          <a:xfrm>
            <a:off x="9378950" y="6248937"/>
            <a:ext cx="925510" cy="925507"/>
            <a:chOff x="3653591" y="1860748"/>
            <a:chExt cx="1522169" cy="1522163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191" name="MH_Other_2"/>
              <p:cNvSpPr/>
              <p:nvPr>
                <p:custDataLst>
                  <p:tags r:id="rId3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2" name="MH_Title_1"/>
              <p:cNvSpPr/>
              <p:nvPr>
                <p:custDataLst>
                  <p:tags r:id="rId4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90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108" name="Левая фигурная скобка 107"/>
          <p:cNvSpPr/>
          <p:nvPr/>
        </p:nvSpPr>
        <p:spPr>
          <a:xfrm flipH="1">
            <a:off x="5568024" y="5703656"/>
            <a:ext cx="1178578" cy="1205637"/>
          </a:xfrm>
          <a:prstGeom prst="leftBrace">
            <a:avLst>
              <a:gd name="adj1" fmla="val 3222"/>
              <a:gd name="adj2" fmla="val 49459"/>
            </a:avLst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9" name="Группа 108"/>
          <p:cNvGrpSpPr/>
          <p:nvPr/>
        </p:nvGrpSpPr>
        <p:grpSpPr>
          <a:xfrm>
            <a:off x="7294318" y="5391435"/>
            <a:ext cx="706555" cy="706552"/>
            <a:chOff x="7582053" y="3265006"/>
            <a:chExt cx="1199999" cy="1200000"/>
          </a:xfrm>
        </p:grpSpPr>
        <p:sp>
          <p:nvSpPr>
            <p:cNvPr id="110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1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4000" b="1" dirty="0">
                  <a:cs typeface="+mn-ea"/>
                  <a:sym typeface="+mn-lt"/>
                </a:rPr>
                <a:t>!</a:t>
              </a:r>
              <a:endParaRPr lang="zh-CN" altLang="en-US" sz="4000" b="1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773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/>
          <p:nvPr/>
        </p:nvSpPr>
        <p:spPr>
          <a:xfrm>
            <a:off x="812115" y="349250"/>
            <a:ext cx="937237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КАЧЕСТВО К КОТОРОМУ НАДО СТРЕМИТЬСЯ, РЕЗУЛЬТАТЫ ПОБЕДИТЕЛЕЙ КОНКУРСА </a:t>
            </a:r>
            <a:r>
              <a:rPr kumimoji="0" lang="ru-RU" sz="24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«ЛУЧШИЙ СИЛОС/СЕНАЖ СЕЗОНА 2021»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4943679" y="6609791"/>
            <a:ext cx="925510" cy="925507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8750" y="1385632"/>
          <a:ext cx="8640231" cy="508451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223367">
                  <a:extLst>
                    <a:ext uri="{9D8B030D-6E8A-4147-A177-3AD203B41FA5}">
                      <a16:colId xmlns:a16="http://schemas.microsoft.com/office/drawing/2014/main" xmlns="" val="47263710"/>
                    </a:ext>
                  </a:extLst>
                </a:gridCol>
                <a:gridCol w="1434233">
                  <a:extLst>
                    <a:ext uri="{9D8B030D-6E8A-4147-A177-3AD203B41FA5}">
                      <a16:colId xmlns:a16="http://schemas.microsoft.com/office/drawing/2014/main" xmlns="" val="2449345897"/>
                    </a:ext>
                  </a:extLst>
                </a:gridCol>
                <a:gridCol w="1526539">
                  <a:extLst>
                    <a:ext uri="{9D8B030D-6E8A-4147-A177-3AD203B41FA5}">
                      <a16:colId xmlns:a16="http://schemas.microsoft.com/office/drawing/2014/main" xmlns="" val="4028788985"/>
                    </a:ext>
                  </a:extLst>
                </a:gridCol>
                <a:gridCol w="1728046">
                  <a:extLst>
                    <a:ext uri="{9D8B030D-6E8A-4147-A177-3AD203B41FA5}">
                      <a16:colId xmlns:a16="http://schemas.microsoft.com/office/drawing/2014/main" xmlns="" val="4180067514"/>
                    </a:ext>
                  </a:extLst>
                </a:gridCol>
                <a:gridCol w="1728046">
                  <a:extLst>
                    <a:ext uri="{9D8B030D-6E8A-4147-A177-3AD203B41FA5}">
                      <a16:colId xmlns:a16="http://schemas.microsoft.com/office/drawing/2014/main" xmlns="" val="2328166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Нутриент</a:t>
                      </a:r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ru-RU" dirty="0" smtClean="0"/>
                        <a:t>   Показатели  в</a:t>
                      </a:r>
                      <a:r>
                        <a:rPr lang="ru-RU" baseline="0" dirty="0" smtClean="0"/>
                        <a:t> различных видах силоса и сенажа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7625900"/>
                  </a:ext>
                </a:extLst>
              </a:tr>
              <a:tr h="1045916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Злаковый</a:t>
                      </a:r>
                      <a:r>
                        <a:rPr lang="ru-RU" baseline="0" dirty="0" smtClean="0"/>
                        <a:t> сенаж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Злаково-бобовый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сенаж</a:t>
                      </a:r>
                      <a:endParaRPr lang="ru-RU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Люцерновый сенаж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Кукурузный силос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526739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337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389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201788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VEM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NEL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VC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1020/7,1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1003/7,1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955/7,0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1028/7,2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7173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Молочная</a:t>
                      </a:r>
                      <a:r>
                        <a:rPr lang="ru-RU" baseline="0" dirty="0" smtClean="0"/>
                        <a:t> кислота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6917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Общий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СП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892029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Сахара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817705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Крахмал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410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584885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Транзитный крахмал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2923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НДК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437804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dirty="0" smtClean="0"/>
                        <a:t>Перев</a:t>
                      </a:r>
                      <a:r>
                        <a:rPr lang="ru-RU" baseline="0" dirty="0" smtClean="0"/>
                        <a:t> ОВ, %</a:t>
                      </a:r>
                      <a:endParaRPr lang="ru-RU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84,1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78,9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284313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dirty="0" smtClean="0"/>
                        <a:t>Перев</a:t>
                      </a:r>
                      <a:r>
                        <a:rPr lang="ru-RU" baseline="0" dirty="0" smtClean="0"/>
                        <a:t> НДК %</a:t>
                      </a:r>
                      <a:endParaRPr lang="ru-RU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82,5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72,5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57,8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58,9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264288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4950" y="5328410"/>
            <a:ext cx="2834523" cy="1141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26574" y="1385632"/>
            <a:ext cx="2436961" cy="4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923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2"/>
          <p:cNvSpPr/>
          <p:nvPr/>
        </p:nvSpPr>
        <p:spPr>
          <a:xfrm>
            <a:off x="-5501" y="6145076"/>
            <a:ext cx="10853331" cy="1600200"/>
          </a:xfrm>
          <a:prstGeom prst="rect">
            <a:avLst/>
          </a:prstGeom>
          <a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9"/>
          <p:cNvSpPr/>
          <p:nvPr/>
        </p:nvSpPr>
        <p:spPr>
          <a:xfrm>
            <a:off x="5670995" y="2351494"/>
            <a:ext cx="4096122" cy="1413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8"/>
          <p:cNvSpPr/>
          <p:nvPr/>
        </p:nvSpPr>
        <p:spPr>
          <a:xfrm>
            <a:off x="5829149" y="2490325"/>
            <a:ext cx="3878922" cy="1156570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Прямоугольник 140"/>
          <p:cNvSpPr/>
          <p:nvPr/>
        </p:nvSpPr>
        <p:spPr>
          <a:xfrm>
            <a:off x="4121150" y="2490325"/>
            <a:ext cx="3679300" cy="1080000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8673" y="2490326"/>
            <a:ext cx="1800000" cy="1084432"/>
          </a:xfrm>
          <a:prstGeom prst="rect">
            <a:avLst/>
          </a:prstGeom>
        </p:spPr>
      </p:pic>
      <p:grpSp>
        <p:nvGrpSpPr>
          <p:cNvPr id="69" name="Группа 68"/>
          <p:cNvGrpSpPr/>
          <p:nvPr/>
        </p:nvGrpSpPr>
        <p:grpSpPr>
          <a:xfrm>
            <a:off x="7532279" y="2740258"/>
            <a:ext cx="504548" cy="504546"/>
            <a:chOff x="7582053" y="3265006"/>
            <a:chExt cx="1199999" cy="1200000"/>
          </a:xfrm>
        </p:grpSpPr>
        <p:sp>
          <p:nvSpPr>
            <p:cNvPr id="70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1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2400" b="1" dirty="0">
                  <a:cs typeface="+mn-ea"/>
                  <a:sym typeface="+mn-lt"/>
                </a:rPr>
                <a:t>!</a:t>
              </a:r>
              <a:endParaRPr lang="zh-CN" altLang="en-US" sz="2400" b="1" dirty="0">
                <a:cs typeface="+mn-ea"/>
                <a:sym typeface="+mn-lt"/>
              </a:endParaRPr>
            </a:p>
          </p:txBody>
        </p:sp>
      </p:grpSp>
      <p:sp>
        <p:nvSpPr>
          <p:cNvPr id="145" name="object 88"/>
          <p:cNvSpPr txBox="1"/>
          <p:nvPr/>
        </p:nvSpPr>
        <p:spPr>
          <a:xfrm>
            <a:off x="4382972" y="2820527"/>
            <a:ext cx="3161918" cy="419987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400" b="1" spc="-5" dirty="0" smtClean="0">
                <a:cs typeface="Arial"/>
              </a:rPr>
              <a:t>ПОЗДНЯЯ </a:t>
            </a:r>
            <a:r>
              <a:rPr lang="ru-RU" sz="1400" b="1" spc="-10" dirty="0" smtClean="0">
                <a:cs typeface="Arial"/>
              </a:rPr>
              <a:t>УБОРКА ТРАВ </a:t>
            </a:r>
            <a:r>
              <a:rPr lang="ru-RU" sz="1400" b="1" dirty="0" smtClean="0">
                <a:cs typeface="Arial"/>
              </a:rPr>
              <a:t>НА </a:t>
            </a:r>
            <a:r>
              <a:rPr lang="ru-RU" sz="1400" b="1" spc="-5" dirty="0" smtClean="0">
                <a:cs typeface="Arial"/>
              </a:rPr>
              <a:t>СЕНАЖ 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000" b="1" i="1" spc="-10" dirty="0" smtClean="0">
                <a:cs typeface="Arial"/>
              </a:rPr>
              <a:t>(чтобы  </a:t>
            </a:r>
            <a:r>
              <a:rPr lang="ru-RU" sz="1000" b="1" i="1" spc="-15" dirty="0" smtClean="0">
                <a:cs typeface="Arial"/>
              </a:rPr>
              <a:t>получить </a:t>
            </a:r>
            <a:r>
              <a:rPr lang="ru-RU" sz="1000" b="1" i="1" dirty="0" smtClean="0">
                <a:cs typeface="Arial"/>
              </a:rPr>
              <a:t>как </a:t>
            </a:r>
            <a:r>
              <a:rPr lang="ru-RU" sz="1000" b="1" i="1" spc="-10" dirty="0" smtClean="0">
                <a:cs typeface="Arial"/>
              </a:rPr>
              <a:t>можно больше </a:t>
            </a:r>
            <a:r>
              <a:rPr lang="ru-RU" sz="1000" b="1" i="1" spc="-5" dirty="0" smtClean="0">
                <a:cs typeface="Arial"/>
              </a:rPr>
              <a:t>зелёной</a:t>
            </a:r>
            <a:r>
              <a:rPr lang="ru-RU" sz="1000" b="1" i="1" spc="-30" dirty="0" smtClean="0">
                <a:cs typeface="Arial"/>
              </a:rPr>
              <a:t> </a:t>
            </a:r>
            <a:r>
              <a:rPr lang="ru-RU" sz="1000" b="1" i="1" spc="-10" dirty="0" smtClean="0">
                <a:cs typeface="Arial"/>
              </a:rPr>
              <a:t>массы)</a:t>
            </a:r>
            <a:endParaRPr lang="ru-RU" sz="1000" b="1" i="1" dirty="0">
              <a:cs typeface="Arial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675146" y="1030511"/>
            <a:ext cx="7809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cs typeface="Arial"/>
              </a:rPr>
              <a:t>УБОРКА ТРАВОСТОЯ. ТИПИЧНЫЕ ОШИБКИ АГРОНОМА</a:t>
            </a:r>
            <a:endParaRPr lang="ru-RU" sz="2400" dirty="0">
              <a:cs typeface="Arial"/>
            </a:endParaRPr>
          </a:p>
        </p:txBody>
      </p:sp>
      <p:sp>
        <p:nvSpPr>
          <p:cNvPr id="78" name="object 19"/>
          <p:cNvSpPr/>
          <p:nvPr/>
        </p:nvSpPr>
        <p:spPr>
          <a:xfrm>
            <a:off x="5736494" y="3892856"/>
            <a:ext cx="4096122" cy="1413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8"/>
          <p:cNvSpPr/>
          <p:nvPr/>
        </p:nvSpPr>
        <p:spPr>
          <a:xfrm>
            <a:off x="5894648" y="4031687"/>
            <a:ext cx="3878922" cy="1156570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Прямоугольник 95"/>
          <p:cNvSpPr/>
          <p:nvPr/>
        </p:nvSpPr>
        <p:spPr>
          <a:xfrm>
            <a:off x="4186649" y="4031687"/>
            <a:ext cx="3679300" cy="1080000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4172" y="4031687"/>
            <a:ext cx="1800000" cy="1080000"/>
          </a:xfrm>
          <a:prstGeom prst="rect">
            <a:avLst/>
          </a:prstGeom>
        </p:spPr>
      </p:pic>
      <p:grpSp>
        <p:nvGrpSpPr>
          <p:cNvPr id="98" name="Группа 97"/>
          <p:cNvGrpSpPr/>
          <p:nvPr/>
        </p:nvGrpSpPr>
        <p:grpSpPr>
          <a:xfrm>
            <a:off x="7597778" y="4281620"/>
            <a:ext cx="504548" cy="504546"/>
            <a:chOff x="7582053" y="3265006"/>
            <a:chExt cx="1199999" cy="1200000"/>
          </a:xfrm>
        </p:grpSpPr>
        <p:sp>
          <p:nvSpPr>
            <p:cNvPr id="99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0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2400" b="1" dirty="0">
                  <a:cs typeface="+mn-ea"/>
                  <a:sym typeface="+mn-lt"/>
                </a:rPr>
                <a:t>!</a:t>
              </a:r>
              <a:endParaRPr lang="zh-CN" altLang="en-US" sz="2400" b="1" dirty="0">
                <a:cs typeface="+mn-ea"/>
                <a:sym typeface="+mn-lt"/>
              </a:endParaRPr>
            </a:p>
          </p:txBody>
        </p:sp>
      </p:grpSp>
      <p:sp>
        <p:nvSpPr>
          <p:cNvPr id="101" name="object 88"/>
          <p:cNvSpPr txBox="1"/>
          <p:nvPr/>
        </p:nvSpPr>
        <p:spPr>
          <a:xfrm>
            <a:off x="4448471" y="4361889"/>
            <a:ext cx="3161918" cy="419987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400" b="1" spc="-5" dirty="0" smtClean="0">
                <a:cs typeface="Arial"/>
              </a:rPr>
              <a:t>РАННЯЯ </a:t>
            </a:r>
            <a:r>
              <a:rPr lang="ru-RU" sz="1400" b="1" spc="-10" dirty="0" smtClean="0">
                <a:cs typeface="Arial"/>
              </a:rPr>
              <a:t>УБОРКА КУКУРУЗЫ НА СИЛОС</a:t>
            </a:r>
            <a:endParaRPr lang="ru-RU" sz="1400" b="1" spc="-5" dirty="0" smtClean="0"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000" b="1" i="1" spc="-10" dirty="0" smtClean="0">
                <a:cs typeface="Arial"/>
              </a:rPr>
              <a:t>(чтобы  </a:t>
            </a:r>
            <a:r>
              <a:rPr lang="ru-RU" sz="1000" b="1" i="1" spc="-15" dirty="0" smtClean="0">
                <a:cs typeface="Arial"/>
              </a:rPr>
              <a:t>избежать осенней непогоды</a:t>
            </a:r>
            <a:r>
              <a:rPr lang="ru-RU" sz="1000" b="1" i="1" spc="-10" dirty="0" smtClean="0">
                <a:cs typeface="Arial"/>
              </a:rPr>
              <a:t>)</a:t>
            </a:r>
            <a:endParaRPr lang="ru-RU" sz="1000" b="1" i="1" dirty="0"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44550" y="2141517"/>
            <a:ext cx="3084552" cy="34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673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2"/>
          <p:cNvSpPr/>
          <p:nvPr/>
        </p:nvSpPr>
        <p:spPr>
          <a:xfrm>
            <a:off x="-5501" y="6145076"/>
            <a:ext cx="10853331" cy="1600200"/>
          </a:xfrm>
          <a:prstGeom prst="rect">
            <a:avLst/>
          </a:prstGeom>
          <a:blipFill>
            <a:blip r:embed="rId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9"/>
          <p:cNvSpPr/>
          <p:nvPr/>
        </p:nvSpPr>
        <p:spPr>
          <a:xfrm>
            <a:off x="3294514" y="1311513"/>
            <a:ext cx="4096122" cy="1413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8"/>
          <p:cNvSpPr/>
          <p:nvPr/>
        </p:nvSpPr>
        <p:spPr>
          <a:xfrm>
            <a:off x="1592269" y="1401631"/>
            <a:ext cx="5739321" cy="1399689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Прямоугольник 140"/>
          <p:cNvSpPr/>
          <p:nvPr/>
        </p:nvSpPr>
        <p:spPr>
          <a:xfrm>
            <a:off x="1744669" y="1401631"/>
            <a:ext cx="3679300" cy="1275163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Группа 68"/>
          <p:cNvGrpSpPr/>
          <p:nvPr/>
        </p:nvGrpSpPr>
        <p:grpSpPr>
          <a:xfrm>
            <a:off x="1193896" y="910475"/>
            <a:ext cx="1103685" cy="1103681"/>
            <a:chOff x="7582053" y="3265006"/>
            <a:chExt cx="1199999" cy="1200000"/>
          </a:xfrm>
        </p:grpSpPr>
        <p:sp>
          <p:nvSpPr>
            <p:cNvPr id="70" name="MH_Other_2"/>
            <p:cNvSpPr/>
            <p:nvPr>
              <p:custDataLst>
                <p:tags r:id="rId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1" name="MH_Title_1"/>
            <p:cNvSpPr/>
            <p:nvPr>
              <p:custDataLst>
                <p:tags r:id="rId6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4000" b="1" dirty="0">
                  <a:cs typeface="+mn-ea"/>
                  <a:sym typeface="+mn-lt"/>
                </a:rPr>
                <a:t>!</a:t>
              </a:r>
              <a:endParaRPr lang="zh-CN" altLang="en-US" sz="4000" b="1" dirty="0">
                <a:cs typeface="+mn-ea"/>
                <a:sym typeface="+mn-lt"/>
              </a:endParaRPr>
            </a:p>
          </p:txBody>
        </p:sp>
      </p:grpSp>
      <p:sp>
        <p:nvSpPr>
          <p:cNvPr id="145" name="object 88"/>
          <p:cNvSpPr txBox="1"/>
          <p:nvPr/>
        </p:nvSpPr>
        <p:spPr>
          <a:xfrm>
            <a:off x="2004430" y="1731573"/>
            <a:ext cx="3161918" cy="5738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20" dirty="0" smtClean="0">
                <a:cs typeface="Arial"/>
              </a:rPr>
              <a:t>Ежа сборная </a:t>
            </a:r>
          </a:p>
          <a:p>
            <a:pPr marL="762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20" dirty="0" smtClean="0">
                <a:cs typeface="Arial"/>
              </a:rPr>
              <a:t>ТРАВА </a:t>
            </a:r>
            <a:r>
              <a:rPr lang="ru-RU" sz="1400" b="1" dirty="0" smtClean="0">
                <a:cs typeface="Arial"/>
              </a:rPr>
              <a:t>ПО </a:t>
            </a:r>
            <a:r>
              <a:rPr lang="ru-RU" sz="1400" b="1" spc="-10" dirty="0" smtClean="0">
                <a:cs typeface="Arial"/>
              </a:rPr>
              <a:t>ПОЯС. </a:t>
            </a:r>
            <a:r>
              <a:rPr lang="ru-RU" sz="1400" b="1" spc="-20" dirty="0" smtClean="0">
                <a:cs typeface="Arial"/>
              </a:rPr>
              <a:t>ФАЗА</a:t>
            </a:r>
            <a:r>
              <a:rPr lang="ru-RU" sz="1400" b="1" spc="-15" dirty="0" smtClean="0">
                <a:cs typeface="Arial"/>
              </a:rPr>
              <a:t> </a:t>
            </a:r>
            <a:r>
              <a:rPr lang="ru-RU" sz="1400" b="1" spc="-5" dirty="0" smtClean="0">
                <a:cs typeface="Arial"/>
              </a:rPr>
              <a:t>УПУЩЕНА</a:t>
            </a:r>
            <a:endParaRPr lang="ru-RU" sz="1400" dirty="0" smtClean="0">
              <a:cs typeface="Arial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3249906" y="262118"/>
            <a:ext cx="5245443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cs typeface="Arial"/>
              </a:rPr>
              <a:t>УБОРКА ТРАВОСТОЯ. ФАЗА УПУЩЕНА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cs typeface="Arial"/>
              </a:rPr>
              <a:t>КАК НЕ НАДО ДЕЛАТЬ</a:t>
            </a:r>
            <a:endParaRPr lang="ru-RU" sz="2400" dirty="0">
              <a:cs typeface="Arial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3249906" y="3135175"/>
            <a:ext cx="4096122" cy="1413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8"/>
          <p:cNvSpPr/>
          <p:nvPr/>
        </p:nvSpPr>
        <p:spPr>
          <a:xfrm>
            <a:off x="1547661" y="3274005"/>
            <a:ext cx="5739321" cy="1432315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Прямоугольник 25"/>
          <p:cNvSpPr/>
          <p:nvPr/>
        </p:nvSpPr>
        <p:spPr>
          <a:xfrm>
            <a:off x="1700061" y="3274006"/>
            <a:ext cx="3679300" cy="1275162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1149288" y="2782849"/>
            <a:ext cx="1103685" cy="1103681"/>
            <a:chOff x="7582053" y="3265006"/>
            <a:chExt cx="1199999" cy="1200000"/>
          </a:xfrm>
        </p:grpSpPr>
        <p:sp>
          <p:nvSpPr>
            <p:cNvPr id="29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4400" b="1" dirty="0">
                  <a:cs typeface="+mn-ea"/>
                  <a:sym typeface="+mn-lt"/>
                </a:rPr>
                <a:t>!</a:t>
              </a:r>
              <a:endParaRPr lang="zh-CN" altLang="en-US" sz="4400" b="1" dirty="0">
                <a:cs typeface="+mn-ea"/>
                <a:sym typeface="+mn-lt"/>
              </a:endParaRPr>
            </a:p>
          </p:txBody>
        </p:sp>
      </p:grpSp>
      <p:sp>
        <p:nvSpPr>
          <p:cNvPr id="31" name="object 88"/>
          <p:cNvSpPr txBox="1"/>
          <p:nvPr/>
        </p:nvSpPr>
        <p:spPr>
          <a:xfrm>
            <a:off x="2004429" y="3599592"/>
            <a:ext cx="3206527" cy="5738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20" dirty="0" smtClean="0">
                <a:cs typeface="Arial"/>
              </a:rPr>
              <a:t>Кострец</a:t>
            </a:r>
          </a:p>
          <a:p>
            <a:pPr marL="762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20" dirty="0" smtClean="0">
                <a:cs typeface="Arial"/>
              </a:rPr>
              <a:t>ТРАВА </a:t>
            </a:r>
            <a:r>
              <a:rPr lang="ru-RU" sz="1400" b="1" dirty="0" smtClean="0">
                <a:cs typeface="Arial"/>
              </a:rPr>
              <a:t>ПО </a:t>
            </a:r>
            <a:r>
              <a:rPr lang="ru-RU" sz="1400" b="1" spc="-10" dirty="0" smtClean="0">
                <a:cs typeface="Arial"/>
              </a:rPr>
              <a:t>ПОЯС. </a:t>
            </a:r>
            <a:r>
              <a:rPr lang="ru-RU" sz="1400" b="1" spc="-20" dirty="0" smtClean="0">
                <a:cs typeface="Arial"/>
              </a:rPr>
              <a:t>ФАЗА</a:t>
            </a:r>
            <a:r>
              <a:rPr lang="ru-RU" sz="1400" b="1" spc="-15" dirty="0" smtClean="0">
                <a:cs typeface="Arial"/>
              </a:rPr>
              <a:t> </a:t>
            </a:r>
            <a:r>
              <a:rPr lang="ru-RU" sz="1400" b="1" spc="-5" dirty="0" smtClean="0">
                <a:cs typeface="Arial"/>
              </a:rPr>
              <a:t>УПУЩЕНА</a:t>
            </a:r>
            <a:endParaRPr lang="ru-RU" sz="1400" dirty="0" smtClean="0"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3935" y="2940541"/>
            <a:ext cx="2696947" cy="2019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object 19"/>
          <p:cNvSpPr/>
          <p:nvPr/>
        </p:nvSpPr>
        <p:spPr>
          <a:xfrm>
            <a:off x="3295584" y="5067439"/>
            <a:ext cx="4096122" cy="1413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"/>
          <p:cNvSpPr/>
          <p:nvPr/>
        </p:nvSpPr>
        <p:spPr>
          <a:xfrm>
            <a:off x="1593339" y="5206269"/>
            <a:ext cx="5739321" cy="1432315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Прямоугольник 34"/>
          <p:cNvSpPr/>
          <p:nvPr/>
        </p:nvSpPr>
        <p:spPr>
          <a:xfrm>
            <a:off x="1745739" y="5206270"/>
            <a:ext cx="3679300" cy="1275162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/>
        </p:nvGrpSpPr>
        <p:grpSpPr>
          <a:xfrm>
            <a:off x="1194966" y="4715113"/>
            <a:ext cx="1103685" cy="1103681"/>
            <a:chOff x="7582053" y="3265006"/>
            <a:chExt cx="1199999" cy="1200000"/>
          </a:xfrm>
        </p:grpSpPr>
        <p:sp>
          <p:nvSpPr>
            <p:cNvPr id="38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4400" b="1" dirty="0">
                  <a:cs typeface="+mn-ea"/>
                  <a:sym typeface="+mn-lt"/>
                </a:rPr>
                <a:t>!</a:t>
              </a:r>
              <a:endParaRPr lang="zh-CN" altLang="en-US" sz="4400" b="1" dirty="0">
                <a:cs typeface="+mn-ea"/>
                <a:sym typeface="+mn-lt"/>
              </a:endParaRPr>
            </a:p>
          </p:txBody>
        </p:sp>
      </p:grpSp>
      <p:sp>
        <p:nvSpPr>
          <p:cNvPr id="40" name="object 88"/>
          <p:cNvSpPr txBox="1"/>
          <p:nvPr/>
        </p:nvSpPr>
        <p:spPr>
          <a:xfrm>
            <a:off x="2004430" y="5556913"/>
            <a:ext cx="3206527" cy="5738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20" dirty="0" smtClean="0">
                <a:cs typeface="Arial"/>
              </a:rPr>
              <a:t>Люцерна</a:t>
            </a:r>
          </a:p>
          <a:p>
            <a:pPr marL="762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20" dirty="0" smtClean="0">
                <a:cs typeface="Arial"/>
              </a:rPr>
              <a:t>ФАЗА</a:t>
            </a:r>
            <a:r>
              <a:rPr lang="ru-RU" sz="1400" b="1" spc="-15" dirty="0" smtClean="0">
                <a:cs typeface="Arial"/>
              </a:rPr>
              <a:t> </a:t>
            </a:r>
            <a:r>
              <a:rPr lang="ru-RU" sz="1400" b="1" spc="-5" dirty="0" smtClean="0">
                <a:cs typeface="Arial"/>
              </a:rPr>
              <a:t>УПУЩЕНА</a:t>
            </a:r>
            <a:endParaRPr lang="ru-RU" sz="1400" dirty="0" smtClean="0"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9477" y="4968348"/>
            <a:ext cx="2696947" cy="1908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3935" y="946444"/>
            <a:ext cx="2696947" cy="2022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648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2"/>
          <p:cNvSpPr/>
          <p:nvPr/>
        </p:nvSpPr>
        <p:spPr>
          <a:xfrm>
            <a:off x="-5501" y="6145076"/>
            <a:ext cx="10853331" cy="1600200"/>
          </a:xfrm>
          <a:prstGeom prst="rect">
            <a:avLst/>
          </a:prstGeom>
          <a:blipFill>
            <a:blip r:embed="rId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9"/>
          <p:cNvSpPr/>
          <p:nvPr/>
        </p:nvSpPr>
        <p:spPr>
          <a:xfrm>
            <a:off x="3294514" y="1262801"/>
            <a:ext cx="4096122" cy="1413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8"/>
          <p:cNvSpPr/>
          <p:nvPr/>
        </p:nvSpPr>
        <p:spPr>
          <a:xfrm>
            <a:off x="1592269" y="1401631"/>
            <a:ext cx="5739321" cy="1399689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Прямоугольник 140"/>
          <p:cNvSpPr/>
          <p:nvPr/>
        </p:nvSpPr>
        <p:spPr>
          <a:xfrm>
            <a:off x="1744668" y="1401631"/>
            <a:ext cx="3976682" cy="1275163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Группа 68"/>
          <p:cNvGrpSpPr/>
          <p:nvPr/>
        </p:nvGrpSpPr>
        <p:grpSpPr>
          <a:xfrm>
            <a:off x="1043977" y="1262801"/>
            <a:ext cx="1103685" cy="1103681"/>
            <a:chOff x="7582053" y="3265006"/>
            <a:chExt cx="1199999" cy="1200000"/>
          </a:xfrm>
        </p:grpSpPr>
        <p:sp>
          <p:nvSpPr>
            <p:cNvPr id="70" name="MH_Other_2"/>
            <p:cNvSpPr/>
            <p:nvPr>
              <p:custDataLst>
                <p:tags r:id="rId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1" name="MH_Title_1"/>
            <p:cNvSpPr/>
            <p:nvPr>
              <p:custDataLst>
                <p:tags r:id="rId6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ru-RU" sz="6000" dirty="0" smtClean="0"/>
                <a:t> </a:t>
              </a:r>
              <a:endParaRPr lang="en-US" sz="6000" dirty="0"/>
            </a:p>
          </p:txBody>
        </p:sp>
      </p:grpSp>
      <p:sp>
        <p:nvSpPr>
          <p:cNvPr id="145" name="object 88"/>
          <p:cNvSpPr txBox="1"/>
          <p:nvPr/>
        </p:nvSpPr>
        <p:spPr>
          <a:xfrm>
            <a:off x="2270764" y="1589409"/>
            <a:ext cx="3335630" cy="89960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/>
            <a:r>
              <a:rPr lang="ru-RU" sz="1600" b="1" dirty="0">
                <a:cs typeface="Arial"/>
              </a:rPr>
              <a:t>ТРАВОСМЕСЬ: </a:t>
            </a:r>
            <a:endParaRPr lang="ru-RU" sz="1600" b="1" dirty="0" smtClean="0">
              <a:cs typeface="Arial"/>
            </a:endParaRPr>
          </a:p>
          <a:p>
            <a:pPr algn="ctr"/>
            <a:r>
              <a:rPr lang="ru-RU" sz="1600" b="1" dirty="0" smtClean="0">
                <a:cs typeface="Arial"/>
              </a:rPr>
              <a:t>60</a:t>
            </a:r>
            <a:r>
              <a:rPr lang="ru-RU" sz="1600" b="1" dirty="0">
                <a:cs typeface="Arial"/>
              </a:rPr>
              <a:t>% - ЗЛАКИ, 40% - БОБОВЫЕ</a:t>
            </a:r>
          </a:p>
          <a:p>
            <a:pPr algn="ctr"/>
            <a:r>
              <a:rPr lang="ru-RU" sz="1200" i="1" dirty="0">
                <a:cs typeface="Arial"/>
              </a:rPr>
              <a:t>первый год использования, </a:t>
            </a:r>
            <a:endParaRPr lang="ru-RU" sz="1200" i="1" dirty="0" smtClean="0">
              <a:cs typeface="Arial"/>
            </a:endParaRPr>
          </a:p>
          <a:p>
            <a:pPr algn="ctr"/>
            <a:r>
              <a:rPr lang="ru-RU" sz="1200" i="1" dirty="0" smtClean="0">
                <a:cs typeface="Arial"/>
              </a:rPr>
              <a:t>первый </a:t>
            </a:r>
            <a:r>
              <a:rPr lang="ru-RU" sz="1200" i="1" dirty="0">
                <a:cs typeface="Arial"/>
              </a:rPr>
              <a:t>укос – 90 </a:t>
            </a:r>
            <a:r>
              <a:rPr lang="ru-RU" sz="1200" i="1" dirty="0" smtClean="0">
                <a:cs typeface="Arial"/>
              </a:rPr>
              <a:t>ц/га</a:t>
            </a:r>
            <a:endParaRPr lang="ru-RU" sz="1200" i="1" dirty="0">
              <a:cs typeface="Arial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2686435" y="264303"/>
            <a:ext cx="6307289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cs typeface="Arial"/>
              </a:rPr>
              <a:t>УБОРКА ТРАВОСТОЯ. ОПТИМАЛЬНАЯ ФАЗА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cs typeface="Arial"/>
              </a:rPr>
              <a:t>КАК НАДО ДЕЛАТЬ</a:t>
            </a:r>
            <a:endParaRPr lang="ru-RU" sz="2400" dirty="0">
              <a:cs typeface="Arial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3249906" y="2733365"/>
            <a:ext cx="4096122" cy="1413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8"/>
          <p:cNvSpPr/>
          <p:nvPr/>
        </p:nvSpPr>
        <p:spPr>
          <a:xfrm>
            <a:off x="1547661" y="2872195"/>
            <a:ext cx="5739321" cy="1432315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Прямоугольник 25"/>
          <p:cNvSpPr/>
          <p:nvPr/>
        </p:nvSpPr>
        <p:spPr>
          <a:xfrm>
            <a:off x="1759139" y="2872196"/>
            <a:ext cx="3962211" cy="1275162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object 88"/>
          <p:cNvSpPr txBox="1"/>
          <p:nvPr/>
        </p:nvSpPr>
        <p:spPr>
          <a:xfrm>
            <a:off x="2450605" y="3171654"/>
            <a:ext cx="2491721" cy="68416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lang="ru-RU" sz="1600" b="1" spc="-10" dirty="0">
                <a:cs typeface="Arial"/>
              </a:rPr>
              <a:t>ЗЛАКОВЫЕ</a:t>
            </a:r>
            <a:r>
              <a:rPr lang="ru-RU" sz="1600" b="1" spc="5" dirty="0">
                <a:cs typeface="Arial"/>
              </a:rPr>
              <a:t> </a:t>
            </a:r>
            <a:r>
              <a:rPr lang="ru-RU" sz="1600" b="1" spc="-35" dirty="0">
                <a:cs typeface="Arial"/>
              </a:rPr>
              <a:t>ТРАВЫ</a:t>
            </a:r>
            <a:endParaRPr lang="ru-RU" sz="1600" dirty="0"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i="1" spc="-5" dirty="0">
                <a:cs typeface="Arial"/>
              </a:rPr>
              <a:t>(ежа, </a:t>
            </a:r>
            <a:r>
              <a:rPr lang="ru-RU" sz="1200" i="1" dirty="0">
                <a:cs typeface="Arial"/>
              </a:rPr>
              <a:t>кострец, тимофеевка,</a:t>
            </a:r>
            <a:r>
              <a:rPr lang="ru-RU" sz="1200" i="1" spc="-145" dirty="0">
                <a:cs typeface="Arial"/>
              </a:rPr>
              <a:t> </a:t>
            </a:r>
            <a:r>
              <a:rPr lang="ru-RU" sz="1200" i="1" spc="-5" dirty="0" smtClean="0">
                <a:cs typeface="Arial"/>
              </a:rPr>
              <a:t>пырей)</a:t>
            </a:r>
            <a:endParaRPr lang="ru-RU" sz="1050" i="1" spc="-5" dirty="0" smtClean="0">
              <a:cs typeface="Arial"/>
            </a:endParaRPr>
          </a:p>
          <a:p>
            <a:pPr algn="ctr"/>
            <a:r>
              <a:rPr lang="ru-RU" sz="1400" b="1" spc="-5" dirty="0">
                <a:cs typeface="Arial"/>
              </a:rPr>
              <a:t>Оптимальная </a:t>
            </a:r>
            <a:r>
              <a:rPr lang="ru-RU" sz="1400" b="1" spc="-5" dirty="0" smtClean="0">
                <a:cs typeface="Arial"/>
              </a:rPr>
              <a:t>фаза</a:t>
            </a:r>
            <a:endParaRPr lang="ru-RU" sz="1400" dirty="0">
              <a:cs typeface="Arial"/>
            </a:endParaRPr>
          </a:p>
        </p:txBody>
      </p:sp>
      <p:sp>
        <p:nvSpPr>
          <p:cNvPr id="33" name="object 19"/>
          <p:cNvSpPr/>
          <p:nvPr/>
        </p:nvSpPr>
        <p:spPr>
          <a:xfrm>
            <a:off x="3295583" y="4534259"/>
            <a:ext cx="4096122" cy="175859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"/>
          <p:cNvSpPr/>
          <p:nvPr/>
        </p:nvSpPr>
        <p:spPr>
          <a:xfrm>
            <a:off x="1593338" y="4673089"/>
            <a:ext cx="5739321" cy="1772161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Прямоугольник 34"/>
          <p:cNvSpPr/>
          <p:nvPr/>
        </p:nvSpPr>
        <p:spPr>
          <a:xfrm>
            <a:off x="1745737" y="4673090"/>
            <a:ext cx="3975613" cy="1619760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object 88"/>
          <p:cNvSpPr txBox="1"/>
          <p:nvPr/>
        </p:nvSpPr>
        <p:spPr>
          <a:xfrm>
            <a:off x="2150298" y="4782663"/>
            <a:ext cx="3585312" cy="134075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45"/>
              </a:spcBef>
            </a:pPr>
            <a:r>
              <a:rPr lang="ru-RU" sz="1600" b="1" spc="-10" dirty="0">
                <a:cs typeface="Arial"/>
              </a:rPr>
              <a:t>ОДНОЛЕТНЯЯ ВИКО-ОВСЯНАЯ</a:t>
            </a:r>
            <a:r>
              <a:rPr lang="ru-RU" sz="1600" b="1" spc="15" dirty="0">
                <a:cs typeface="Arial"/>
              </a:rPr>
              <a:t> </a:t>
            </a:r>
            <a:r>
              <a:rPr lang="ru-RU" sz="1600" b="1" spc="-5" dirty="0" smtClean="0">
                <a:cs typeface="Arial"/>
              </a:rPr>
              <a:t>СМЕСЬ</a:t>
            </a:r>
          </a:p>
          <a:p>
            <a:pPr algn="ctr">
              <a:lnSpc>
                <a:spcPct val="100000"/>
              </a:lnSpc>
              <a:spcBef>
                <a:spcPts val="445"/>
              </a:spcBef>
            </a:pPr>
            <a:r>
              <a:rPr lang="ru-RU" sz="1400" b="1" spc="-5" dirty="0" smtClean="0">
                <a:cs typeface="Arial"/>
              </a:rPr>
              <a:t>Оптимальная фаза</a:t>
            </a:r>
          </a:p>
          <a:p>
            <a:pPr algn="ctr">
              <a:spcBef>
                <a:spcPts val="445"/>
              </a:spcBef>
            </a:pPr>
            <a:r>
              <a:rPr lang="ru-RU" sz="1200" i="1" spc="-5" dirty="0">
                <a:latin typeface="Arial"/>
                <a:cs typeface="Arial"/>
              </a:rPr>
              <a:t>Отличная </a:t>
            </a:r>
            <a:r>
              <a:rPr lang="ru-RU" sz="1200" i="1" spc="-25" dirty="0">
                <a:latin typeface="Arial"/>
                <a:cs typeface="Arial"/>
              </a:rPr>
              <a:t>культура </a:t>
            </a:r>
            <a:r>
              <a:rPr lang="ru-RU" sz="1200" i="1" spc="-5" dirty="0">
                <a:latin typeface="Arial"/>
                <a:cs typeface="Arial"/>
              </a:rPr>
              <a:t>для </a:t>
            </a:r>
            <a:r>
              <a:rPr lang="ru-RU" sz="1200" i="1" spc="-15" dirty="0">
                <a:latin typeface="Arial"/>
                <a:cs typeface="Arial"/>
              </a:rPr>
              <a:t>подготовки поля </a:t>
            </a:r>
            <a:r>
              <a:rPr lang="ru-RU" sz="1200" i="1" dirty="0">
                <a:latin typeface="Arial"/>
                <a:cs typeface="Arial"/>
              </a:rPr>
              <a:t>к </a:t>
            </a:r>
            <a:r>
              <a:rPr lang="ru-RU" sz="1200" i="1" spc="-10" dirty="0">
                <a:latin typeface="Arial"/>
                <a:cs typeface="Arial"/>
              </a:rPr>
              <a:t>кукурузе </a:t>
            </a:r>
            <a:r>
              <a:rPr lang="ru-RU" sz="1200" i="1" spc="-5" dirty="0">
                <a:latin typeface="Arial"/>
                <a:cs typeface="Arial"/>
              </a:rPr>
              <a:t>после </a:t>
            </a:r>
            <a:r>
              <a:rPr lang="ru-RU" sz="1200" i="1" spc="-15" dirty="0">
                <a:latin typeface="Arial"/>
                <a:cs typeface="Arial"/>
              </a:rPr>
              <a:t>многолетних </a:t>
            </a:r>
            <a:r>
              <a:rPr lang="ru-RU" sz="1200" i="1" spc="-5" dirty="0">
                <a:latin typeface="Arial"/>
                <a:cs typeface="Arial"/>
              </a:rPr>
              <a:t>трав; </a:t>
            </a:r>
            <a:r>
              <a:rPr lang="ru-RU" sz="1200" i="1" spc="-15" dirty="0">
                <a:latin typeface="Arial"/>
                <a:cs typeface="Arial"/>
              </a:rPr>
              <a:t>богата </a:t>
            </a:r>
            <a:r>
              <a:rPr lang="ru-RU" sz="1200" i="1" spc="-5" dirty="0">
                <a:latin typeface="Arial"/>
                <a:cs typeface="Arial"/>
              </a:rPr>
              <a:t>НДК,  содержит </a:t>
            </a:r>
            <a:r>
              <a:rPr lang="ru-RU" sz="1200" i="1" dirty="0">
                <a:latin typeface="Arial"/>
                <a:cs typeface="Arial"/>
              </a:rPr>
              <a:t>мало </a:t>
            </a:r>
            <a:r>
              <a:rPr lang="ru-RU" sz="1200" i="1" spc="-5" dirty="0">
                <a:latin typeface="Arial"/>
                <a:cs typeface="Arial"/>
              </a:rPr>
              <a:t>катионов </a:t>
            </a:r>
            <a:r>
              <a:rPr lang="ru-RU" sz="1200" i="1" dirty="0">
                <a:latin typeface="Arial"/>
                <a:cs typeface="Arial"/>
              </a:rPr>
              <a:t>K и </a:t>
            </a:r>
            <a:r>
              <a:rPr lang="ru-RU" sz="1200" i="1" spc="-5" dirty="0" err="1">
                <a:latin typeface="Arial"/>
                <a:cs typeface="Arial"/>
              </a:rPr>
              <a:t>Na</a:t>
            </a:r>
            <a:r>
              <a:rPr lang="ru-RU" sz="1200" i="1" spc="-5" dirty="0">
                <a:latin typeface="Arial"/>
                <a:cs typeface="Arial"/>
              </a:rPr>
              <a:t> </a:t>
            </a:r>
            <a:r>
              <a:rPr lang="ru-RU" sz="1200" i="1" dirty="0">
                <a:latin typeface="Arial"/>
                <a:cs typeface="Arial"/>
              </a:rPr>
              <a:t>и </a:t>
            </a:r>
            <a:r>
              <a:rPr lang="ru-RU" sz="1200" i="1" spc="-10" dirty="0">
                <a:latin typeface="Arial"/>
                <a:cs typeface="Arial"/>
              </a:rPr>
              <a:t>хорошо </a:t>
            </a:r>
            <a:r>
              <a:rPr lang="ru-RU" sz="1200" i="1" spc="-20" dirty="0">
                <a:latin typeface="Arial"/>
                <a:cs typeface="Arial"/>
              </a:rPr>
              <a:t>подходит </a:t>
            </a:r>
            <a:r>
              <a:rPr lang="ru-RU" sz="1200" i="1" spc="-5" dirty="0">
                <a:latin typeface="Arial"/>
                <a:cs typeface="Arial"/>
              </a:rPr>
              <a:t>для кормления </a:t>
            </a:r>
            <a:r>
              <a:rPr lang="ru-RU" sz="1200" i="1" spc="-10" dirty="0">
                <a:latin typeface="Arial"/>
                <a:cs typeface="Arial"/>
              </a:rPr>
              <a:t>сухостойных</a:t>
            </a:r>
            <a:r>
              <a:rPr lang="ru-RU" sz="1200" i="1" spc="50" dirty="0">
                <a:latin typeface="Arial"/>
                <a:cs typeface="Arial"/>
              </a:rPr>
              <a:t> </a:t>
            </a:r>
            <a:r>
              <a:rPr lang="ru-RU" sz="1200" i="1" spc="-5" dirty="0" smtClean="0">
                <a:latin typeface="Arial"/>
                <a:cs typeface="Arial"/>
              </a:rPr>
              <a:t>коров</a:t>
            </a:r>
            <a:endParaRPr lang="ru-RU" sz="1200" i="1" dirty="0">
              <a:latin typeface="Arial"/>
              <a:cs typeface="Arial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041496" y="2872195"/>
            <a:ext cx="1103685" cy="1103681"/>
            <a:chOff x="7582053" y="3265006"/>
            <a:chExt cx="1199999" cy="1200000"/>
          </a:xfrm>
        </p:grpSpPr>
        <p:sp>
          <p:nvSpPr>
            <p:cNvPr id="36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1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ru-RU" sz="6000" dirty="0" smtClean="0"/>
                <a:t> </a:t>
              </a:r>
              <a:endParaRPr lang="en-US" sz="6000"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1043977" y="4723744"/>
            <a:ext cx="1103685" cy="1103681"/>
            <a:chOff x="7582053" y="3265006"/>
            <a:chExt cx="1199999" cy="1200000"/>
          </a:xfrm>
        </p:grpSpPr>
        <p:sp>
          <p:nvSpPr>
            <p:cNvPr id="43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ru-RU" sz="6000" dirty="0" smtClean="0"/>
                <a:t> </a:t>
              </a:r>
              <a:endParaRPr lang="en-US" sz="600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8660" y="1179156"/>
            <a:ext cx="2257385" cy="16930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8661" y="2928766"/>
            <a:ext cx="2259187" cy="16943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8660" y="4623156"/>
            <a:ext cx="2259187" cy="16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33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Прямоугольник 119"/>
          <p:cNvSpPr/>
          <p:nvPr/>
        </p:nvSpPr>
        <p:spPr>
          <a:xfrm>
            <a:off x="1214416" y="273050"/>
            <a:ext cx="8712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769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10" dirty="0" smtClean="0">
                <a:cs typeface="Arial"/>
              </a:rPr>
              <a:t>СРОКИ </a:t>
            </a:r>
            <a:r>
              <a:rPr lang="ru-RU" sz="2400" b="1" spc="-15" dirty="0">
                <a:cs typeface="Arial"/>
              </a:rPr>
              <a:t>СКАШИВАНИЯ </a:t>
            </a:r>
            <a:r>
              <a:rPr lang="ru-RU" sz="2400" b="1" dirty="0">
                <a:cs typeface="Arial"/>
              </a:rPr>
              <a:t>КУКУРУЗЫ </a:t>
            </a:r>
            <a:r>
              <a:rPr lang="ru-RU" sz="2400" b="1" spc="-5" dirty="0">
                <a:cs typeface="Arial"/>
              </a:rPr>
              <a:t>НА</a:t>
            </a:r>
            <a:r>
              <a:rPr lang="ru-RU" sz="2400" b="1" spc="45" dirty="0">
                <a:cs typeface="Arial"/>
              </a:rPr>
              <a:t> </a:t>
            </a:r>
            <a:r>
              <a:rPr lang="ru-RU" sz="2400" b="1" dirty="0">
                <a:cs typeface="Arial"/>
              </a:rPr>
              <a:t>СИЛОС</a:t>
            </a:r>
            <a:endParaRPr lang="ru-RU" sz="2400" dirty="0">
              <a:cs typeface="Arial"/>
            </a:endParaRPr>
          </a:p>
        </p:txBody>
      </p:sp>
      <p:sp>
        <p:nvSpPr>
          <p:cNvPr id="58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6" name="Группа 175"/>
          <p:cNvGrpSpPr/>
          <p:nvPr/>
        </p:nvGrpSpPr>
        <p:grpSpPr>
          <a:xfrm>
            <a:off x="4878453" y="6541149"/>
            <a:ext cx="925510" cy="925507"/>
            <a:chOff x="3653591" y="1860748"/>
            <a:chExt cx="1522169" cy="1522163"/>
          </a:xfrm>
        </p:grpSpPr>
        <p:grpSp>
          <p:nvGrpSpPr>
            <p:cNvPr id="177" name="Группа 176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179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0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78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graphicFrame>
        <p:nvGraphicFramePr>
          <p:cNvPr id="57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7614585"/>
              </p:ext>
            </p:extLst>
          </p:nvPr>
        </p:nvGraphicFramePr>
        <p:xfrm>
          <a:off x="884498" y="1363092"/>
          <a:ext cx="9372600" cy="449580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828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86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73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836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83391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600" b="1" spc="-5" dirty="0" smtClean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ВЫПОЛНЕННОСТЬ</a:t>
                      </a:r>
                      <a:r>
                        <a:rPr lang="ru-RU" sz="1600" b="1" spc="5" dirty="0" smtClean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ru-RU" sz="1600" b="1" spc="-10" dirty="0" smtClean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ЗЕРНОВКИ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32080" marR="125730" indent="2095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200" b="1" dirty="0">
                        <a:latin typeface="+mn-lt"/>
                        <a:cs typeface="Arial"/>
                      </a:endParaRPr>
                    </a:p>
                  </a:txBody>
                  <a:tcPr marL="0" marR="0" marT="412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0180" marR="139700" indent="-2286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200" b="1" dirty="0">
                        <a:latin typeface="+mn-lt"/>
                        <a:cs typeface="Arial"/>
                      </a:endParaRPr>
                    </a:p>
                  </a:txBody>
                  <a:tcPr marL="0" marR="0" marT="412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879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1/4</a:t>
                      </a:r>
                      <a:endParaRPr sz="1600" b="1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20650" indent="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1/3</a:t>
                      </a:r>
                      <a:endParaRPr sz="1600" b="1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00" indent="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1/2</a:t>
                      </a:r>
                      <a:endParaRPr sz="1600" b="1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6364" indent="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2/3</a:t>
                      </a:r>
                      <a:endParaRPr sz="1600" b="1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25730" indent="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ВЫПОЛНЕНА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139700" indent="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200" b="1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12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1401">
                <a:tc>
                  <a:txBody>
                    <a:bodyPr/>
                    <a:lstStyle/>
                    <a:p>
                      <a:pPr marL="91440"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901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901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90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90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1270"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90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901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10" dirty="0" smtClean="0">
                          <a:latin typeface="+mn-lt"/>
                          <a:cs typeface="Arial"/>
                        </a:rPr>
                        <a:t>СОДЕРЖАНИЕ </a:t>
                      </a:r>
                      <a:r>
                        <a:rPr lang="ru-RU" sz="1600" b="1" spc="-5" dirty="0" smtClean="0">
                          <a:latin typeface="+mn-lt"/>
                          <a:cs typeface="Arial"/>
                        </a:rPr>
                        <a:t>СУХОГО ВЕЩЕСТВА В </a:t>
                      </a:r>
                      <a:r>
                        <a:rPr lang="ru-RU" sz="1600" b="1" spc="-10" dirty="0" smtClean="0">
                          <a:latin typeface="+mn-lt"/>
                          <a:cs typeface="Arial"/>
                        </a:rPr>
                        <a:t>ПОЧАТКЕ,</a:t>
                      </a:r>
                      <a:r>
                        <a:rPr lang="ru-RU" sz="1600" b="1" spc="100" dirty="0" smtClean="0">
                          <a:latin typeface="+mn-lt"/>
                          <a:cs typeface="Arial"/>
                        </a:rPr>
                        <a:t> </a:t>
                      </a:r>
                      <a:r>
                        <a:rPr lang="ru-RU" sz="1600" b="1" spc="-5" dirty="0" smtClean="0">
                          <a:latin typeface="+mn-lt"/>
                          <a:cs typeface="Arial"/>
                        </a:rPr>
                        <a:t>%</a:t>
                      </a:r>
                      <a:endParaRPr lang="ru-RU" sz="1600" dirty="0" smtClean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901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901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6039">
                <a:tc>
                  <a:txBody>
                    <a:bodyPr/>
                    <a:lstStyle/>
                    <a:p>
                      <a:pPr marL="9144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35</a:t>
                      </a: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40</a:t>
                      </a: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5179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45</a:t>
                      </a: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50</a:t>
                      </a: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55</a:t>
                      </a: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60</a:t>
                      </a: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4762">
                <a:tc gridSpan="2">
                  <a:txBody>
                    <a:bodyPr/>
                    <a:lstStyle/>
                    <a:p>
                      <a:pPr marL="9144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spc="-10" dirty="0" smtClean="0">
                          <a:latin typeface="+mn-lt"/>
                          <a:cs typeface="Arial"/>
                        </a:rPr>
                        <a:t>фаза </a:t>
                      </a:r>
                      <a:r>
                        <a:rPr lang="ru-RU" sz="1400" b="1" spc="-5" dirty="0" smtClean="0">
                          <a:latin typeface="+mn-lt"/>
                          <a:cs typeface="Arial"/>
                        </a:rPr>
                        <a:t>молочной спелости  </a:t>
                      </a:r>
                      <a:r>
                        <a:rPr lang="ru-RU" sz="1400" b="1" spc="-10" dirty="0" smtClean="0">
                          <a:latin typeface="+mn-lt"/>
                          <a:cs typeface="Arial"/>
                        </a:rPr>
                        <a:t>зерна</a:t>
                      </a:r>
                      <a:endParaRPr lang="ru-RU" sz="1400" dirty="0" smtClean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7200" marR="394335" lvl="1" indent="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400" b="1" spc="-10" dirty="0" smtClean="0">
                          <a:latin typeface="+mn-lt"/>
                          <a:cs typeface="Arial"/>
                        </a:rPr>
                        <a:t>фаза </a:t>
                      </a:r>
                      <a:r>
                        <a:rPr lang="ru-RU" sz="1400" b="1" spc="-5" dirty="0" smtClean="0">
                          <a:latin typeface="+mn-lt"/>
                          <a:cs typeface="Arial"/>
                        </a:rPr>
                        <a:t>молочно-восковой спелости</a:t>
                      </a:r>
                      <a:r>
                        <a:rPr lang="ru-RU" sz="1400" b="1" spc="-10" dirty="0" smtClean="0">
                          <a:latin typeface="+mn-lt"/>
                          <a:cs typeface="Arial"/>
                        </a:rPr>
                        <a:t> зерна</a:t>
                      </a:r>
                      <a:endParaRPr lang="ru-RU" sz="1400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spc="-10" dirty="0" smtClean="0">
                          <a:latin typeface="+mn-lt"/>
                          <a:cs typeface="Arial"/>
                        </a:rPr>
                        <a:t>фаза </a:t>
                      </a:r>
                      <a:r>
                        <a:rPr lang="ru-RU" sz="1400" b="1" spc="-5" dirty="0" smtClean="0">
                          <a:latin typeface="+mn-lt"/>
                          <a:cs typeface="Arial"/>
                        </a:rPr>
                        <a:t>восковой спелости  </a:t>
                      </a:r>
                      <a:r>
                        <a:rPr lang="ru-RU" sz="1400" b="1" spc="-10" dirty="0" smtClean="0">
                          <a:latin typeface="+mn-lt"/>
                          <a:cs typeface="Arial"/>
                        </a:rPr>
                        <a:t>зерна</a:t>
                      </a:r>
                      <a:endParaRPr lang="ru-RU" sz="1400" dirty="0" smtClean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901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32682">
                <a:tc>
                  <a:txBody>
                    <a:bodyPr/>
                    <a:lstStyle/>
                    <a:p>
                      <a:pPr marL="97790" marR="91440" indent="127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50" spc="-5" dirty="0" err="1" smtClean="0">
                          <a:latin typeface="+mn-lt"/>
                          <a:cs typeface="Arial"/>
                        </a:rPr>
                        <a:t>Легко</a:t>
                      </a:r>
                      <a:r>
                        <a:rPr sz="1050" spc="-5" dirty="0" smtClean="0">
                          <a:latin typeface="+mn-lt"/>
                          <a:cs typeface="Arial"/>
                        </a:rPr>
                        <a:t>   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растрескивается,  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содержит</a:t>
                      </a:r>
                      <a:r>
                        <a:rPr sz="1050" spc="-130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жидкость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6685" marR="140335" indent="1905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050" spc="-5" dirty="0">
                          <a:latin typeface="+mn-lt"/>
                          <a:cs typeface="Arial"/>
                        </a:rPr>
                        <a:t>Легко  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ра</a:t>
                      </a:r>
                      <a:r>
                        <a:rPr sz="1050" spc="5" dirty="0">
                          <a:latin typeface="+mn-lt"/>
                          <a:cs typeface="Arial"/>
                        </a:rPr>
                        <a:t>с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т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ре</a:t>
                      </a:r>
                      <a:r>
                        <a:rPr sz="1050" spc="5" dirty="0">
                          <a:latin typeface="+mn-lt"/>
                          <a:cs typeface="Arial"/>
                        </a:rPr>
                        <a:t>с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ки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в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ае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т</a:t>
                      </a:r>
                      <a:r>
                        <a:rPr sz="1050" spc="5" dirty="0">
                          <a:latin typeface="+mn-lt"/>
                          <a:cs typeface="Arial"/>
                        </a:rPr>
                        <a:t>с</a:t>
                      </a:r>
                      <a:r>
                        <a:rPr sz="1050" spc="-10" dirty="0">
                          <a:latin typeface="+mn-lt"/>
                          <a:cs typeface="Arial"/>
                        </a:rPr>
                        <a:t>я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,  содержит 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молочную  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жидкость</a:t>
                      </a:r>
                    </a:p>
                  </a:txBody>
                  <a:tcPr marL="0" marR="0" marT="1117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314" marR="100330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050" spc="-5" dirty="0">
                          <a:latin typeface="+mn-lt"/>
                          <a:cs typeface="Arial"/>
                        </a:rPr>
                        <a:t>Снижается  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содержание 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молочной</a:t>
                      </a:r>
                      <a:r>
                        <a:rPr sz="1050" spc="-7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жидкости,  растѐт содержание 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крахмала</a:t>
                      </a:r>
                      <a:endParaRPr sz="1050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128905" marR="121920" indent="127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50" spc="-5" dirty="0" err="1" smtClean="0">
                          <a:latin typeface="+mn-lt"/>
                          <a:cs typeface="Arial"/>
                        </a:rPr>
                        <a:t>Нет</a:t>
                      </a:r>
                      <a:r>
                        <a:rPr sz="1050" spc="-5" dirty="0" smtClean="0">
                          <a:latin typeface="+mn-lt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молочной  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жидкости,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ноготь  легко входит 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в</a:t>
                      </a:r>
                      <a:r>
                        <a:rPr sz="1050" spc="-7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зерно</a:t>
                      </a:r>
                      <a:endParaRPr sz="1050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208279" marR="201295" indent="254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50" spc="-5" dirty="0" err="1" smtClean="0">
                          <a:latin typeface="+mn-lt"/>
                          <a:cs typeface="Arial"/>
                        </a:rPr>
                        <a:t>Плотное</a:t>
                      </a:r>
                      <a:r>
                        <a:rPr sz="1050" spc="-55" dirty="0" smtClean="0">
                          <a:latin typeface="+mn-lt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зерно,  ноготь входит</a:t>
                      </a:r>
                      <a:r>
                        <a:rPr sz="1050" spc="-70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в 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зерно 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с</a:t>
                      </a:r>
                      <a:r>
                        <a:rPr sz="1050" spc="-60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трудом</a:t>
                      </a:r>
                      <a:endParaRPr sz="1050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6839" marR="107314" indent="-254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50" spc="-5" dirty="0" err="1" smtClean="0">
                          <a:latin typeface="+mn-lt"/>
                          <a:cs typeface="Arial"/>
                        </a:rPr>
                        <a:t>Плотное</a:t>
                      </a:r>
                      <a:r>
                        <a:rPr sz="1050" spc="-5" dirty="0" smtClean="0">
                          <a:latin typeface="+mn-lt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зерно,  ноготь не</a:t>
                      </a:r>
                      <a:r>
                        <a:rPr sz="1050" spc="-6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входит  </a:t>
                      </a:r>
                      <a:r>
                        <a:rPr sz="1050" dirty="0">
                          <a:latin typeface="+mn-lt"/>
                          <a:cs typeface="Arial"/>
                        </a:rPr>
                        <a:t>в</a:t>
                      </a:r>
                      <a:r>
                        <a:rPr sz="1050" spc="-3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+mn-lt"/>
                          <a:cs typeface="Arial"/>
                        </a:rPr>
                        <a:t>зерно</a:t>
                      </a:r>
                      <a:endParaRPr sz="1050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7102">
                <a:tc gridSpan="6">
                  <a:txBody>
                    <a:bodyPr/>
                    <a:lstStyle/>
                    <a:p>
                      <a:pPr marL="9144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10" dirty="0" smtClean="0">
                          <a:latin typeface="+mn-lt"/>
                          <a:cs typeface="Arial"/>
                        </a:rPr>
                        <a:t>СОДЕРЖАНИЕ </a:t>
                      </a:r>
                      <a:r>
                        <a:rPr lang="ru-RU" sz="1600" b="1" spc="-5" dirty="0" smtClean="0">
                          <a:latin typeface="+mn-lt"/>
                          <a:cs typeface="Arial"/>
                        </a:rPr>
                        <a:t>СУХОГО ВЕЩЕСТВА </a:t>
                      </a: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В </a:t>
                      </a:r>
                      <a:r>
                        <a:rPr lang="ru-RU" sz="1600" b="1" spc="-5" dirty="0" smtClean="0">
                          <a:latin typeface="+mn-lt"/>
                          <a:cs typeface="Arial"/>
                        </a:rPr>
                        <a:t>ЗЕЛЁНОЙ МАССЕ,</a:t>
                      </a:r>
                      <a:r>
                        <a:rPr lang="ru-RU" sz="1600" b="1" spc="40" dirty="0" smtClean="0">
                          <a:latin typeface="+mn-lt"/>
                          <a:cs typeface="Arial"/>
                        </a:rPr>
                        <a:t> </a:t>
                      </a: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%</a:t>
                      </a:r>
                      <a:endParaRPr lang="ru-RU" sz="1600" dirty="0" smtClean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90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270"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1600" b="1" dirty="0">
                        <a:latin typeface="+mn-lt"/>
                        <a:cs typeface="Wingdings"/>
                      </a:endParaRPr>
                    </a:p>
                  </a:txBody>
                  <a:tcPr marL="0" marR="0" marT="90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7120">
                <a:tc>
                  <a:txBody>
                    <a:bodyPr/>
                    <a:lstStyle/>
                    <a:p>
                      <a:pPr marL="91440"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25</a:t>
                      </a: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30</a:t>
                      </a:r>
                      <a:endParaRPr lang="ru-RU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35</a:t>
                      </a:r>
                      <a:endParaRPr lang="ru-RU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</a:t>
                      </a:r>
                      <a:endParaRPr lang="ru-RU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42</a:t>
                      </a: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lang="ru-RU" sz="1600" b="1" dirty="0" smtClean="0">
                          <a:latin typeface="+mn-lt"/>
                          <a:cs typeface="Wingdings"/>
                        </a:rPr>
                        <a:t>45</a:t>
                      </a:r>
                      <a:endParaRPr sz="1600" b="1" dirty="0">
                        <a:latin typeface="+mn-lt"/>
                        <a:cs typeface="Wingding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6298">
                <a:tc gridSpan="6">
                  <a:txBody>
                    <a:bodyPr/>
                    <a:lstStyle/>
                    <a:p>
                      <a:pPr marL="9144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10" dirty="0" smtClean="0">
                          <a:latin typeface="+mn-lt"/>
                          <a:cs typeface="Arial"/>
                        </a:rPr>
                        <a:t>СОДЕРЖАНИЕ </a:t>
                      </a: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ОБЩЕГО </a:t>
                      </a:r>
                      <a:r>
                        <a:rPr lang="ru-RU" sz="1600" b="1" spc="-5" dirty="0" smtClean="0">
                          <a:latin typeface="+mn-lt"/>
                          <a:cs typeface="Arial"/>
                        </a:rPr>
                        <a:t>КРАХМАЛА </a:t>
                      </a: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В </a:t>
                      </a:r>
                      <a:r>
                        <a:rPr lang="ru-RU" sz="1600" b="1" spc="-5" dirty="0" smtClean="0">
                          <a:latin typeface="+mn-lt"/>
                          <a:cs typeface="Arial"/>
                        </a:rPr>
                        <a:t>СИЛОСЕ, </a:t>
                      </a:r>
                      <a:r>
                        <a:rPr lang="ru-RU" sz="1600" b="1" dirty="0" smtClean="0">
                          <a:latin typeface="+mn-lt"/>
                          <a:cs typeface="Arial"/>
                        </a:rPr>
                        <a:t>% В КГ</a:t>
                      </a:r>
                      <a:r>
                        <a:rPr lang="ru-RU" sz="1600" b="1" spc="35" dirty="0" smtClean="0">
                          <a:latin typeface="+mn-lt"/>
                          <a:cs typeface="Arial"/>
                        </a:rPr>
                        <a:t> </a:t>
                      </a:r>
                      <a:r>
                        <a:rPr lang="ru-RU" sz="1600" b="1" spc="-5" dirty="0" smtClean="0">
                          <a:latin typeface="+mn-lt"/>
                          <a:cs typeface="Arial"/>
                        </a:rPr>
                        <a:t>СВ</a:t>
                      </a:r>
                      <a:endParaRPr lang="ru-RU" sz="1600" dirty="0" smtClean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1600" b="1" dirty="0">
                        <a:latin typeface="+mn-lt"/>
                        <a:cs typeface="Arial"/>
                      </a:endParaRPr>
                    </a:p>
                  </a:txBody>
                  <a:tcPr marL="0" marR="0" marT="90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270"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1600" b="1" dirty="0">
                        <a:latin typeface="+mn-lt"/>
                        <a:cs typeface="Wingdings"/>
                      </a:endParaRPr>
                    </a:p>
                  </a:txBody>
                  <a:tcPr marL="0" marR="0" marT="90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7184">
                <a:tc>
                  <a:txBody>
                    <a:bodyPr/>
                    <a:lstStyle/>
                    <a:p>
                      <a:pPr marL="91440"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28</a:t>
                      </a:r>
                      <a:endParaRPr lang="ru-RU" sz="16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37</a:t>
                      </a:r>
                      <a:endParaRPr lang="ru-RU" sz="16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indent="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1200" b="0" dirty="0">
                        <a:latin typeface="+mn-lt"/>
                        <a:cs typeface="Wingding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6179" y="1876472"/>
            <a:ext cx="666103" cy="7166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8669" y="1876472"/>
            <a:ext cx="709612" cy="7166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0669" y="1904380"/>
            <a:ext cx="709613" cy="6608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6668" y="1901157"/>
            <a:ext cx="709613" cy="66724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4668" y="1876472"/>
            <a:ext cx="688683" cy="7166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1740" y="1914948"/>
            <a:ext cx="709613" cy="63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21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2"/>
          <p:cNvSpPr/>
          <p:nvPr/>
        </p:nvSpPr>
        <p:spPr>
          <a:xfrm>
            <a:off x="-5501" y="6145076"/>
            <a:ext cx="10853331" cy="1600200"/>
          </a:xfrm>
          <a:prstGeom prst="rect">
            <a:avLst/>
          </a:prstGeom>
          <a:blipFill>
            <a:blip r:embed="rId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9"/>
          <p:cNvSpPr/>
          <p:nvPr/>
        </p:nvSpPr>
        <p:spPr>
          <a:xfrm>
            <a:off x="2006683" y="1206677"/>
            <a:ext cx="3794598" cy="23856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8"/>
          <p:cNvSpPr/>
          <p:nvPr/>
        </p:nvSpPr>
        <p:spPr>
          <a:xfrm>
            <a:off x="1451290" y="1345506"/>
            <a:ext cx="4349991" cy="2372613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Прямоугольник 140"/>
          <p:cNvSpPr/>
          <p:nvPr/>
        </p:nvSpPr>
        <p:spPr>
          <a:xfrm>
            <a:off x="1603689" y="1345506"/>
            <a:ext cx="3976682" cy="2098057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Группа 68"/>
          <p:cNvGrpSpPr/>
          <p:nvPr/>
        </p:nvGrpSpPr>
        <p:grpSpPr>
          <a:xfrm>
            <a:off x="902998" y="1206676"/>
            <a:ext cx="1103685" cy="1103681"/>
            <a:chOff x="7582053" y="3265006"/>
            <a:chExt cx="1199999" cy="1200000"/>
          </a:xfrm>
        </p:grpSpPr>
        <p:sp>
          <p:nvSpPr>
            <p:cNvPr id="70" name="MH_Other_2"/>
            <p:cNvSpPr/>
            <p:nvPr>
              <p:custDataLst>
                <p:tags r:id="rId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1" name="MH_Title_1"/>
            <p:cNvSpPr/>
            <p:nvPr>
              <p:custDataLst>
                <p:tags r:id="rId6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ru-RU" sz="6000" dirty="0" smtClean="0"/>
                <a:t> </a:t>
              </a:r>
              <a:endParaRPr lang="en-US" sz="6000" dirty="0"/>
            </a:p>
          </p:txBody>
        </p:sp>
      </p:grpSp>
      <p:sp>
        <p:nvSpPr>
          <p:cNvPr id="145" name="object 88"/>
          <p:cNvSpPr txBox="1"/>
          <p:nvPr/>
        </p:nvSpPr>
        <p:spPr>
          <a:xfrm>
            <a:off x="2085534" y="1424381"/>
            <a:ext cx="3335630" cy="1884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065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5" dirty="0">
                <a:cs typeface="Arial"/>
              </a:rPr>
              <a:t>Правильная </a:t>
            </a:r>
            <a:r>
              <a:rPr lang="ru-RU" sz="2000" b="1" spc="-15" dirty="0">
                <a:cs typeface="Arial"/>
              </a:rPr>
              <a:t>подготовка </a:t>
            </a:r>
            <a:r>
              <a:rPr lang="ru-RU" sz="2000" b="1" spc="-5" dirty="0">
                <a:cs typeface="Arial"/>
              </a:rPr>
              <a:t>площадки </a:t>
            </a:r>
            <a:r>
              <a:rPr lang="ru-RU" sz="2000" b="1" spc="-10" dirty="0">
                <a:cs typeface="Arial"/>
              </a:rPr>
              <a:t>под силосный </a:t>
            </a:r>
            <a:r>
              <a:rPr lang="ru-RU" sz="2000" b="1" spc="-15" dirty="0">
                <a:cs typeface="Arial"/>
              </a:rPr>
              <a:t>курган  </a:t>
            </a:r>
            <a:r>
              <a:rPr lang="ru-RU" sz="2000" b="1" spc="-10" dirty="0">
                <a:cs typeface="Arial"/>
              </a:rPr>
              <a:t>обеспечивает </a:t>
            </a:r>
            <a:r>
              <a:rPr lang="ru-RU" sz="2000" b="1" spc="-15" dirty="0">
                <a:cs typeface="Arial"/>
              </a:rPr>
              <a:t>получение </a:t>
            </a:r>
            <a:r>
              <a:rPr lang="ru-RU" sz="2000" b="1" spc="-10" dirty="0">
                <a:cs typeface="Arial"/>
              </a:rPr>
              <a:t>качественного </a:t>
            </a:r>
            <a:r>
              <a:rPr lang="ru-RU" sz="2000" b="1" spc="-15" dirty="0">
                <a:cs typeface="Arial"/>
              </a:rPr>
              <a:t>корма </a:t>
            </a:r>
            <a:r>
              <a:rPr lang="ru-RU" sz="2000" b="1" spc="-5" dirty="0">
                <a:cs typeface="Arial"/>
              </a:rPr>
              <a:t>даже </a:t>
            </a:r>
            <a:r>
              <a:rPr lang="ru-RU" sz="2000" b="1" dirty="0">
                <a:cs typeface="Arial"/>
              </a:rPr>
              <a:t>не в  самых </a:t>
            </a:r>
            <a:r>
              <a:rPr lang="ru-RU" sz="2000" b="1" spc="-10" dirty="0">
                <a:cs typeface="Arial"/>
              </a:rPr>
              <a:t>благоприятных</a:t>
            </a:r>
            <a:r>
              <a:rPr lang="ru-RU" sz="2000" b="1" spc="-45" dirty="0">
                <a:cs typeface="Arial"/>
              </a:rPr>
              <a:t> </a:t>
            </a:r>
            <a:r>
              <a:rPr lang="ru-RU" sz="2000" b="1" spc="-15" dirty="0" smtClean="0">
                <a:cs typeface="Arial"/>
              </a:rPr>
              <a:t>условиях.</a:t>
            </a:r>
            <a:endParaRPr lang="ru-RU" sz="2000" dirty="0">
              <a:cs typeface="Arial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2150919" y="236807"/>
            <a:ext cx="6307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795"/>
              </a:spcBef>
            </a:pPr>
            <a:r>
              <a:rPr lang="ru-RU" sz="2400" b="1" dirty="0" smtClean="0">
                <a:cs typeface="Arial"/>
              </a:rPr>
              <a:t>ЗАКЛАДКА МАССЫ В ТРАНШЕЮ. </a:t>
            </a:r>
            <a:r>
              <a:rPr lang="ru-RU" sz="2400" b="1" spc="-20" dirty="0" smtClean="0">
                <a:cs typeface="Arial"/>
              </a:rPr>
              <a:t>ФОРМИРОВАНИЕ КУРГАНА</a:t>
            </a:r>
            <a:endParaRPr lang="ru-RU" sz="2400" dirty="0"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029" y="1190914"/>
            <a:ext cx="3526034" cy="261758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029" y="3930650"/>
            <a:ext cx="3574205" cy="2680654"/>
          </a:xfrm>
          <a:prstGeom prst="rect">
            <a:avLst/>
          </a:prstGeom>
        </p:spPr>
      </p:pic>
      <p:sp>
        <p:nvSpPr>
          <p:cNvPr id="39" name="Стрелка вправо 38"/>
          <p:cNvSpPr/>
          <p:nvPr/>
        </p:nvSpPr>
        <p:spPr>
          <a:xfrm>
            <a:off x="5836781" y="2335551"/>
            <a:ext cx="649199" cy="636651"/>
          </a:xfrm>
          <a:prstGeom prst="rightArrow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object 56"/>
          <p:cNvSpPr/>
          <p:nvPr/>
        </p:nvSpPr>
        <p:spPr>
          <a:xfrm>
            <a:off x="5597888" y="2475937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7"/>
          <p:cNvSpPr/>
          <p:nvPr/>
        </p:nvSpPr>
        <p:spPr>
          <a:xfrm>
            <a:off x="5593982" y="2472030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8"/>
          <p:cNvSpPr/>
          <p:nvPr/>
        </p:nvSpPr>
        <p:spPr>
          <a:xfrm>
            <a:off x="5593982" y="2472030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9"/>
          <p:cNvSpPr/>
          <p:nvPr/>
        </p:nvSpPr>
        <p:spPr>
          <a:xfrm>
            <a:off x="5621069" y="2506077"/>
            <a:ext cx="273145" cy="273145"/>
          </a:xfrm>
          <a:custGeom>
            <a:avLst/>
            <a:gdLst/>
            <a:ahLst/>
            <a:cxnLst/>
            <a:rect l="l" t="t" r="r" b="b"/>
            <a:pathLst>
              <a:path w="237489" h="237489">
                <a:moveTo>
                  <a:pt x="118618" y="0"/>
                </a:moveTo>
                <a:lnTo>
                  <a:pt x="72448" y="9322"/>
                </a:lnTo>
                <a:lnTo>
                  <a:pt x="34744" y="34744"/>
                </a:lnTo>
                <a:lnTo>
                  <a:pt x="9322" y="72448"/>
                </a:lnTo>
                <a:lnTo>
                  <a:pt x="0" y="118617"/>
                </a:lnTo>
                <a:lnTo>
                  <a:pt x="9322" y="164793"/>
                </a:lnTo>
                <a:lnTo>
                  <a:pt x="34744" y="202496"/>
                </a:lnTo>
                <a:lnTo>
                  <a:pt x="72448" y="227915"/>
                </a:lnTo>
                <a:lnTo>
                  <a:pt x="118618" y="237235"/>
                </a:lnTo>
                <a:lnTo>
                  <a:pt x="164787" y="227915"/>
                </a:lnTo>
                <a:lnTo>
                  <a:pt x="202491" y="202496"/>
                </a:lnTo>
                <a:lnTo>
                  <a:pt x="227913" y="164793"/>
                </a:lnTo>
                <a:lnTo>
                  <a:pt x="237236" y="118617"/>
                </a:lnTo>
                <a:lnTo>
                  <a:pt x="227913" y="72448"/>
                </a:lnTo>
                <a:lnTo>
                  <a:pt x="202491" y="34744"/>
                </a:lnTo>
                <a:lnTo>
                  <a:pt x="164787" y="9322"/>
                </a:lnTo>
                <a:lnTo>
                  <a:pt x="11861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60"/>
          <p:cNvSpPr/>
          <p:nvPr/>
        </p:nvSpPr>
        <p:spPr>
          <a:xfrm>
            <a:off x="5616889" y="2501909"/>
            <a:ext cx="273145" cy="273145"/>
          </a:xfrm>
          <a:custGeom>
            <a:avLst/>
            <a:gdLst/>
            <a:ahLst/>
            <a:cxnLst/>
            <a:rect l="l" t="t" r="r" b="b"/>
            <a:pathLst>
              <a:path w="237489" h="237489">
                <a:moveTo>
                  <a:pt x="118630" y="0"/>
                </a:moveTo>
                <a:lnTo>
                  <a:pt x="72453" y="9320"/>
                </a:lnTo>
                <a:lnTo>
                  <a:pt x="34745" y="34739"/>
                </a:lnTo>
                <a:lnTo>
                  <a:pt x="9322" y="72442"/>
                </a:lnTo>
                <a:lnTo>
                  <a:pt x="0" y="118617"/>
                </a:lnTo>
                <a:lnTo>
                  <a:pt x="9322" y="164787"/>
                </a:lnTo>
                <a:lnTo>
                  <a:pt x="34745" y="202491"/>
                </a:lnTo>
                <a:lnTo>
                  <a:pt x="72453" y="227913"/>
                </a:lnTo>
                <a:lnTo>
                  <a:pt x="118630" y="237235"/>
                </a:lnTo>
                <a:lnTo>
                  <a:pt x="164800" y="227913"/>
                </a:lnTo>
                <a:lnTo>
                  <a:pt x="202504" y="202491"/>
                </a:lnTo>
                <a:lnTo>
                  <a:pt x="227926" y="164787"/>
                </a:lnTo>
                <a:lnTo>
                  <a:pt x="237248" y="118617"/>
                </a:lnTo>
                <a:lnTo>
                  <a:pt x="227926" y="72442"/>
                </a:lnTo>
                <a:lnTo>
                  <a:pt x="202504" y="34739"/>
                </a:lnTo>
                <a:lnTo>
                  <a:pt x="164800" y="9320"/>
                </a:lnTo>
                <a:lnTo>
                  <a:pt x="1186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61"/>
          <p:cNvSpPr/>
          <p:nvPr/>
        </p:nvSpPr>
        <p:spPr>
          <a:xfrm>
            <a:off x="5616889" y="2501936"/>
            <a:ext cx="272867" cy="2728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2"/>
          <p:cNvSpPr/>
          <p:nvPr/>
        </p:nvSpPr>
        <p:spPr>
          <a:xfrm>
            <a:off x="5688716" y="2595273"/>
            <a:ext cx="108089" cy="108089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46799" y="0"/>
                </a:moveTo>
                <a:lnTo>
                  <a:pt x="28583" y="3678"/>
                </a:lnTo>
                <a:lnTo>
                  <a:pt x="13708" y="13708"/>
                </a:lnTo>
                <a:lnTo>
                  <a:pt x="3678" y="28583"/>
                </a:lnTo>
                <a:lnTo>
                  <a:pt x="0" y="46799"/>
                </a:lnTo>
                <a:lnTo>
                  <a:pt x="3678" y="65015"/>
                </a:lnTo>
                <a:lnTo>
                  <a:pt x="13708" y="79890"/>
                </a:lnTo>
                <a:lnTo>
                  <a:pt x="28583" y="89920"/>
                </a:lnTo>
                <a:lnTo>
                  <a:pt x="46799" y="93599"/>
                </a:lnTo>
                <a:lnTo>
                  <a:pt x="65015" y="89920"/>
                </a:lnTo>
                <a:lnTo>
                  <a:pt x="79890" y="79890"/>
                </a:lnTo>
                <a:lnTo>
                  <a:pt x="89920" y="65015"/>
                </a:lnTo>
                <a:lnTo>
                  <a:pt x="93599" y="46799"/>
                </a:lnTo>
                <a:lnTo>
                  <a:pt x="89920" y="28583"/>
                </a:lnTo>
                <a:lnTo>
                  <a:pt x="79890" y="13708"/>
                </a:lnTo>
                <a:lnTo>
                  <a:pt x="65015" y="3678"/>
                </a:lnTo>
                <a:lnTo>
                  <a:pt x="46799" y="0"/>
                </a:lnTo>
                <a:close/>
              </a:path>
            </a:pathLst>
          </a:custGeom>
          <a:solidFill>
            <a:srgbClr val="AEB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Овал 39"/>
          <p:cNvSpPr/>
          <p:nvPr/>
        </p:nvSpPr>
        <p:spPr>
          <a:xfrm>
            <a:off x="436163" y="4292767"/>
            <a:ext cx="2421489" cy="2348202"/>
          </a:xfrm>
          <a:prstGeom prst="ellipse">
            <a:avLst/>
          </a:prstGeom>
          <a:solidFill>
            <a:schemeClr val="accent3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628226" y="4448185"/>
            <a:ext cx="2037373" cy="2037366"/>
            <a:chOff x="7582053" y="3265006"/>
            <a:chExt cx="1199999" cy="1200000"/>
          </a:xfrm>
        </p:grpSpPr>
        <p:sp>
          <p:nvSpPr>
            <p:cNvPr id="43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zh-CN" sz="6600" b="1" dirty="0" smtClean="0">
                  <a:cs typeface="+mn-ea"/>
                  <a:sym typeface="+mn-lt"/>
                </a:rPr>
                <a:t>pH</a:t>
              </a:r>
              <a:endParaRPr lang="zh-CN" altLang="en-US" sz="6600" b="1" dirty="0">
                <a:cs typeface="+mn-ea"/>
                <a:sym typeface="+mn-lt"/>
              </a:endParaRPr>
            </a:p>
          </p:txBody>
        </p:sp>
      </p:grpSp>
      <p:sp>
        <p:nvSpPr>
          <p:cNvPr id="72" name="Стрелка вправо 71"/>
          <p:cNvSpPr/>
          <p:nvPr/>
        </p:nvSpPr>
        <p:spPr>
          <a:xfrm rot="5400000">
            <a:off x="1430532" y="6312849"/>
            <a:ext cx="649199" cy="636651"/>
          </a:xfrm>
          <a:prstGeom prst="rightArrow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object 56"/>
          <p:cNvSpPr/>
          <p:nvPr/>
        </p:nvSpPr>
        <p:spPr>
          <a:xfrm rot="5400000">
            <a:off x="1599698" y="5963674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57"/>
          <p:cNvSpPr/>
          <p:nvPr/>
        </p:nvSpPr>
        <p:spPr>
          <a:xfrm rot="5400000">
            <a:off x="1595792" y="5959767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58"/>
          <p:cNvSpPr/>
          <p:nvPr/>
        </p:nvSpPr>
        <p:spPr>
          <a:xfrm rot="5400000">
            <a:off x="1595792" y="5959767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59"/>
          <p:cNvSpPr/>
          <p:nvPr/>
        </p:nvSpPr>
        <p:spPr>
          <a:xfrm rot="5400000">
            <a:off x="1622879" y="5993814"/>
            <a:ext cx="273145" cy="273145"/>
          </a:xfrm>
          <a:custGeom>
            <a:avLst/>
            <a:gdLst/>
            <a:ahLst/>
            <a:cxnLst/>
            <a:rect l="l" t="t" r="r" b="b"/>
            <a:pathLst>
              <a:path w="237489" h="237489">
                <a:moveTo>
                  <a:pt x="118618" y="0"/>
                </a:moveTo>
                <a:lnTo>
                  <a:pt x="72448" y="9322"/>
                </a:lnTo>
                <a:lnTo>
                  <a:pt x="34744" y="34744"/>
                </a:lnTo>
                <a:lnTo>
                  <a:pt x="9322" y="72448"/>
                </a:lnTo>
                <a:lnTo>
                  <a:pt x="0" y="118617"/>
                </a:lnTo>
                <a:lnTo>
                  <a:pt x="9322" y="164793"/>
                </a:lnTo>
                <a:lnTo>
                  <a:pt x="34744" y="202496"/>
                </a:lnTo>
                <a:lnTo>
                  <a:pt x="72448" y="227915"/>
                </a:lnTo>
                <a:lnTo>
                  <a:pt x="118618" y="237235"/>
                </a:lnTo>
                <a:lnTo>
                  <a:pt x="164787" y="227915"/>
                </a:lnTo>
                <a:lnTo>
                  <a:pt x="202491" y="202496"/>
                </a:lnTo>
                <a:lnTo>
                  <a:pt x="227913" y="164793"/>
                </a:lnTo>
                <a:lnTo>
                  <a:pt x="237236" y="118617"/>
                </a:lnTo>
                <a:lnTo>
                  <a:pt x="227913" y="72448"/>
                </a:lnTo>
                <a:lnTo>
                  <a:pt x="202491" y="34744"/>
                </a:lnTo>
                <a:lnTo>
                  <a:pt x="164787" y="9322"/>
                </a:lnTo>
                <a:lnTo>
                  <a:pt x="11861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60"/>
          <p:cNvSpPr/>
          <p:nvPr/>
        </p:nvSpPr>
        <p:spPr>
          <a:xfrm rot="5400000">
            <a:off x="1618699" y="5989646"/>
            <a:ext cx="273145" cy="273145"/>
          </a:xfrm>
          <a:custGeom>
            <a:avLst/>
            <a:gdLst/>
            <a:ahLst/>
            <a:cxnLst/>
            <a:rect l="l" t="t" r="r" b="b"/>
            <a:pathLst>
              <a:path w="237489" h="237489">
                <a:moveTo>
                  <a:pt x="118630" y="0"/>
                </a:moveTo>
                <a:lnTo>
                  <a:pt x="72453" y="9320"/>
                </a:lnTo>
                <a:lnTo>
                  <a:pt x="34745" y="34739"/>
                </a:lnTo>
                <a:lnTo>
                  <a:pt x="9322" y="72442"/>
                </a:lnTo>
                <a:lnTo>
                  <a:pt x="0" y="118617"/>
                </a:lnTo>
                <a:lnTo>
                  <a:pt x="9322" y="164787"/>
                </a:lnTo>
                <a:lnTo>
                  <a:pt x="34745" y="202491"/>
                </a:lnTo>
                <a:lnTo>
                  <a:pt x="72453" y="227913"/>
                </a:lnTo>
                <a:lnTo>
                  <a:pt x="118630" y="237235"/>
                </a:lnTo>
                <a:lnTo>
                  <a:pt x="164800" y="227913"/>
                </a:lnTo>
                <a:lnTo>
                  <a:pt x="202504" y="202491"/>
                </a:lnTo>
                <a:lnTo>
                  <a:pt x="227926" y="164787"/>
                </a:lnTo>
                <a:lnTo>
                  <a:pt x="237248" y="118617"/>
                </a:lnTo>
                <a:lnTo>
                  <a:pt x="227926" y="72442"/>
                </a:lnTo>
                <a:lnTo>
                  <a:pt x="202504" y="34739"/>
                </a:lnTo>
                <a:lnTo>
                  <a:pt x="164800" y="9320"/>
                </a:lnTo>
                <a:lnTo>
                  <a:pt x="1186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61"/>
          <p:cNvSpPr/>
          <p:nvPr/>
        </p:nvSpPr>
        <p:spPr>
          <a:xfrm rot="5400000">
            <a:off x="1618699" y="5989673"/>
            <a:ext cx="272867" cy="2728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62"/>
          <p:cNvSpPr/>
          <p:nvPr/>
        </p:nvSpPr>
        <p:spPr>
          <a:xfrm rot="5400000">
            <a:off x="1690526" y="6083010"/>
            <a:ext cx="108089" cy="108089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46799" y="0"/>
                </a:moveTo>
                <a:lnTo>
                  <a:pt x="28583" y="3678"/>
                </a:lnTo>
                <a:lnTo>
                  <a:pt x="13708" y="13708"/>
                </a:lnTo>
                <a:lnTo>
                  <a:pt x="3678" y="28583"/>
                </a:lnTo>
                <a:lnTo>
                  <a:pt x="0" y="46799"/>
                </a:lnTo>
                <a:lnTo>
                  <a:pt x="3678" y="65015"/>
                </a:lnTo>
                <a:lnTo>
                  <a:pt x="13708" y="79890"/>
                </a:lnTo>
                <a:lnTo>
                  <a:pt x="28583" y="89920"/>
                </a:lnTo>
                <a:lnTo>
                  <a:pt x="46799" y="93599"/>
                </a:lnTo>
                <a:lnTo>
                  <a:pt x="65015" y="89920"/>
                </a:lnTo>
                <a:lnTo>
                  <a:pt x="79890" y="79890"/>
                </a:lnTo>
                <a:lnTo>
                  <a:pt x="89920" y="65015"/>
                </a:lnTo>
                <a:lnTo>
                  <a:pt x="93599" y="46799"/>
                </a:lnTo>
                <a:lnTo>
                  <a:pt x="89920" y="28583"/>
                </a:lnTo>
                <a:lnTo>
                  <a:pt x="79890" y="13708"/>
                </a:lnTo>
                <a:lnTo>
                  <a:pt x="65015" y="3678"/>
                </a:lnTo>
                <a:lnTo>
                  <a:pt x="46799" y="0"/>
                </a:lnTo>
                <a:close/>
              </a:path>
            </a:pathLst>
          </a:custGeom>
          <a:solidFill>
            <a:srgbClr val="AEB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2" name="Группа 81"/>
          <p:cNvGrpSpPr/>
          <p:nvPr/>
        </p:nvGrpSpPr>
        <p:grpSpPr>
          <a:xfrm>
            <a:off x="792339" y="3952771"/>
            <a:ext cx="1103685" cy="1103681"/>
            <a:chOff x="7582053" y="3265006"/>
            <a:chExt cx="1199999" cy="1200000"/>
          </a:xfrm>
        </p:grpSpPr>
        <p:sp>
          <p:nvSpPr>
            <p:cNvPr id="83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4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ru-RU" sz="6000" dirty="0" smtClean="0"/>
                <a:t> </a:t>
              </a:r>
              <a:endParaRPr lang="en-US" sz="6000" dirty="0"/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3055544" y="4187538"/>
            <a:ext cx="2963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600" b="1" spc="-5" dirty="0" smtClean="0">
                <a:cs typeface="Arial"/>
              </a:rPr>
              <a:t>ОСНОВЫ КОНСЕРВАЦИИ СИЛОСА И СЕНАЖА</a:t>
            </a:r>
            <a:endParaRPr lang="ru-RU" sz="1600" b="1" dirty="0"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2794" y="4995159"/>
            <a:ext cx="32485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-12700">
              <a:lnSpc>
                <a:spcPct val="100000"/>
              </a:lnSpc>
              <a:spcBef>
                <a:spcPts val="6600"/>
              </a:spcBef>
            </a:pPr>
            <a:r>
              <a:rPr lang="ru-RU" sz="1600" b="1" i="1" spc="-5" dirty="0">
                <a:cs typeface="Arial"/>
              </a:rPr>
              <a:t>Снижение pH силосуемой (сенажируемой) </a:t>
            </a:r>
            <a:r>
              <a:rPr lang="ru-RU" sz="1600" b="1" i="1" dirty="0">
                <a:cs typeface="Arial"/>
              </a:rPr>
              <a:t>массы </a:t>
            </a:r>
            <a:r>
              <a:rPr lang="ru-RU" sz="1600" b="1" i="1" spc="-5" dirty="0">
                <a:cs typeface="Arial"/>
              </a:rPr>
              <a:t>до </a:t>
            </a:r>
            <a:r>
              <a:rPr lang="ru-RU" sz="1600" b="1" i="1" dirty="0">
                <a:cs typeface="Arial"/>
              </a:rPr>
              <a:t>4,2-3,8 </a:t>
            </a:r>
            <a:r>
              <a:rPr lang="ru-RU" sz="1600" b="1" i="1" spc="-5" dirty="0">
                <a:cs typeface="Arial"/>
              </a:rPr>
              <a:t>для </a:t>
            </a:r>
            <a:r>
              <a:rPr lang="ru-RU" sz="1600" b="1" i="1" dirty="0">
                <a:cs typeface="Arial"/>
              </a:rPr>
              <a:t>силоса  </a:t>
            </a:r>
            <a:r>
              <a:rPr lang="ru-RU" sz="1600" b="1" i="1" spc="-10" dirty="0">
                <a:cs typeface="Arial"/>
              </a:rPr>
              <a:t>кукурузного </a:t>
            </a:r>
            <a:r>
              <a:rPr lang="ru-RU" sz="1600" b="1" i="1" dirty="0">
                <a:cs typeface="Arial"/>
              </a:rPr>
              <a:t>и 4,8-4,0 </a:t>
            </a:r>
            <a:r>
              <a:rPr lang="ru-RU" sz="1600" b="1" i="1" spc="-5" dirty="0">
                <a:cs typeface="Arial"/>
              </a:rPr>
              <a:t>для травяных сенажей </a:t>
            </a:r>
            <a:r>
              <a:rPr lang="ru-RU" sz="1600" b="1" i="1" dirty="0">
                <a:cs typeface="Arial"/>
              </a:rPr>
              <a:t>за </a:t>
            </a:r>
            <a:r>
              <a:rPr lang="ru-RU" sz="1600" b="1" i="1" spc="-5" dirty="0" smtClean="0">
                <a:cs typeface="Arial"/>
              </a:rPr>
              <a:t>счёт </a:t>
            </a:r>
            <a:r>
              <a:rPr lang="ru-RU" sz="1600" b="1" i="1" spc="-10" dirty="0">
                <a:cs typeface="Arial"/>
              </a:rPr>
              <a:t>молочнокислого</a:t>
            </a:r>
            <a:r>
              <a:rPr lang="ru-RU" sz="1600" b="1" i="1" spc="-105" dirty="0">
                <a:cs typeface="Arial"/>
              </a:rPr>
              <a:t> </a:t>
            </a:r>
            <a:r>
              <a:rPr lang="ru-RU" sz="1600" b="1" i="1" dirty="0">
                <a:cs typeface="Arial"/>
              </a:rPr>
              <a:t>брожения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424349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object 19"/>
          <p:cNvSpPr/>
          <p:nvPr/>
        </p:nvSpPr>
        <p:spPr>
          <a:xfrm>
            <a:off x="692150" y="4616451"/>
            <a:ext cx="9220199" cy="21450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9"/>
          <p:cNvSpPr/>
          <p:nvPr/>
        </p:nvSpPr>
        <p:spPr>
          <a:xfrm>
            <a:off x="6010103" y="1360539"/>
            <a:ext cx="3452801" cy="288613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Прямоугольник 166"/>
          <p:cNvSpPr/>
          <p:nvPr/>
        </p:nvSpPr>
        <p:spPr>
          <a:xfrm>
            <a:off x="5605822" y="1517981"/>
            <a:ext cx="3679300" cy="1275163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object 22"/>
          <p:cNvSpPr/>
          <p:nvPr/>
        </p:nvSpPr>
        <p:spPr>
          <a:xfrm>
            <a:off x="-5501" y="6145076"/>
            <a:ext cx="10853331" cy="1600200"/>
          </a:xfrm>
          <a:prstGeom prst="rect">
            <a:avLst/>
          </a:prstGeom>
          <a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9"/>
          <p:cNvSpPr/>
          <p:nvPr/>
        </p:nvSpPr>
        <p:spPr>
          <a:xfrm>
            <a:off x="1506549" y="1360539"/>
            <a:ext cx="3452801" cy="288613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8"/>
          <p:cNvSpPr/>
          <p:nvPr/>
        </p:nvSpPr>
        <p:spPr>
          <a:xfrm>
            <a:off x="927765" y="1517981"/>
            <a:ext cx="4183986" cy="2859059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Прямоугольник 111"/>
          <p:cNvSpPr/>
          <p:nvPr/>
        </p:nvSpPr>
        <p:spPr>
          <a:xfrm>
            <a:off x="1102268" y="1503516"/>
            <a:ext cx="3679300" cy="1275163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object 88"/>
          <p:cNvSpPr txBox="1"/>
          <p:nvPr/>
        </p:nvSpPr>
        <p:spPr>
          <a:xfrm>
            <a:off x="1489276" y="1665885"/>
            <a:ext cx="3161918" cy="999633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lang="ru-RU" sz="2000" b="1" spc="-15" dirty="0" smtClean="0">
                <a:cs typeface="Arial"/>
              </a:rPr>
              <a:t>ГОМОФЕРМЕНТАТИВНОЕ</a:t>
            </a:r>
            <a:r>
              <a:rPr lang="ru-RU" sz="2000" b="1" spc="-60" dirty="0" smtClean="0">
                <a:cs typeface="Arial"/>
              </a:rPr>
              <a:t> </a:t>
            </a:r>
            <a:r>
              <a:rPr lang="ru-RU" sz="2000" b="1" dirty="0" smtClean="0">
                <a:cs typeface="Arial"/>
              </a:rPr>
              <a:t>БРОЖЕНИЕ</a:t>
            </a: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lang="ru-RU" sz="2000" b="1" spc="-10" dirty="0" smtClean="0">
                <a:cs typeface="Arial"/>
              </a:rPr>
              <a:t>(</a:t>
            </a:r>
            <a:r>
              <a:rPr lang="ru-RU" sz="2000" b="1" spc="-10" dirty="0">
                <a:cs typeface="Arial"/>
              </a:rPr>
              <a:t>ХОРОШО)</a:t>
            </a:r>
            <a:endParaRPr lang="ru-RU" sz="2000" b="1" dirty="0">
              <a:cs typeface="Arial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1618361" y="308694"/>
            <a:ext cx="7844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>
                <a:cs typeface="Arial"/>
              </a:rPr>
              <a:t>ЗАКЛАДКА </a:t>
            </a:r>
            <a:r>
              <a:rPr lang="ru-RU" sz="2400" b="1" spc="-25" dirty="0">
                <a:cs typeface="Arial"/>
              </a:rPr>
              <a:t>МАССЫ </a:t>
            </a:r>
            <a:r>
              <a:rPr lang="ru-RU" sz="2400" b="1" dirty="0">
                <a:cs typeface="Arial"/>
              </a:rPr>
              <a:t>В</a:t>
            </a:r>
            <a:r>
              <a:rPr lang="ru-RU" sz="2400" b="1" spc="85" dirty="0">
                <a:cs typeface="Arial"/>
              </a:rPr>
              <a:t> </a:t>
            </a:r>
            <a:r>
              <a:rPr lang="ru-RU" sz="2400" b="1" spc="-35" dirty="0" smtClean="0">
                <a:cs typeface="Arial"/>
              </a:rPr>
              <a:t>ТРАНШЕЮ</a:t>
            </a:r>
            <a:endParaRPr lang="ru-RU" sz="2400" dirty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5" dirty="0">
                <a:cs typeface="Arial"/>
              </a:rPr>
              <a:t>ОСНОВЫ </a:t>
            </a:r>
            <a:r>
              <a:rPr lang="ru-RU" sz="2400" b="1" spc="-15" dirty="0">
                <a:cs typeface="Arial"/>
              </a:rPr>
              <a:t>КОНСЕРВАЦИИ </a:t>
            </a:r>
            <a:r>
              <a:rPr lang="ru-RU" sz="2400" b="1" spc="-5" dirty="0">
                <a:cs typeface="Arial"/>
              </a:rPr>
              <a:t>СИЛОСА </a:t>
            </a:r>
            <a:r>
              <a:rPr lang="ru-RU" sz="2400" b="1" dirty="0">
                <a:cs typeface="Arial"/>
              </a:rPr>
              <a:t>И</a:t>
            </a:r>
            <a:r>
              <a:rPr lang="ru-RU" sz="2400" b="1" spc="35" dirty="0">
                <a:cs typeface="Arial"/>
              </a:rPr>
              <a:t> </a:t>
            </a:r>
            <a:r>
              <a:rPr lang="ru-RU" sz="2400" b="1" spc="-10" dirty="0">
                <a:cs typeface="Arial"/>
              </a:rPr>
              <a:t>СЕНАЖА</a:t>
            </a:r>
            <a:endParaRPr lang="ru-RU" sz="2400" dirty="0"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7717" y="2851706"/>
            <a:ext cx="1805232" cy="978775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6736" y="2793144"/>
            <a:ext cx="1859363" cy="1008124"/>
          </a:xfrm>
          <a:prstGeom prst="rect">
            <a:avLst/>
          </a:prstGeom>
        </p:spPr>
      </p:pic>
      <p:pic>
        <p:nvPicPr>
          <p:cNvPr id="122" name="Рисунок 1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1761" y="3377718"/>
            <a:ext cx="1716947" cy="930908"/>
          </a:xfrm>
          <a:prstGeom prst="rect">
            <a:avLst/>
          </a:prstGeom>
        </p:spPr>
      </p:pic>
      <p:sp>
        <p:nvSpPr>
          <p:cNvPr id="138" name="object 88"/>
          <p:cNvSpPr txBox="1"/>
          <p:nvPr/>
        </p:nvSpPr>
        <p:spPr>
          <a:xfrm>
            <a:off x="6123204" y="1655744"/>
            <a:ext cx="3161918" cy="999633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lang="ru-RU" sz="2000" b="1" spc="-15" dirty="0" smtClean="0">
                <a:cs typeface="Arial"/>
              </a:rPr>
              <a:t>ГЕТЕРОФЕРМЕНТАТИВНОЕ</a:t>
            </a:r>
            <a:r>
              <a:rPr lang="ru-RU" sz="2000" b="1" spc="-60" dirty="0" smtClean="0">
                <a:cs typeface="Arial"/>
              </a:rPr>
              <a:t> </a:t>
            </a:r>
            <a:r>
              <a:rPr lang="ru-RU" sz="2000" b="1" dirty="0" smtClean="0">
                <a:cs typeface="Arial"/>
              </a:rPr>
              <a:t>БРОЖЕНИЕ</a:t>
            </a: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lang="ru-RU" sz="2000" b="1" spc="-10" dirty="0" smtClean="0">
                <a:cs typeface="Arial"/>
              </a:rPr>
              <a:t>(Не очень ХОРОШО</a:t>
            </a:r>
            <a:r>
              <a:rPr lang="ru-RU" sz="2000" b="1" spc="-10" dirty="0">
                <a:cs typeface="Arial"/>
              </a:rPr>
              <a:t>)</a:t>
            </a:r>
            <a:endParaRPr lang="ru-RU" sz="2000" b="1" dirty="0">
              <a:cs typeface="Arial"/>
            </a:endParaRPr>
          </a:p>
        </p:txBody>
      </p:sp>
      <p:grpSp>
        <p:nvGrpSpPr>
          <p:cNvPr id="154" name="Группа 153"/>
          <p:cNvGrpSpPr/>
          <p:nvPr/>
        </p:nvGrpSpPr>
        <p:grpSpPr>
          <a:xfrm>
            <a:off x="402864" y="1507830"/>
            <a:ext cx="1103685" cy="1103681"/>
            <a:chOff x="7582053" y="3265006"/>
            <a:chExt cx="1199999" cy="1200000"/>
          </a:xfrm>
        </p:grpSpPr>
        <p:sp>
          <p:nvSpPr>
            <p:cNvPr id="156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63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ru-RU" sz="6000" dirty="0" smtClean="0"/>
                <a:t> </a:t>
              </a:r>
              <a:endParaRPr lang="en-US" sz="6000" dirty="0"/>
            </a:p>
          </p:txBody>
        </p:sp>
      </p:grpSp>
      <p:sp>
        <p:nvSpPr>
          <p:cNvPr id="166" name="object 8"/>
          <p:cNvSpPr/>
          <p:nvPr/>
        </p:nvSpPr>
        <p:spPr>
          <a:xfrm>
            <a:off x="5431319" y="1517981"/>
            <a:ext cx="4183986" cy="2859059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9" name="Рисунок 1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2993" y="2803605"/>
            <a:ext cx="1805232" cy="978775"/>
          </a:xfrm>
          <a:prstGeom prst="rect">
            <a:avLst/>
          </a:prstGeom>
        </p:spPr>
      </p:pic>
      <p:pic>
        <p:nvPicPr>
          <p:cNvPr id="170" name="Рисунок 1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5394" y="2750649"/>
            <a:ext cx="1859363" cy="1008123"/>
          </a:xfrm>
          <a:prstGeom prst="rect">
            <a:avLst/>
          </a:prstGeom>
        </p:spPr>
      </p:pic>
      <p:pic>
        <p:nvPicPr>
          <p:cNvPr id="171" name="Рисунок 1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5898" y="3349034"/>
            <a:ext cx="1716947" cy="930907"/>
          </a:xfrm>
          <a:prstGeom prst="rect">
            <a:avLst/>
          </a:prstGeom>
        </p:spPr>
      </p:pic>
      <p:grpSp>
        <p:nvGrpSpPr>
          <p:cNvPr id="135" name="Группа 134"/>
          <p:cNvGrpSpPr/>
          <p:nvPr/>
        </p:nvGrpSpPr>
        <p:grpSpPr>
          <a:xfrm>
            <a:off x="5039308" y="1517770"/>
            <a:ext cx="1103685" cy="1103681"/>
            <a:chOff x="7582053" y="3265006"/>
            <a:chExt cx="1199999" cy="1200000"/>
          </a:xfrm>
        </p:grpSpPr>
        <p:sp>
          <p:nvSpPr>
            <p:cNvPr id="136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7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4000" b="1" dirty="0">
                  <a:cs typeface="+mn-ea"/>
                  <a:sym typeface="+mn-lt"/>
                </a:rPr>
                <a:t>!</a:t>
              </a:r>
              <a:endParaRPr lang="zh-CN" altLang="en-US" sz="4000" b="1" dirty="0">
                <a:cs typeface="+mn-ea"/>
                <a:sym typeface="+mn-lt"/>
              </a:endParaRPr>
            </a:p>
          </p:txBody>
        </p:sp>
      </p:grpSp>
      <p:sp>
        <p:nvSpPr>
          <p:cNvPr id="175" name="object 3"/>
          <p:cNvSpPr txBox="1"/>
          <p:nvPr/>
        </p:nvSpPr>
        <p:spPr>
          <a:xfrm>
            <a:off x="1350674" y="4616449"/>
            <a:ext cx="8379916" cy="19242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cs typeface="Arial"/>
              </a:rPr>
              <a:t>ОСНОВНЫЕ </a:t>
            </a:r>
            <a:r>
              <a:rPr lang="ru-RU" sz="2000" b="1" spc="-10" dirty="0" smtClean="0">
                <a:cs typeface="Arial"/>
              </a:rPr>
              <a:t>ФАКТОРЫ, </a:t>
            </a:r>
            <a:r>
              <a:rPr lang="ru-RU" sz="2000" b="1" spc="-5" dirty="0" smtClean="0">
                <a:cs typeface="Arial"/>
              </a:rPr>
              <a:t>ВЛИЯЮЩИЕ </a:t>
            </a:r>
            <a:r>
              <a:rPr lang="ru-RU" sz="2000" b="1" dirty="0" smtClean="0">
                <a:cs typeface="Arial"/>
              </a:rPr>
              <a:t>НА </a:t>
            </a:r>
            <a:r>
              <a:rPr lang="ru-RU" sz="2000" b="1" spc="-5" dirty="0" smtClean="0">
                <a:cs typeface="Arial"/>
              </a:rPr>
              <a:t>ПРОЦЕСС </a:t>
            </a:r>
            <a:r>
              <a:rPr lang="ru-RU" sz="2000" b="1" spc="-10" dirty="0" smtClean="0">
                <a:cs typeface="Arial"/>
              </a:rPr>
              <a:t>ФЕРМЕНТАЦИИ</a:t>
            </a:r>
            <a:r>
              <a:rPr lang="ru-RU" sz="2000" b="1" spc="-50" dirty="0" smtClean="0">
                <a:cs typeface="Arial"/>
              </a:rPr>
              <a:t> </a:t>
            </a:r>
            <a:r>
              <a:rPr lang="ru-RU" sz="2000" b="1" spc="-15" dirty="0" smtClean="0">
                <a:cs typeface="Arial"/>
              </a:rPr>
              <a:t>КОРМА:</a:t>
            </a:r>
            <a:endParaRPr lang="ru-RU" sz="2000" dirty="0">
              <a:cs typeface="Arial"/>
            </a:endParaRPr>
          </a:p>
          <a:p>
            <a:pPr marL="1270000" lvl="2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sz="2000" b="1" spc="-5" dirty="0" smtClean="0">
                <a:cs typeface="Arial"/>
              </a:rPr>
              <a:t>содержание </a:t>
            </a:r>
            <a:r>
              <a:rPr sz="2000" b="1" dirty="0">
                <a:cs typeface="Arial"/>
              </a:rPr>
              <a:t>в </a:t>
            </a:r>
            <a:r>
              <a:rPr sz="2000" b="1" spc="-10" dirty="0" err="1" smtClean="0">
                <a:cs typeface="Arial"/>
              </a:rPr>
              <a:t>зел</a:t>
            </a:r>
            <a:r>
              <a:rPr lang="ru-RU" sz="2000" b="1" spc="-10" dirty="0" smtClean="0">
                <a:cs typeface="Arial"/>
              </a:rPr>
              <a:t>ё</a:t>
            </a:r>
            <a:r>
              <a:rPr sz="2000" b="1" spc="-10" dirty="0" err="1" smtClean="0">
                <a:cs typeface="Arial"/>
              </a:rPr>
              <a:t>ной</a:t>
            </a:r>
            <a:r>
              <a:rPr sz="2000" b="1" spc="-10" dirty="0" smtClean="0">
                <a:cs typeface="Arial"/>
              </a:rPr>
              <a:t> </a:t>
            </a:r>
            <a:r>
              <a:rPr sz="2000" b="1" dirty="0">
                <a:cs typeface="Arial"/>
              </a:rPr>
              <a:t>массе </a:t>
            </a:r>
            <a:r>
              <a:rPr sz="2000" b="1" spc="-10" dirty="0" err="1">
                <a:cs typeface="Arial"/>
              </a:rPr>
              <a:t>водорастворимых</a:t>
            </a:r>
            <a:r>
              <a:rPr sz="2000" b="1" spc="-114" dirty="0">
                <a:cs typeface="Arial"/>
              </a:rPr>
              <a:t> </a:t>
            </a:r>
            <a:r>
              <a:rPr sz="2000" b="1" spc="-15" dirty="0" err="1" smtClean="0">
                <a:cs typeface="Arial"/>
              </a:rPr>
              <a:t>углеводов</a:t>
            </a:r>
            <a:endParaRPr lang="ru-RU" sz="2000" b="1" spc="-15" dirty="0" smtClean="0">
              <a:cs typeface="Arial"/>
            </a:endParaRPr>
          </a:p>
          <a:p>
            <a:pPr marL="1270000" lvl="2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sz="2000" b="1" spc="-5" dirty="0" err="1" smtClean="0">
                <a:cs typeface="Arial"/>
              </a:rPr>
              <a:t>содержание</a:t>
            </a:r>
            <a:r>
              <a:rPr sz="2000" b="1" spc="-5" dirty="0" smtClean="0">
                <a:cs typeface="Arial"/>
              </a:rPr>
              <a:t> </a:t>
            </a:r>
            <a:r>
              <a:rPr sz="2000" b="1" dirty="0">
                <a:cs typeface="Arial"/>
              </a:rPr>
              <a:t>в </a:t>
            </a:r>
            <a:r>
              <a:rPr sz="2000" b="1" spc="-10" dirty="0" err="1" smtClean="0">
                <a:cs typeface="Arial"/>
              </a:rPr>
              <a:t>зел</a:t>
            </a:r>
            <a:r>
              <a:rPr lang="ru-RU" sz="2000" b="1" spc="-10" dirty="0" smtClean="0">
                <a:cs typeface="Arial"/>
              </a:rPr>
              <a:t>ё</a:t>
            </a:r>
            <a:r>
              <a:rPr sz="2000" b="1" spc="-10" dirty="0" err="1" smtClean="0">
                <a:cs typeface="Arial"/>
              </a:rPr>
              <a:t>ной</a:t>
            </a:r>
            <a:r>
              <a:rPr sz="2000" b="1" spc="-10" dirty="0" smtClean="0">
                <a:cs typeface="Arial"/>
              </a:rPr>
              <a:t> </a:t>
            </a:r>
            <a:r>
              <a:rPr sz="2000" b="1" dirty="0" err="1">
                <a:cs typeface="Arial"/>
              </a:rPr>
              <a:t>массе</a:t>
            </a:r>
            <a:r>
              <a:rPr sz="2000" b="1" spc="-100" dirty="0">
                <a:cs typeface="Arial"/>
              </a:rPr>
              <a:t> </a:t>
            </a:r>
            <a:r>
              <a:rPr sz="2000" b="1" spc="-10" dirty="0" err="1" smtClean="0">
                <a:cs typeface="Arial"/>
              </a:rPr>
              <a:t>влаги</a:t>
            </a:r>
            <a:endParaRPr lang="ru-RU" sz="2000" b="1" spc="-10" dirty="0" smtClean="0">
              <a:cs typeface="Arial"/>
            </a:endParaRPr>
          </a:p>
          <a:p>
            <a:pPr marL="1270000" lvl="2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sz="2000" b="1" spc="-10" dirty="0" err="1" smtClean="0">
                <a:cs typeface="Arial"/>
              </a:rPr>
              <a:t>буферная</a:t>
            </a:r>
            <a:r>
              <a:rPr sz="2000" b="1" spc="-10" dirty="0" smtClean="0">
                <a:cs typeface="Arial"/>
              </a:rPr>
              <a:t> </a:t>
            </a:r>
            <a:r>
              <a:rPr sz="2000" b="1" dirty="0" err="1">
                <a:cs typeface="Arial"/>
              </a:rPr>
              <a:t>способность</a:t>
            </a:r>
            <a:r>
              <a:rPr sz="2000" b="1" dirty="0">
                <a:cs typeface="Arial"/>
              </a:rPr>
              <a:t> </a:t>
            </a:r>
            <a:r>
              <a:rPr sz="2000" b="1" spc="-10" dirty="0" err="1" smtClean="0">
                <a:cs typeface="Arial"/>
              </a:rPr>
              <a:t>зел</a:t>
            </a:r>
            <a:r>
              <a:rPr lang="ru-RU" sz="2000" b="1" spc="-10" dirty="0" smtClean="0">
                <a:cs typeface="Arial"/>
              </a:rPr>
              <a:t>ё</a:t>
            </a:r>
            <a:r>
              <a:rPr sz="2000" b="1" spc="-10" dirty="0" err="1" smtClean="0">
                <a:cs typeface="Arial"/>
              </a:rPr>
              <a:t>ной</a:t>
            </a:r>
            <a:r>
              <a:rPr sz="2000" b="1" spc="-110" dirty="0" smtClean="0">
                <a:cs typeface="Arial"/>
              </a:rPr>
              <a:t> </a:t>
            </a:r>
            <a:r>
              <a:rPr sz="2000" b="1" dirty="0" err="1" smtClean="0">
                <a:cs typeface="Arial"/>
              </a:rPr>
              <a:t>массы</a:t>
            </a:r>
            <a:endParaRPr lang="ru-RU" sz="2000" b="1" dirty="0" smtClean="0">
              <a:cs typeface="Arial"/>
            </a:endParaRPr>
          </a:p>
          <a:p>
            <a:pPr marL="1270000" lvl="2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sz="2000" b="1" spc="-5" dirty="0" err="1" smtClean="0">
                <a:cs typeface="Arial"/>
              </a:rPr>
              <a:t>вид</a:t>
            </a:r>
            <a:r>
              <a:rPr sz="2000" b="1" spc="-5" dirty="0" smtClean="0">
                <a:cs typeface="Arial"/>
              </a:rPr>
              <a:t> </a:t>
            </a:r>
            <a:r>
              <a:rPr sz="2000" b="1" spc="-10" dirty="0" err="1">
                <a:cs typeface="Arial"/>
              </a:rPr>
              <a:t>преобладающих</a:t>
            </a:r>
            <a:r>
              <a:rPr sz="2000" b="1" spc="-50" dirty="0">
                <a:cs typeface="Arial"/>
              </a:rPr>
              <a:t> </a:t>
            </a:r>
            <a:r>
              <a:rPr sz="2000" b="1" spc="-10" dirty="0" err="1" smtClean="0">
                <a:cs typeface="Arial"/>
              </a:rPr>
              <a:t>бактерий</a:t>
            </a:r>
            <a:endParaRPr lang="ru-RU" sz="2000" b="1" spc="-10" dirty="0" smtClean="0">
              <a:cs typeface="Arial"/>
            </a:endParaRPr>
          </a:p>
          <a:p>
            <a:pPr marL="1270000" lvl="2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sz="2000" b="1" dirty="0" err="1" smtClean="0">
                <a:cs typeface="Arial"/>
              </a:rPr>
              <a:t>скорость</a:t>
            </a:r>
            <a:r>
              <a:rPr sz="2000" b="1" dirty="0" smtClean="0">
                <a:cs typeface="Arial"/>
              </a:rPr>
              <a:t> </a:t>
            </a:r>
            <a:r>
              <a:rPr sz="2000" b="1" spc="-5" dirty="0" err="1">
                <a:cs typeface="Arial"/>
              </a:rPr>
              <a:t>процесса</a:t>
            </a:r>
            <a:r>
              <a:rPr sz="2000" b="1" spc="-105" dirty="0">
                <a:cs typeface="Arial"/>
              </a:rPr>
              <a:t> </a:t>
            </a:r>
            <a:r>
              <a:rPr sz="2000" b="1" spc="-5" dirty="0" err="1" smtClean="0">
                <a:cs typeface="Arial"/>
              </a:rPr>
              <a:t>ферментации</a:t>
            </a:r>
            <a:r>
              <a:rPr lang="ru-RU" sz="2000" b="1" spc="-5" dirty="0" smtClean="0">
                <a:cs typeface="Arial"/>
              </a:rPr>
              <a:t>.</a:t>
            </a:r>
            <a:endParaRPr sz="20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1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object 19"/>
          <p:cNvSpPr/>
          <p:nvPr/>
        </p:nvSpPr>
        <p:spPr>
          <a:xfrm>
            <a:off x="692150" y="4921250"/>
            <a:ext cx="9220199" cy="15286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9"/>
          <p:cNvSpPr/>
          <p:nvPr/>
        </p:nvSpPr>
        <p:spPr>
          <a:xfrm>
            <a:off x="6010103" y="1360539"/>
            <a:ext cx="3452801" cy="288613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Прямоугольник 166"/>
          <p:cNvSpPr/>
          <p:nvPr/>
        </p:nvSpPr>
        <p:spPr>
          <a:xfrm>
            <a:off x="5605822" y="1517981"/>
            <a:ext cx="3679300" cy="2565069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object 22"/>
          <p:cNvSpPr/>
          <p:nvPr/>
        </p:nvSpPr>
        <p:spPr>
          <a:xfrm>
            <a:off x="-5501" y="6145076"/>
            <a:ext cx="10853331" cy="1600200"/>
          </a:xfrm>
          <a:prstGeom prst="rect">
            <a:avLst/>
          </a:prstGeom>
          <a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9"/>
          <p:cNvSpPr/>
          <p:nvPr/>
        </p:nvSpPr>
        <p:spPr>
          <a:xfrm>
            <a:off x="1506549" y="1360539"/>
            <a:ext cx="3452801" cy="33321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8"/>
          <p:cNvSpPr/>
          <p:nvPr/>
        </p:nvSpPr>
        <p:spPr>
          <a:xfrm>
            <a:off x="927765" y="1517981"/>
            <a:ext cx="4183986" cy="3327069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Прямоугольник 111"/>
          <p:cNvSpPr/>
          <p:nvPr/>
        </p:nvSpPr>
        <p:spPr>
          <a:xfrm>
            <a:off x="1102268" y="1503516"/>
            <a:ext cx="3679300" cy="3189134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object 88"/>
          <p:cNvSpPr txBox="1"/>
          <p:nvPr/>
        </p:nvSpPr>
        <p:spPr>
          <a:xfrm>
            <a:off x="1514676" y="1546772"/>
            <a:ext cx="3266892" cy="303865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10"/>
              </a:spcBef>
            </a:pPr>
            <a:r>
              <a:rPr lang="ru-RU" sz="1500" b="1" spc="-5" dirty="0">
                <a:cs typeface="Arial"/>
              </a:rPr>
              <a:t>Консерванты </a:t>
            </a:r>
            <a:r>
              <a:rPr lang="ru-RU" sz="1500" b="1" dirty="0">
                <a:cs typeface="Arial"/>
              </a:rPr>
              <a:t>предпочтительно использовать </a:t>
            </a:r>
            <a:r>
              <a:rPr lang="ru-RU" sz="1500" b="1" spc="-5" dirty="0">
                <a:cs typeface="Arial"/>
              </a:rPr>
              <a:t>даже </a:t>
            </a:r>
            <a:r>
              <a:rPr lang="ru-RU" sz="1500" b="1" dirty="0">
                <a:cs typeface="Arial"/>
              </a:rPr>
              <a:t>при силосовании </a:t>
            </a:r>
            <a:r>
              <a:rPr lang="ru-RU" sz="1500" b="1" spc="-5" dirty="0">
                <a:cs typeface="Arial"/>
              </a:rPr>
              <a:t>легкосилосуемых </a:t>
            </a:r>
            <a:r>
              <a:rPr lang="ru-RU" sz="1500" b="1" dirty="0">
                <a:cs typeface="Arial"/>
              </a:rPr>
              <a:t>трав, так</a:t>
            </a:r>
            <a:r>
              <a:rPr lang="ru-RU" sz="1500" b="1" spc="65" dirty="0">
                <a:cs typeface="Arial"/>
              </a:rPr>
              <a:t> </a:t>
            </a:r>
            <a:r>
              <a:rPr lang="ru-RU" sz="1500" b="1" dirty="0" smtClean="0">
                <a:cs typeface="Arial"/>
              </a:rPr>
              <a:t>как, </a:t>
            </a:r>
            <a:r>
              <a:rPr lang="ru-RU" sz="1500" b="1" spc="-5" dirty="0" smtClean="0">
                <a:cs typeface="Arial"/>
              </a:rPr>
              <a:t>во-первых</a:t>
            </a:r>
            <a:r>
              <a:rPr lang="ru-RU" sz="1500" b="1" spc="-5" dirty="0">
                <a:cs typeface="Arial"/>
              </a:rPr>
              <a:t>, </a:t>
            </a:r>
            <a:r>
              <a:rPr lang="ru-RU" sz="1500" b="1" dirty="0" smtClean="0">
                <a:cs typeface="Arial"/>
              </a:rPr>
              <a:t>количество </a:t>
            </a:r>
            <a:r>
              <a:rPr lang="ru-RU" sz="1500" b="1" spc="-5" dirty="0">
                <a:cs typeface="Arial"/>
              </a:rPr>
              <a:t>аборигенных </a:t>
            </a:r>
            <a:r>
              <a:rPr lang="ru-RU" sz="1500" b="1" dirty="0">
                <a:cs typeface="Arial"/>
              </a:rPr>
              <a:t>молочнокислых бактерий </a:t>
            </a:r>
            <a:r>
              <a:rPr lang="ru-RU" sz="1500" b="1" spc="-5" dirty="0">
                <a:cs typeface="Arial"/>
              </a:rPr>
              <a:t>на </a:t>
            </a:r>
            <a:r>
              <a:rPr lang="ru-RU" sz="1500" b="1" dirty="0">
                <a:cs typeface="Arial"/>
              </a:rPr>
              <a:t>поверхности </a:t>
            </a:r>
            <a:r>
              <a:rPr lang="ru-RU" sz="1500" b="1" spc="-5" dirty="0">
                <a:cs typeface="Arial"/>
              </a:rPr>
              <a:t>растений ничтожно </a:t>
            </a:r>
            <a:r>
              <a:rPr lang="ru-RU" sz="1500" b="1" spc="-10" dirty="0">
                <a:cs typeface="Arial"/>
              </a:rPr>
              <a:t>мало, </a:t>
            </a:r>
            <a:r>
              <a:rPr lang="ru-RU" sz="1500" b="1" dirty="0">
                <a:cs typeface="Arial"/>
              </a:rPr>
              <a:t>в  сравнении с бактериями, </a:t>
            </a:r>
            <a:r>
              <a:rPr lang="ru-RU" sz="1500" b="1" spc="-5" dirty="0">
                <a:cs typeface="Arial"/>
              </a:rPr>
              <a:t>оказывающими негативное влияние на </a:t>
            </a:r>
            <a:r>
              <a:rPr lang="ru-RU" sz="1500" b="1" dirty="0">
                <a:cs typeface="Arial"/>
              </a:rPr>
              <a:t>процессы силосования, </a:t>
            </a:r>
            <a:r>
              <a:rPr lang="ru-RU" sz="1500" b="1" spc="-5" dirty="0">
                <a:cs typeface="Arial"/>
              </a:rPr>
              <a:t>во-вторых, эти  </a:t>
            </a:r>
            <a:r>
              <a:rPr lang="ru-RU" sz="1500" b="1" dirty="0">
                <a:cs typeface="Arial"/>
              </a:rPr>
              <a:t>бактерии потребляют большое </a:t>
            </a:r>
            <a:r>
              <a:rPr lang="ru-RU" sz="1500" b="1" dirty="0" smtClean="0">
                <a:cs typeface="Arial"/>
              </a:rPr>
              <a:t>количество </a:t>
            </a:r>
            <a:r>
              <a:rPr lang="ru-RU" sz="1500" b="1" dirty="0">
                <a:cs typeface="Arial"/>
              </a:rPr>
              <a:t>сахара, при </a:t>
            </a:r>
            <a:r>
              <a:rPr lang="ru-RU" sz="1500" b="1" spc="-5" dirty="0">
                <a:cs typeface="Arial"/>
              </a:rPr>
              <a:t>этом выделяют </a:t>
            </a:r>
            <a:r>
              <a:rPr lang="ru-RU" sz="1500" b="1" dirty="0">
                <a:cs typeface="Arial"/>
              </a:rPr>
              <a:t>совсем </a:t>
            </a:r>
            <a:r>
              <a:rPr lang="ru-RU" sz="1500" b="1" spc="-5" dirty="0">
                <a:cs typeface="Arial"/>
              </a:rPr>
              <a:t>небольшое </a:t>
            </a:r>
            <a:r>
              <a:rPr lang="ru-RU" sz="1500" b="1" dirty="0" smtClean="0">
                <a:cs typeface="Arial"/>
              </a:rPr>
              <a:t>количество  </a:t>
            </a:r>
            <a:r>
              <a:rPr lang="ru-RU" sz="1500" b="1" dirty="0">
                <a:cs typeface="Arial"/>
              </a:rPr>
              <a:t>кислот, </a:t>
            </a:r>
            <a:r>
              <a:rPr lang="ru-RU" sz="1500" b="1" spc="-5" dirty="0">
                <a:cs typeface="Arial"/>
              </a:rPr>
              <a:t>необходимых для </a:t>
            </a:r>
            <a:r>
              <a:rPr lang="ru-RU" sz="1500" b="1" dirty="0">
                <a:cs typeface="Arial"/>
              </a:rPr>
              <a:t>снижения</a:t>
            </a:r>
            <a:r>
              <a:rPr lang="ru-RU" sz="1500" b="1" spc="5" dirty="0">
                <a:cs typeface="Arial"/>
              </a:rPr>
              <a:t> </a:t>
            </a:r>
            <a:r>
              <a:rPr lang="ru-RU" sz="1500" b="1" spc="-5" dirty="0" smtClean="0">
                <a:cs typeface="Arial"/>
              </a:rPr>
              <a:t>pH.</a:t>
            </a:r>
            <a:endParaRPr lang="ru-RU" sz="1500" b="1" dirty="0">
              <a:cs typeface="Arial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1618361" y="308694"/>
            <a:ext cx="7844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>
                <a:cs typeface="Arial"/>
              </a:rPr>
              <a:t>ЗАКЛАДКА </a:t>
            </a:r>
            <a:r>
              <a:rPr lang="ru-RU" sz="2400" b="1" spc="-25" dirty="0">
                <a:cs typeface="Arial"/>
              </a:rPr>
              <a:t>МАССЫ </a:t>
            </a:r>
            <a:r>
              <a:rPr lang="ru-RU" sz="2400" b="1" dirty="0">
                <a:cs typeface="Arial"/>
              </a:rPr>
              <a:t>В</a:t>
            </a:r>
            <a:r>
              <a:rPr lang="ru-RU" sz="2400" b="1" spc="85" dirty="0">
                <a:cs typeface="Arial"/>
              </a:rPr>
              <a:t> </a:t>
            </a:r>
            <a:r>
              <a:rPr lang="ru-RU" sz="2400" b="1" spc="-35" dirty="0" smtClean="0">
                <a:cs typeface="Arial"/>
              </a:rPr>
              <a:t>ТРАНШЕЮ</a:t>
            </a:r>
            <a:endParaRPr lang="ru-RU" sz="2400" dirty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5" dirty="0">
                <a:cs typeface="Arial"/>
              </a:rPr>
              <a:t>ОСНОВЫ </a:t>
            </a:r>
            <a:r>
              <a:rPr lang="ru-RU" sz="2400" b="1" spc="-15" dirty="0">
                <a:cs typeface="Arial"/>
              </a:rPr>
              <a:t>КОНСЕРВАЦИИ </a:t>
            </a:r>
            <a:r>
              <a:rPr lang="ru-RU" sz="2400" b="1" spc="-5" dirty="0">
                <a:cs typeface="Arial"/>
              </a:rPr>
              <a:t>СИЛОСА </a:t>
            </a:r>
            <a:r>
              <a:rPr lang="ru-RU" sz="2400" b="1" dirty="0">
                <a:cs typeface="Arial"/>
              </a:rPr>
              <a:t>И</a:t>
            </a:r>
            <a:r>
              <a:rPr lang="ru-RU" sz="2400" b="1" spc="35" dirty="0">
                <a:cs typeface="Arial"/>
              </a:rPr>
              <a:t> </a:t>
            </a:r>
            <a:r>
              <a:rPr lang="ru-RU" sz="2400" b="1" spc="-10" dirty="0">
                <a:cs typeface="Arial"/>
              </a:rPr>
              <a:t>СЕНАЖА</a:t>
            </a:r>
            <a:endParaRPr lang="ru-RU" sz="2400" dirty="0">
              <a:cs typeface="Arial"/>
            </a:endParaRPr>
          </a:p>
        </p:txBody>
      </p:sp>
      <p:sp>
        <p:nvSpPr>
          <p:cNvPr id="138" name="object 88"/>
          <p:cNvSpPr txBox="1"/>
          <p:nvPr/>
        </p:nvSpPr>
        <p:spPr>
          <a:xfrm>
            <a:off x="6265295" y="1705992"/>
            <a:ext cx="2808855" cy="2007601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cs typeface="Arial"/>
              </a:rPr>
              <a:t>Посчитайте </a:t>
            </a:r>
            <a:r>
              <a:rPr lang="ru-RU" sz="1600" b="1" spc="-5" dirty="0">
                <a:cs typeface="Arial"/>
              </a:rPr>
              <a:t>экономику </a:t>
            </a:r>
            <a:r>
              <a:rPr lang="ru-RU" sz="1600" b="1" dirty="0">
                <a:cs typeface="Arial"/>
              </a:rPr>
              <a:t>консервирования: </a:t>
            </a:r>
            <a:r>
              <a:rPr lang="ru-RU" sz="1600" b="1" dirty="0" smtClean="0">
                <a:cs typeface="Arial"/>
              </a:rPr>
              <a:t>применение  </a:t>
            </a:r>
            <a:r>
              <a:rPr lang="ru-RU" sz="1600" b="1" dirty="0">
                <a:cs typeface="Arial"/>
              </a:rPr>
              <a:t>консерванта </a:t>
            </a:r>
            <a:r>
              <a:rPr lang="ru-RU" sz="1600" b="1" spc="-5" dirty="0">
                <a:cs typeface="Arial"/>
              </a:rPr>
              <a:t>экономически оправдано, </a:t>
            </a:r>
            <a:r>
              <a:rPr lang="ru-RU" sz="1600" b="1" dirty="0">
                <a:cs typeface="Arial"/>
              </a:rPr>
              <a:t>так как при </a:t>
            </a:r>
            <a:r>
              <a:rPr lang="ru-RU" sz="1600" b="1" spc="-5" dirty="0">
                <a:cs typeface="Arial"/>
              </a:rPr>
              <a:t>этом  </a:t>
            </a:r>
            <a:r>
              <a:rPr lang="ru-RU" sz="1600" b="1" dirty="0">
                <a:cs typeface="Arial"/>
              </a:rPr>
              <a:t>сохранность </a:t>
            </a:r>
            <a:r>
              <a:rPr lang="ru-RU" sz="1600" b="1" spc="-5" dirty="0">
                <a:cs typeface="Arial"/>
              </a:rPr>
              <a:t>энергии </a:t>
            </a:r>
            <a:r>
              <a:rPr lang="ru-RU" sz="1600" b="1" dirty="0">
                <a:cs typeface="Arial"/>
              </a:rPr>
              <a:t>и протеина </a:t>
            </a:r>
            <a:r>
              <a:rPr lang="ru-RU" sz="1600" b="1" spc="-5" dirty="0">
                <a:cs typeface="Arial"/>
              </a:rPr>
              <a:t>значительно выше,  нежели </a:t>
            </a:r>
            <a:r>
              <a:rPr lang="ru-RU" sz="1600" b="1" dirty="0">
                <a:cs typeface="Arial"/>
              </a:rPr>
              <a:t>в корме без </a:t>
            </a:r>
            <a:r>
              <a:rPr lang="ru-RU" sz="1600" b="1" dirty="0" smtClean="0">
                <a:cs typeface="Arial"/>
              </a:rPr>
              <a:t>консерванта.</a:t>
            </a:r>
            <a:endParaRPr lang="ru-RU" sz="1600" b="1" dirty="0">
              <a:cs typeface="Arial"/>
            </a:endParaRPr>
          </a:p>
        </p:txBody>
      </p:sp>
      <p:grpSp>
        <p:nvGrpSpPr>
          <p:cNvPr id="154" name="Группа 153"/>
          <p:cNvGrpSpPr/>
          <p:nvPr/>
        </p:nvGrpSpPr>
        <p:grpSpPr>
          <a:xfrm>
            <a:off x="375922" y="1501980"/>
            <a:ext cx="1103685" cy="1103681"/>
            <a:chOff x="7582053" y="3265006"/>
            <a:chExt cx="1199999" cy="1200000"/>
          </a:xfrm>
        </p:grpSpPr>
        <p:sp>
          <p:nvSpPr>
            <p:cNvPr id="156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63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ru-RU" sz="6000" dirty="0" smtClean="0"/>
                <a:t> </a:t>
              </a:r>
              <a:endParaRPr lang="en-US" sz="6000" dirty="0"/>
            </a:p>
          </p:txBody>
        </p:sp>
      </p:grpSp>
      <p:sp>
        <p:nvSpPr>
          <p:cNvPr id="166" name="object 8"/>
          <p:cNvSpPr/>
          <p:nvPr/>
        </p:nvSpPr>
        <p:spPr>
          <a:xfrm>
            <a:off x="5431319" y="1517981"/>
            <a:ext cx="4183986" cy="2859059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5" name="Группа 134"/>
          <p:cNvGrpSpPr/>
          <p:nvPr/>
        </p:nvGrpSpPr>
        <p:grpSpPr>
          <a:xfrm>
            <a:off x="5039308" y="1517770"/>
            <a:ext cx="1103685" cy="1103681"/>
            <a:chOff x="7582053" y="3265006"/>
            <a:chExt cx="1199999" cy="1200000"/>
          </a:xfrm>
        </p:grpSpPr>
        <p:sp>
          <p:nvSpPr>
            <p:cNvPr id="136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7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5400" b="1" dirty="0">
                  <a:cs typeface="+mn-ea"/>
                  <a:sym typeface="+mn-lt"/>
                </a:rPr>
                <a:t>!</a:t>
              </a:r>
              <a:endParaRPr lang="zh-CN" altLang="en-US" sz="5400" b="1" dirty="0">
                <a:cs typeface="+mn-ea"/>
                <a:sym typeface="+mn-lt"/>
              </a:endParaRPr>
            </a:p>
          </p:txBody>
        </p:sp>
      </p:grpSp>
      <p:sp>
        <p:nvSpPr>
          <p:cNvPr id="175" name="object 3"/>
          <p:cNvSpPr txBox="1"/>
          <p:nvPr/>
        </p:nvSpPr>
        <p:spPr>
          <a:xfrm>
            <a:off x="1350674" y="5024805"/>
            <a:ext cx="8379916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  <a:tabLst>
                <a:tab pos="0" algn="l"/>
              </a:tabLst>
            </a:pPr>
            <a:r>
              <a:rPr lang="ru-RU" sz="2000" b="1" spc="-5" dirty="0" smtClean="0">
                <a:cs typeface="Arial"/>
              </a:rPr>
              <a:t>КОНСЕРВАНТЫ </a:t>
            </a:r>
            <a:r>
              <a:rPr lang="ru-RU" sz="2000" b="1" dirty="0" smtClean="0">
                <a:cs typeface="Arial"/>
              </a:rPr>
              <a:t>ОСОБЕННО ВАЖНЫ В </a:t>
            </a:r>
            <a:r>
              <a:rPr lang="ru-RU" sz="2000" b="1" spc="-5" dirty="0" smtClean="0">
                <a:cs typeface="Arial"/>
              </a:rPr>
              <a:t>СЛУЧАЕ</a:t>
            </a:r>
            <a:r>
              <a:rPr lang="ru-RU" sz="2000" b="1" spc="5" dirty="0" smtClean="0">
                <a:cs typeface="Arial"/>
              </a:rPr>
              <a:t> </a:t>
            </a:r>
            <a:r>
              <a:rPr lang="ru-RU" sz="2000" b="1" spc="-5" dirty="0" smtClean="0">
                <a:cs typeface="Arial"/>
              </a:rPr>
              <a:t>КОГДА:</a:t>
            </a:r>
            <a:endParaRPr lang="ru-RU" sz="2000" dirty="0">
              <a:cs typeface="Arial"/>
            </a:endParaRPr>
          </a:p>
          <a:p>
            <a:pPr marL="457200" lvl="4" indent="268288">
              <a:spcBef>
                <a:spcPts val="24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2000" b="1" spc="-10" dirty="0" smtClean="0">
                <a:cs typeface="Arial"/>
              </a:rPr>
              <a:t>зелёная </a:t>
            </a:r>
            <a:r>
              <a:rPr lang="ru-RU" sz="2000" b="1" dirty="0">
                <a:cs typeface="Arial"/>
              </a:rPr>
              <a:t>масса </a:t>
            </a:r>
            <a:r>
              <a:rPr lang="ru-RU" sz="2000" b="1" spc="-15" dirty="0">
                <a:cs typeface="Arial"/>
              </a:rPr>
              <a:t>имеет </a:t>
            </a:r>
            <a:r>
              <a:rPr lang="ru-RU" sz="2000" b="1" spc="-5" dirty="0">
                <a:cs typeface="Arial"/>
              </a:rPr>
              <a:t>повышенную</a:t>
            </a:r>
            <a:r>
              <a:rPr lang="ru-RU" sz="2000" b="1" spc="-65" dirty="0">
                <a:cs typeface="Arial"/>
              </a:rPr>
              <a:t> </a:t>
            </a:r>
            <a:r>
              <a:rPr lang="ru-RU" sz="2000" b="1" spc="-5" dirty="0" smtClean="0">
                <a:cs typeface="Arial"/>
              </a:rPr>
              <a:t>влажность,</a:t>
            </a:r>
            <a:endParaRPr lang="ru-RU" sz="2000" b="1" dirty="0" smtClean="0">
              <a:cs typeface="Arial"/>
            </a:endParaRPr>
          </a:p>
          <a:p>
            <a:pPr marL="457200" lvl="4" indent="268288">
              <a:spcBef>
                <a:spcPts val="24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2000" b="1" spc="-10" dirty="0" smtClean="0">
                <a:cs typeface="Arial"/>
              </a:rPr>
              <a:t>зелёная </a:t>
            </a:r>
            <a:r>
              <a:rPr lang="ru-RU" sz="2000" b="1" dirty="0">
                <a:cs typeface="Arial"/>
              </a:rPr>
              <a:t>масса </a:t>
            </a:r>
            <a:r>
              <a:rPr lang="ru-RU" sz="2000" b="1" spc="-5" dirty="0">
                <a:cs typeface="Arial"/>
              </a:rPr>
              <a:t>содержит </a:t>
            </a:r>
            <a:r>
              <a:rPr lang="ru-RU" sz="2000" b="1" dirty="0">
                <a:cs typeface="Arial"/>
              </a:rPr>
              <a:t>слишком мало </a:t>
            </a:r>
            <a:r>
              <a:rPr lang="ru-RU" sz="2000" b="1" spc="-10" dirty="0">
                <a:cs typeface="Arial"/>
              </a:rPr>
              <a:t>водорастворимых</a:t>
            </a:r>
            <a:r>
              <a:rPr lang="ru-RU" sz="2000" b="1" spc="-145" dirty="0">
                <a:cs typeface="Arial"/>
              </a:rPr>
              <a:t> </a:t>
            </a:r>
            <a:r>
              <a:rPr lang="ru-RU" sz="2000" b="1" spc="-15" dirty="0" smtClean="0">
                <a:cs typeface="Arial"/>
              </a:rPr>
              <a:t>углеводов</a:t>
            </a:r>
            <a:endParaRPr lang="ru-RU" sz="2000" b="1" dirty="0" smtClean="0">
              <a:cs typeface="Arial"/>
            </a:endParaRPr>
          </a:p>
          <a:p>
            <a:pPr marL="457200" lvl="4" indent="268288">
              <a:spcBef>
                <a:spcPts val="24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2000" b="1" spc="-10" dirty="0" smtClean="0">
                <a:cs typeface="Arial"/>
              </a:rPr>
              <a:t>зелёная </a:t>
            </a:r>
            <a:r>
              <a:rPr lang="ru-RU" sz="2000" b="1" dirty="0">
                <a:cs typeface="Arial"/>
              </a:rPr>
              <a:t>масса </a:t>
            </a:r>
            <a:r>
              <a:rPr lang="ru-RU" sz="2000" b="1" spc="-20" dirty="0">
                <a:cs typeface="Arial"/>
              </a:rPr>
              <a:t>обладает </a:t>
            </a:r>
            <a:r>
              <a:rPr lang="ru-RU" sz="2000" b="1" dirty="0">
                <a:cs typeface="Arial"/>
              </a:rPr>
              <a:t>высокой </a:t>
            </a:r>
            <a:r>
              <a:rPr lang="ru-RU" sz="2000" b="1" spc="-10" dirty="0">
                <a:cs typeface="Arial"/>
              </a:rPr>
              <a:t>буферной</a:t>
            </a:r>
            <a:r>
              <a:rPr lang="ru-RU" sz="2000" b="1" spc="-110" dirty="0">
                <a:cs typeface="Arial"/>
              </a:rPr>
              <a:t> </a:t>
            </a:r>
            <a:r>
              <a:rPr lang="ru-RU" sz="2000" b="1" dirty="0">
                <a:cs typeface="Arial"/>
              </a:rPr>
              <a:t>способностью</a:t>
            </a:r>
            <a:endParaRPr sz="2000" b="1" dirty="0">
              <a:cs typeface="Arial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804322" y="3591506"/>
            <a:ext cx="2411561" cy="130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515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Группа 41"/>
          <p:cNvGrpSpPr/>
          <p:nvPr/>
        </p:nvGrpSpPr>
        <p:grpSpPr>
          <a:xfrm>
            <a:off x="5154862" y="6419431"/>
            <a:ext cx="925510" cy="925507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25" name="object 20"/>
          <p:cNvSpPr txBox="1"/>
          <p:nvPr/>
        </p:nvSpPr>
        <p:spPr>
          <a:xfrm>
            <a:off x="2453012" y="349250"/>
            <a:ext cx="569818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78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25" dirty="0">
                <a:cs typeface="Arial"/>
              </a:rPr>
              <a:t>ТРАМБОВКА </a:t>
            </a:r>
            <a:r>
              <a:rPr lang="ru-RU" sz="2400" b="1" dirty="0">
                <a:cs typeface="Arial"/>
              </a:rPr>
              <a:t>И </a:t>
            </a:r>
            <a:r>
              <a:rPr lang="ru-RU" sz="2400" b="1" spc="-5" dirty="0">
                <a:cs typeface="Arial"/>
              </a:rPr>
              <a:t>УКРЫТИЕ</a:t>
            </a:r>
            <a:r>
              <a:rPr lang="ru-RU" sz="2400" b="1" dirty="0">
                <a:cs typeface="Arial"/>
              </a:rPr>
              <a:t> </a:t>
            </a:r>
            <a:r>
              <a:rPr lang="ru-RU" sz="2400" b="1" spc="-35" dirty="0" smtClean="0">
                <a:cs typeface="Arial"/>
              </a:rPr>
              <a:t>ТРАНШЕИ</a:t>
            </a:r>
          </a:p>
          <a:p>
            <a:pPr marL="27178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20" dirty="0" smtClean="0">
                <a:cs typeface="Arial"/>
              </a:rPr>
              <a:t>ТРАМБОВКА </a:t>
            </a:r>
            <a:r>
              <a:rPr lang="ru-RU" sz="2400" b="1" spc="-5" dirty="0">
                <a:cs typeface="Arial"/>
              </a:rPr>
              <a:t>ЗЕЛЁНОЙ</a:t>
            </a:r>
            <a:r>
              <a:rPr lang="ru-RU" sz="2400" b="1" spc="5" dirty="0">
                <a:cs typeface="Arial"/>
              </a:rPr>
              <a:t> </a:t>
            </a:r>
            <a:r>
              <a:rPr lang="ru-RU" sz="2400" b="1" spc="-15" dirty="0">
                <a:cs typeface="Arial"/>
              </a:rPr>
              <a:t>МАССЫ</a:t>
            </a:r>
            <a:endParaRPr lang="ru-RU" sz="2400" dirty="0">
              <a:cs typeface="Arial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1571585031"/>
              </p:ext>
            </p:extLst>
          </p:nvPr>
        </p:nvGraphicFramePr>
        <p:xfrm>
          <a:off x="762755" y="1066601"/>
          <a:ext cx="9906001" cy="531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78096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2"/>
          <p:cNvSpPr/>
          <p:nvPr/>
        </p:nvSpPr>
        <p:spPr>
          <a:xfrm>
            <a:off x="-5501" y="6145076"/>
            <a:ext cx="10853331" cy="1600200"/>
          </a:xfrm>
          <a:prstGeom prst="rect">
            <a:avLst/>
          </a:prstGeom>
          <a:blipFill>
            <a:blip r:embed="rId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9"/>
          <p:cNvSpPr/>
          <p:nvPr/>
        </p:nvSpPr>
        <p:spPr>
          <a:xfrm>
            <a:off x="2006682" y="1571607"/>
            <a:ext cx="8210467" cy="1413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8"/>
          <p:cNvSpPr/>
          <p:nvPr/>
        </p:nvSpPr>
        <p:spPr>
          <a:xfrm>
            <a:off x="1451290" y="1710437"/>
            <a:ext cx="8765859" cy="1399689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Прямоугольник 140"/>
          <p:cNvSpPr/>
          <p:nvPr/>
        </p:nvSpPr>
        <p:spPr>
          <a:xfrm>
            <a:off x="1603689" y="1710437"/>
            <a:ext cx="3976682" cy="1275163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Группа 68"/>
          <p:cNvGrpSpPr/>
          <p:nvPr/>
        </p:nvGrpSpPr>
        <p:grpSpPr>
          <a:xfrm>
            <a:off x="902998" y="1571607"/>
            <a:ext cx="1103685" cy="1103681"/>
            <a:chOff x="7582053" y="3265006"/>
            <a:chExt cx="1199999" cy="1200000"/>
          </a:xfrm>
        </p:grpSpPr>
        <p:sp>
          <p:nvSpPr>
            <p:cNvPr id="70" name="MH_Other_2"/>
            <p:cNvSpPr/>
            <p:nvPr>
              <p:custDataLst>
                <p:tags r:id="rId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1" name="MH_Title_1"/>
            <p:cNvSpPr/>
            <p:nvPr>
              <p:custDataLst>
                <p:tags r:id="rId6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endParaRPr lang="en-US" sz="6000" dirty="0"/>
            </a:p>
          </p:txBody>
        </p:sp>
      </p:grpSp>
      <p:sp>
        <p:nvSpPr>
          <p:cNvPr id="145" name="object 88"/>
          <p:cNvSpPr txBox="1"/>
          <p:nvPr/>
        </p:nvSpPr>
        <p:spPr>
          <a:xfrm>
            <a:off x="2129785" y="1898215"/>
            <a:ext cx="2448565" cy="89960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/>
            <a:r>
              <a:rPr lang="ru-RU" sz="2800" b="1" dirty="0" smtClean="0">
                <a:cs typeface="Arial"/>
              </a:rPr>
              <a:t>Сразу укрыть траншею</a:t>
            </a:r>
            <a:endParaRPr lang="ru-RU" sz="2000" i="1" dirty="0">
              <a:cs typeface="Arial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2124803" y="491422"/>
            <a:ext cx="630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algn="ctr">
              <a:lnSpc>
                <a:spcPct val="100000"/>
              </a:lnSpc>
            </a:pPr>
            <a:r>
              <a:rPr lang="ru-RU" sz="2400" b="1" spc="-5" dirty="0">
                <a:cs typeface="Arial"/>
              </a:rPr>
              <a:t>УКРЫТИЕ</a:t>
            </a:r>
            <a:r>
              <a:rPr lang="ru-RU" sz="2400" b="1" spc="-30" dirty="0">
                <a:cs typeface="Arial"/>
              </a:rPr>
              <a:t> </a:t>
            </a:r>
            <a:r>
              <a:rPr lang="ru-RU" sz="2400" b="1" spc="-25" dirty="0">
                <a:cs typeface="Arial"/>
              </a:rPr>
              <a:t>ТРАНШЕИ</a:t>
            </a:r>
            <a:endParaRPr lang="ru-RU" sz="2400" dirty="0">
              <a:cs typeface="Arial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2006683" y="3256386"/>
            <a:ext cx="8210466" cy="1413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8"/>
          <p:cNvSpPr/>
          <p:nvPr/>
        </p:nvSpPr>
        <p:spPr>
          <a:xfrm>
            <a:off x="1409637" y="3395216"/>
            <a:ext cx="8807511" cy="1432315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Прямоугольник 25"/>
          <p:cNvSpPr/>
          <p:nvPr/>
        </p:nvSpPr>
        <p:spPr>
          <a:xfrm>
            <a:off x="1621115" y="3395217"/>
            <a:ext cx="3962211" cy="1275162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object 88"/>
          <p:cNvSpPr txBox="1"/>
          <p:nvPr/>
        </p:nvSpPr>
        <p:spPr>
          <a:xfrm>
            <a:off x="2136135" y="3779821"/>
            <a:ext cx="2491721" cy="468718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5" dirty="0" smtClean="0">
                <a:cs typeface="Arial"/>
              </a:rPr>
              <a:t>Через 12 часов</a:t>
            </a:r>
            <a:endParaRPr lang="ru-RU" sz="2800" b="1" dirty="0">
              <a:cs typeface="Arial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903472" y="3395216"/>
            <a:ext cx="1103685" cy="1103681"/>
            <a:chOff x="7582053" y="3265006"/>
            <a:chExt cx="1199999" cy="1200000"/>
          </a:xfrm>
        </p:grpSpPr>
        <p:sp>
          <p:nvSpPr>
            <p:cNvPr id="36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1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r>
                <a:rPr lang="ru-RU" sz="6000" dirty="0" smtClean="0"/>
                <a:t> </a:t>
              </a:r>
              <a:endParaRPr lang="en-US" sz="6000" dirty="0"/>
            </a:p>
          </p:txBody>
        </p:sp>
      </p:grpSp>
      <p:sp>
        <p:nvSpPr>
          <p:cNvPr id="39" name="Стрелка вправо 38"/>
          <p:cNvSpPr/>
          <p:nvPr/>
        </p:nvSpPr>
        <p:spPr>
          <a:xfrm>
            <a:off x="5853514" y="2051140"/>
            <a:ext cx="649199" cy="636651"/>
          </a:xfrm>
          <a:prstGeom prst="rightArrow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object 56"/>
          <p:cNvSpPr/>
          <p:nvPr/>
        </p:nvSpPr>
        <p:spPr>
          <a:xfrm>
            <a:off x="5614621" y="2191526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7"/>
          <p:cNvSpPr/>
          <p:nvPr/>
        </p:nvSpPr>
        <p:spPr>
          <a:xfrm>
            <a:off x="5610715" y="2187619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8"/>
          <p:cNvSpPr/>
          <p:nvPr/>
        </p:nvSpPr>
        <p:spPr>
          <a:xfrm>
            <a:off x="5610715" y="2187619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9"/>
          <p:cNvSpPr/>
          <p:nvPr/>
        </p:nvSpPr>
        <p:spPr>
          <a:xfrm>
            <a:off x="5637802" y="2221666"/>
            <a:ext cx="273145" cy="273145"/>
          </a:xfrm>
          <a:custGeom>
            <a:avLst/>
            <a:gdLst/>
            <a:ahLst/>
            <a:cxnLst/>
            <a:rect l="l" t="t" r="r" b="b"/>
            <a:pathLst>
              <a:path w="237489" h="237489">
                <a:moveTo>
                  <a:pt x="118618" y="0"/>
                </a:moveTo>
                <a:lnTo>
                  <a:pt x="72448" y="9322"/>
                </a:lnTo>
                <a:lnTo>
                  <a:pt x="34744" y="34744"/>
                </a:lnTo>
                <a:lnTo>
                  <a:pt x="9322" y="72448"/>
                </a:lnTo>
                <a:lnTo>
                  <a:pt x="0" y="118617"/>
                </a:lnTo>
                <a:lnTo>
                  <a:pt x="9322" y="164793"/>
                </a:lnTo>
                <a:lnTo>
                  <a:pt x="34744" y="202496"/>
                </a:lnTo>
                <a:lnTo>
                  <a:pt x="72448" y="227915"/>
                </a:lnTo>
                <a:lnTo>
                  <a:pt x="118618" y="237235"/>
                </a:lnTo>
                <a:lnTo>
                  <a:pt x="164787" y="227915"/>
                </a:lnTo>
                <a:lnTo>
                  <a:pt x="202491" y="202496"/>
                </a:lnTo>
                <a:lnTo>
                  <a:pt x="227913" y="164793"/>
                </a:lnTo>
                <a:lnTo>
                  <a:pt x="237236" y="118617"/>
                </a:lnTo>
                <a:lnTo>
                  <a:pt x="227913" y="72448"/>
                </a:lnTo>
                <a:lnTo>
                  <a:pt x="202491" y="34744"/>
                </a:lnTo>
                <a:lnTo>
                  <a:pt x="164787" y="9322"/>
                </a:lnTo>
                <a:lnTo>
                  <a:pt x="11861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60"/>
          <p:cNvSpPr/>
          <p:nvPr/>
        </p:nvSpPr>
        <p:spPr>
          <a:xfrm>
            <a:off x="5633622" y="2217498"/>
            <a:ext cx="273145" cy="273145"/>
          </a:xfrm>
          <a:custGeom>
            <a:avLst/>
            <a:gdLst/>
            <a:ahLst/>
            <a:cxnLst/>
            <a:rect l="l" t="t" r="r" b="b"/>
            <a:pathLst>
              <a:path w="237489" h="237489">
                <a:moveTo>
                  <a:pt x="118630" y="0"/>
                </a:moveTo>
                <a:lnTo>
                  <a:pt x="72453" y="9320"/>
                </a:lnTo>
                <a:lnTo>
                  <a:pt x="34745" y="34739"/>
                </a:lnTo>
                <a:lnTo>
                  <a:pt x="9322" y="72442"/>
                </a:lnTo>
                <a:lnTo>
                  <a:pt x="0" y="118617"/>
                </a:lnTo>
                <a:lnTo>
                  <a:pt x="9322" y="164787"/>
                </a:lnTo>
                <a:lnTo>
                  <a:pt x="34745" y="202491"/>
                </a:lnTo>
                <a:lnTo>
                  <a:pt x="72453" y="227913"/>
                </a:lnTo>
                <a:lnTo>
                  <a:pt x="118630" y="237235"/>
                </a:lnTo>
                <a:lnTo>
                  <a:pt x="164800" y="227913"/>
                </a:lnTo>
                <a:lnTo>
                  <a:pt x="202504" y="202491"/>
                </a:lnTo>
                <a:lnTo>
                  <a:pt x="227926" y="164787"/>
                </a:lnTo>
                <a:lnTo>
                  <a:pt x="237248" y="118617"/>
                </a:lnTo>
                <a:lnTo>
                  <a:pt x="227926" y="72442"/>
                </a:lnTo>
                <a:lnTo>
                  <a:pt x="202504" y="34739"/>
                </a:lnTo>
                <a:lnTo>
                  <a:pt x="164800" y="9320"/>
                </a:lnTo>
                <a:lnTo>
                  <a:pt x="1186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61"/>
          <p:cNvSpPr/>
          <p:nvPr/>
        </p:nvSpPr>
        <p:spPr>
          <a:xfrm>
            <a:off x="5633622" y="2217525"/>
            <a:ext cx="272867" cy="2728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2"/>
          <p:cNvSpPr/>
          <p:nvPr/>
        </p:nvSpPr>
        <p:spPr>
          <a:xfrm>
            <a:off x="5705449" y="2310862"/>
            <a:ext cx="108089" cy="108089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46799" y="0"/>
                </a:moveTo>
                <a:lnTo>
                  <a:pt x="28583" y="3678"/>
                </a:lnTo>
                <a:lnTo>
                  <a:pt x="13708" y="13708"/>
                </a:lnTo>
                <a:lnTo>
                  <a:pt x="3678" y="28583"/>
                </a:lnTo>
                <a:lnTo>
                  <a:pt x="0" y="46799"/>
                </a:lnTo>
                <a:lnTo>
                  <a:pt x="3678" y="65015"/>
                </a:lnTo>
                <a:lnTo>
                  <a:pt x="13708" y="79890"/>
                </a:lnTo>
                <a:lnTo>
                  <a:pt x="28583" y="89920"/>
                </a:lnTo>
                <a:lnTo>
                  <a:pt x="46799" y="93599"/>
                </a:lnTo>
                <a:lnTo>
                  <a:pt x="65015" y="89920"/>
                </a:lnTo>
                <a:lnTo>
                  <a:pt x="79890" y="79890"/>
                </a:lnTo>
                <a:lnTo>
                  <a:pt x="89920" y="65015"/>
                </a:lnTo>
                <a:lnTo>
                  <a:pt x="93599" y="46799"/>
                </a:lnTo>
                <a:lnTo>
                  <a:pt x="89920" y="28583"/>
                </a:lnTo>
                <a:lnTo>
                  <a:pt x="79890" y="13708"/>
                </a:lnTo>
                <a:lnTo>
                  <a:pt x="65015" y="3678"/>
                </a:lnTo>
                <a:lnTo>
                  <a:pt x="46799" y="0"/>
                </a:lnTo>
                <a:close/>
              </a:path>
            </a:pathLst>
          </a:custGeom>
          <a:solidFill>
            <a:srgbClr val="AEB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Стрелка вправо 36"/>
          <p:cNvSpPr/>
          <p:nvPr/>
        </p:nvSpPr>
        <p:spPr>
          <a:xfrm>
            <a:off x="5853514" y="3714472"/>
            <a:ext cx="649199" cy="636651"/>
          </a:xfrm>
          <a:prstGeom prst="rightArrow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object 56"/>
          <p:cNvSpPr/>
          <p:nvPr/>
        </p:nvSpPr>
        <p:spPr>
          <a:xfrm>
            <a:off x="5614621" y="3854858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57"/>
          <p:cNvSpPr/>
          <p:nvPr/>
        </p:nvSpPr>
        <p:spPr>
          <a:xfrm>
            <a:off x="5610715" y="3850951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58"/>
          <p:cNvSpPr/>
          <p:nvPr/>
        </p:nvSpPr>
        <p:spPr>
          <a:xfrm>
            <a:off x="5610715" y="3850951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59"/>
          <p:cNvSpPr/>
          <p:nvPr/>
        </p:nvSpPr>
        <p:spPr>
          <a:xfrm>
            <a:off x="5637802" y="3884998"/>
            <a:ext cx="273145" cy="273145"/>
          </a:xfrm>
          <a:custGeom>
            <a:avLst/>
            <a:gdLst/>
            <a:ahLst/>
            <a:cxnLst/>
            <a:rect l="l" t="t" r="r" b="b"/>
            <a:pathLst>
              <a:path w="237489" h="237489">
                <a:moveTo>
                  <a:pt x="118618" y="0"/>
                </a:moveTo>
                <a:lnTo>
                  <a:pt x="72448" y="9322"/>
                </a:lnTo>
                <a:lnTo>
                  <a:pt x="34744" y="34744"/>
                </a:lnTo>
                <a:lnTo>
                  <a:pt x="9322" y="72448"/>
                </a:lnTo>
                <a:lnTo>
                  <a:pt x="0" y="118617"/>
                </a:lnTo>
                <a:lnTo>
                  <a:pt x="9322" y="164793"/>
                </a:lnTo>
                <a:lnTo>
                  <a:pt x="34744" y="202496"/>
                </a:lnTo>
                <a:lnTo>
                  <a:pt x="72448" y="227915"/>
                </a:lnTo>
                <a:lnTo>
                  <a:pt x="118618" y="237235"/>
                </a:lnTo>
                <a:lnTo>
                  <a:pt x="164787" y="227915"/>
                </a:lnTo>
                <a:lnTo>
                  <a:pt x="202491" y="202496"/>
                </a:lnTo>
                <a:lnTo>
                  <a:pt x="227913" y="164793"/>
                </a:lnTo>
                <a:lnTo>
                  <a:pt x="237236" y="118617"/>
                </a:lnTo>
                <a:lnTo>
                  <a:pt x="227913" y="72448"/>
                </a:lnTo>
                <a:lnTo>
                  <a:pt x="202491" y="34744"/>
                </a:lnTo>
                <a:lnTo>
                  <a:pt x="164787" y="9322"/>
                </a:lnTo>
                <a:lnTo>
                  <a:pt x="11861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60"/>
          <p:cNvSpPr/>
          <p:nvPr/>
        </p:nvSpPr>
        <p:spPr>
          <a:xfrm>
            <a:off x="5633622" y="3880830"/>
            <a:ext cx="273145" cy="273145"/>
          </a:xfrm>
          <a:custGeom>
            <a:avLst/>
            <a:gdLst/>
            <a:ahLst/>
            <a:cxnLst/>
            <a:rect l="l" t="t" r="r" b="b"/>
            <a:pathLst>
              <a:path w="237489" h="237489">
                <a:moveTo>
                  <a:pt x="118630" y="0"/>
                </a:moveTo>
                <a:lnTo>
                  <a:pt x="72453" y="9320"/>
                </a:lnTo>
                <a:lnTo>
                  <a:pt x="34745" y="34739"/>
                </a:lnTo>
                <a:lnTo>
                  <a:pt x="9322" y="72442"/>
                </a:lnTo>
                <a:lnTo>
                  <a:pt x="0" y="118617"/>
                </a:lnTo>
                <a:lnTo>
                  <a:pt x="9322" y="164787"/>
                </a:lnTo>
                <a:lnTo>
                  <a:pt x="34745" y="202491"/>
                </a:lnTo>
                <a:lnTo>
                  <a:pt x="72453" y="227913"/>
                </a:lnTo>
                <a:lnTo>
                  <a:pt x="118630" y="237235"/>
                </a:lnTo>
                <a:lnTo>
                  <a:pt x="164800" y="227913"/>
                </a:lnTo>
                <a:lnTo>
                  <a:pt x="202504" y="202491"/>
                </a:lnTo>
                <a:lnTo>
                  <a:pt x="227926" y="164787"/>
                </a:lnTo>
                <a:lnTo>
                  <a:pt x="237248" y="118617"/>
                </a:lnTo>
                <a:lnTo>
                  <a:pt x="227926" y="72442"/>
                </a:lnTo>
                <a:lnTo>
                  <a:pt x="202504" y="34739"/>
                </a:lnTo>
                <a:lnTo>
                  <a:pt x="164800" y="9320"/>
                </a:lnTo>
                <a:lnTo>
                  <a:pt x="1186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61"/>
          <p:cNvSpPr/>
          <p:nvPr/>
        </p:nvSpPr>
        <p:spPr>
          <a:xfrm>
            <a:off x="5633622" y="3880857"/>
            <a:ext cx="272867" cy="2728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62"/>
          <p:cNvSpPr/>
          <p:nvPr/>
        </p:nvSpPr>
        <p:spPr>
          <a:xfrm>
            <a:off x="5705449" y="3974194"/>
            <a:ext cx="108089" cy="108089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46799" y="0"/>
                </a:moveTo>
                <a:lnTo>
                  <a:pt x="28583" y="3678"/>
                </a:lnTo>
                <a:lnTo>
                  <a:pt x="13708" y="13708"/>
                </a:lnTo>
                <a:lnTo>
                  <a:pt x="3678" y="28583"/>
                </a:lnTo>
                <a:lnTo>
                  <a:pt x="0" y="46799"/>
                </a:lnTo>
                <a:lnTo>
                  <a:pt x="3678" y="65015"/>
                </a:lnTo>
                <a:lnTo>
                  <a:pt x="13708" y="79890"/>
                </a:lnTo>
                <a:lnTo>
                  <a:pt x="28583" y="89920"/>
                </a:lnTo>
                <a:lnTo>
                  <a:pt x="46799" y="93599"/>
                </a:lnTo>
                <a:lnTo>
                  <a:pt x="65015" y="89920"/>
                </a:lnTo>
                <a:lnTo>
                  <a:pt x="79890" y="79890"/>
                </a:lnTo>
                <a:lnTo>
                  <a:pt x="89920" y="65015"/>
                </a:lnTo>
                <a:lnTo>
                  <a:pt x="93599" y="46799"/>
                </a:lnTo>
                <a:lnTo>
                  <a:pt x="89920" y="28583"/>
                </a:lnTo>
                <a:lnTo>
                  <a:pt x="79890" y="13708"/>
                </a:lnTo>
                <a:lnTo>
                  <a:pt x="65015" y="3678"/>
                </a:lnTo>
                <a:lnTo>
                  <a:pt x="46799" y="0"/>
                </a:lnTo>
                <a:close/>
              </a:path>
            </a:pathLst>
          </a:custGeom>
          <a:solidFill>
            <a:srgbClr val="AEB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9"/>
          <p:cNvSpPr/>
          <p:nvPr/>
        </p:nvSpPr>
        <p:spPr>
          <a:xfrm>
            <a:off x="2006683" y="5012375"/>
            <a:ext cx="8210466" cy="1413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8"/>
          <p:cNvSpPr/>
          <p:nvPr/>
        </p:nvSpPr>
        <p:spPr>
          <a:xfrm>
            <a:off x="1409637" y="5151205"/>
            <a:ext cx="8807511" cy="1432315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Прямоугольник 63"/>
          <p:cNvSpPr/>
          <p:nvPr/>
        </p:nvSpPr>
        <p:spPr>
          <a:xfrm>
            <a:off x="1621115" y="5151206"/>
            <a:ext cx="3962211" cy="1275162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object 88"/>
          <p:cNvSpPr txBox="1"/>
          <p:nvPr/>
        </p:nvSpPr>
        <p:spPr>
          <a:xfrm>
            <a:off x="2136135" y="5535810"/>
            <a:ext cx="2491721" cy="468718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5" dirty="0" smtClean="0">
                <a:cs typeface="Arial"/>
              </a:rPr>
              <a:t>Через 48 часов</a:t>
            </a:r>
            <a:endParaRPr lang="ru-RU" sz="2800" b="1" dirty="0">
              <a:cs typeface="Arial"/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903472" y="5151205"/>
            <a:ext cx="1103685" cy="1103681"/>
            <a:chOff x="7582053" y="3265006"/>
            <a:chExt cx="1199999" cy="1200000"/>
          </a:xfrm>
        </p:grpSpPr>
        <p:sp>
          <p:nvSpPr>
            <p:cNvPr id="67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8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endParaRPr lang="en-US" sz="6000" dirty="0"/>
            </a:p>
          </p:txBody>
        </p:sp>
      </p:grpSp>
      <p:sp>
        <p:nvSpPr>
          <p:cNvPr id="72" name="Стрелка вправо 71"/>
          <p:cNvSpPr/>
          <p:nvPr/>
        </p:nvSpPr>
        <p:spPr>
          <a:xfrm>
            <a:off x="5853514" y="5470461"/>
            <a:ext cx="649199" cy="636651"/>
          </a:xfrm>
          <a:prstGeom prst="rightArrow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object 56"/>
          <p:cNvSpPr/>
          <p:nvPr/>
        </p:nvSpPr>
        <p:spPr>
          <a:xfrm>
            <a:off x="5614621" y="5610847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57"/>
          <p:cNvSpPr/>
          <p:nvPr/>
        </p:nvSpPr>
        <p:spPr>
          <a:xfrm>
            <a:off x="5610715" y="5606940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58"/>
          <p:cNvSpPr/>
          <p:nvPr/>
        </p:nvSpPr>
        <p:spPr>
          <a:xfrm>
            <a:off x="5610715" y="5606940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59"/>
          <p:cNvSpPr/>
          <p:nvPr/>
        </p:nvSpPr>
        <p:spPr>
          <a:xfrm>
            <a:off x="5637802" y="5640987"/>
            <a:ext cx="273145" cy="273145"/>
          </a:xfrm>
          <a:custGeom>
            <a:avLst/>
            <a:gdLst/>
            <a:ahLst/>
            <a:cxnLst/>
            <a:rect l="l" t="t" r="r" b="b"/>
            <a:pathLst>
              <a:path w="237489" h="237489">
                <a:moveTo>
                  <a:pt x="118618" y="0"/>
                </a:moveTo>
                <a:lnTo>
                  <a:pt x="72448" y="9322"/>
                </a:lnTo>
                <a:lnTo>
                  <a:pt x="34744" y="34744"/>
                </a:lnTo>
                <a:lnTo>
                  <a:pt x="9322" y="72448"/>
                </a:lnTo>
                <a:lnTo>
                  <a:pt x="0" y="118617"/>
                </a:lnTo>
                <a:lnTo>
                  <a:pt x="9322" y="164793"/>
                </a:lnTo>
                <a:lnTo>
                  <a:pt x="34744" y="202496"/>
                </a:lnTo>
                <a:lnTo>
                  <a:pt x="72448" y="227915"/>
                </a:lnTo>
                <a:lnTo>
                  <a:pt x="118618" y="237235"/>
                </a:lnTo>
                <a:lnTo>
                  <a:pt x="164787" y="227915"/>
                </a:lnTo>
                <a:lnTo>
                  <a:pt x="202491" y="202496"/>
                </a:lnTo>
                <a:lnTo>
                  <a:pt x="227913" y="164793"/>
                </a:lnTo>
                <a:lnTo>
                  <a:pt x="237236" y="118617"/>
                </a:lnTo>
                <a:lnTo>
                  <a:pt x="227913" y="72448"/>
                </a:lnTo>
                <a:lnTo>
                  <a:pt x="202491" y="34744"/>
                </a:lnTo>
                <a:lnTo>
                  <a:pt x="164787" y="9322"/>
                </a:lnTo>
                <a:lnTo>
                  <a:pt x="11861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60"/>
          <p:cNvSpPr/>
          <p:nvPr/>
        </p:nvSpPr>
        <p:spPr>
          <a:xfrm>
            <a:off x="5633622" y="5636819"/>
            <a:ext cx="273145" cy="273145"/>
          </a:xfrm>
          <a:custGeom>
            <a:avLst/>
            <a:gdLst/>
            <a:ahLst/>
            <a:cxnLst/>
            <a:rect l="l" t="t" r="r" b="b"/>
            <a:pathLst>
              <a:path w="237489" h="237489">
                <a:moveTo>
                  <a:pt x="118630" y="0"/>
                </a:moveTo>
                <a:lnTo>
                  <a:pt x="72453" y="9320"/>
                </a:lnTo>
                <a:lnTo>
                  <a:pt x="34745" y="34739"/>
                </a:lnTo>
                <a:lnTo>
                  <a:pt x="9322" y="72442"/>
                </a:lnTo>
                <a:lnTo>
                  <a:pt x="0" y="118617"/>
                </a:lnTo>
                <a:lnTo>
                  <a:pt x="9322" y="164787"/>
                </a:lnTo>
                <a:lnTo>
                  <a:pt x="34745" y="202491"/>
                </a:lnTo>
                <a:lnTo>
                  <a:pt x="72453" y="227913"/>
                </a:lnTo>
                <a:lnTo>
                  <a:pt x="118630" y="237235"/>
                </a:lnTo>
                <a:lnTo>
                  <a:pt x="164800" y="227913"/>
                </a:lnTo>
                <a:lnTo>
                  <a:pt x="202504" y="202491"/>
                </a:lnTo>
                <a:lnTo>
                  <a:pt x="227926" y="164787"/>
                </a:lnTo>
                <a:lnTo>
                  <a:pt x="237248" y="118617"/>
                </a:lnTo>
                <a:lnTo>
                  <a:pt x="227926" y="72442"/>
                </a:lnTo>
                <a:lnTo>
                  <a:pt x="202504" y="34739"/>
                </a:lnTo>
                <a:lnTo>
                  <a:pt x="164800" y="9320"/>
                </a:lnTo>
                <a:lnTo>
                  <a:pt x="1186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61"/>
          <p:cNvSpPr/>
          <p:nvPr/>
        </p:nvSpPr>
        <p:spPr>
          <a:xfrm>
            <a:off x="5633622" y="5636846"/>
            <a:ext cx="272867" cy="2728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62"/>
          <p:cNvSpPr/>
          <p:nvPr/>
        </p:nvSpPr>
        <p:spPr>
          <a:xfrm>
            <a:off x="5705449" y="5730183"/>
            <a:ext cx="108089" cy="108089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46799" y="0"/>
                </a:moveTo>
                <a:lnTo>
                  <a:pt x="28583" y="3678"/>
                </a:lnTo>
                <a:lnTo>
                  <a:pt x="13708" y="13708"/>
                </a:lnTo>
                <a:lnTo>
                  <a:pt x="3678" y="28583"/>
                </a:lnTo>
                <a:lnTo>
                  <a:pt x="0" y="46799"/>
                </a:lnTo>
                <a:lnTo>
                  <a:pt x="3678" y="65015"/>
                </a:lnTo>
                <a:lnTo>
                  <a:pt x="13708" y="79890"/>
                </a:lnTo>
                <a:lnTo>
                  <a:pt x="28583" y="89920"/>
                </a:lnTo>
                <a:lnTo>
                  <a:pt x="46799" y="93599"/>
                </a:lnTo>
                <a:lnTo>
                  <a:pt x="65015" y="89920"/>
                </a:lnTo>
                <a:lnTo>
                  <a:pt x="79890" y="79890"/>
                </a:lnTo>
                <a:lnTo>
                  <a:pt x="89920" y="65015"/>
                </a:lnTo>
                <a:lnTo>
                  <a:pt x="93599" y="46799"/>
                </a:lnTo>
                <a:lnTo>
                  <a:pt x="89920" y="28583"/>
                </a:lnTo>
                <a:lnTo>
                  <a:pt x="79890" y="13708"/>
                </a:lnTo>
                <a:lnTo>
                  <a:pt x="65015" y="3678"/>
                </a:lnTo>
                <a:lnTo>
                  <a:pt x="46799" y="0"/>
                </a:lnTo>
                <a:close/>
              </a:path>
            </a:pathLst>
          </a:custGeom>
          <a:solidFill>
            <a:srgbClr val="AEB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841" y="1326399"/>
            <a:ext cx="1710955" cy="1790534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841" y="3078927"/>
            <a:ext cx="1710955" cy="1790534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841" y="4847359"/>
            <a:ext cx="1710955" cy="1790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1927" y="547752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48</a:t>
            </a:r>
            <a:endParaRPr lang="ru-RU" sz="36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1128947" y="186836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74226" y="3698404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12</a:t>
            </a:r>
            <a:endParaRPr lang="ru-RU" sz="3600" b="1" dirty="0"/>
          </a:p>
        </p:txBody>
      </p:sp>
      <p:sp>
        <p:nvSpPr>
          <p:cNvPr id="87" name="object 88"/>
          <p:cNvSpPr txBox="1"/>
          <p:nvPr/>
        </p:nvSpPr>
        <p:spPr>
          <a:xfrm>
            <a:off x="6864350" y="1710437"/>
            <a:ext cx="2448565" cy="114582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/>
            <a:r>
              <a:rPr lang="ru-RU" sz="2400" b="1" dirty="0" smtClean="0">
                <a:cs typeface="Arial"/>
              </a:rPr>
              <a:t>Аэробная ферментация </a:t>
            </a:r>
            <a:r>
              <a:rPr lang="ru-RU" sz="2400" b="1" i="1" dirty="0" smtClean="0">
                <a:cs typeface="Arial"/>
              </a:rPr>
              <a:t>всего 5 часов</a:t>
            </a:r>
            <a:endParaRPr lang="ru-RU" i="1" dirty="0"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924000" y="3390469"/>
            <a:ext cx="2448565" cy="114582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/>
            <a:r>
              <a:rPr lang="ru-RU" sz="2400" b="1" dirty="0" smtClean="0">
                <a:cs typeface="Arial"/>
              </a:rPr>
              <a:t>Уже начинается образовываться масляная кислота</a:t>
            </a:r>
            <a:endParaRPr lang="ru-RU" i="1" dirty="0">
              <a:cs typeface="Arial"/>
            </a:endParaRPr>
          </a:p>
        </p:txBody>
      </p:sp>
      <p:sp>
        <p:nvSpPr>
          <p:cNvPr id="89" name="object 88"/>
          <p:cNvSpPr txBox="1"/>
          <p:nvPr/>
        </p:nvSpPr>
        <p:spPr>
          <a:xfrm>
            <a:off x="6924000" y="5125708"/>
            <a:ext cx="2448565" cy="114582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/>
            <a:r>
              <a:rPr lang="ru-RU" sz="2400" b="1" dirty="0" smtClean="0">
                <a:cs typeface="Arial"/>
              </a:rPr>
              <a:t>Аэробная ферментация </a:t>
            </a:r>
          </a:p>
          <a:p>
            <a:pPr algn="ctr"/>
            <a:r>
              <a:rPr lang="ru-RU" sz="2400" b="1" i="1" dirty="0" smtClean="0">
                <a:cs typeface="Arial"/>
              </a:rPr>
              <a:t>90 часов</a:t>
            </a:r>
            <a:endParaRPr lang="ru-RU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56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2"/>
          <p:cNvSpPr/>
          <p:nvPr/>
        </p:nvSpPr>
        <p:spPr>
          <a:xfrm>
            <a:off x="-5501" y="6145076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9"/>
          <p:cNvSpPr/>
          <p:nvPr/>
        </p:nvSpPr>
        <p:spPr>
          <a:xfrm>
            <a:off x="2006682" y="1571607"/>
            <a:ext cx="8210467" cy="175084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8"/>
          <p:cNvSpPr/>
          <p:nvPr/>
        </p:nvSpPr>
        <p:spPr>
          <a:xfrm>
            <a:off x="1451290" y="1710437"/>
            <a:ext cx="8765859" cy="1787602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Прямоугольник 140"/>
          <p:cNvSpPr/>
          <p:nvPr/>
        </p:nvSpPr>
        <p:spPr>
          <a:xfrm>
            <a:off x="1603689" y="1710437"/>
            <a:ext cx="8017568" cy="1612016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object 88"/>
          <p:cNvSpPr txBox="1"/>
          <p:nvPr/>
        </p:nvSpPr>
        <p:spPr>
          <a:xfrm>
            <a:off x="2027158" y="1936522"/>
            <a:ext cx="7594099" cy="1268937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065" marR="5080" indent="-127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cs typeface="Arial"/>
              </a:rPr>
              <a:t>Правильное укрытие: </a:t>
            </a:r>
            <a:r>
              <a:rPr lang="ru-RU" sz="2000" b="1" i="1" dirty="0" smtClean="0">
                <a:cs typeface="Arial"/>
              </a:rPr>
              <a:t>3 </a:t>
            </a:r>
            <a:r>
              <a:rPr lang="ru-RU" sz="2000" b="1" i="1" spc="-15" dirty="0">
                <a:cs typeface="Arial"/>
              </a:rPr>
              <a:t>рулона </a:t>
            </a:r>
            <a:r>
              <a:rPr lang="ru-RU" sz="2000" b="1" i="1" spc="-5" dirty="0" smtClean="0">
                <a:cs typeface="Arial"/>
              </a:rPr>
              <a:t>плёнки </a:t>
            </a:r>
            <a:r>
              <a:rPr lang="ru-RU" sz="2000" b="1" i="1" spc="-5" dirty="0">
                <a:cs typeface="Arial"/>
              </a:rPr>
              <a:t>(18  </a:t>
            </a:r>
            <a:r>
              <a:rPr lang="ru-RU" sz="2000" b="1" i="1" dirty="0">
                <a:cs typeface="Arial"/>
              </a:rPr>
              <a:t>тыс. </a:t>
            </a:r>
            <a:r>
              <a:rPr lang="ru-RU" sz="2000" b="1" i="1" spc="-5" dirty="0">
                <a:cs typeface="Arial"/>
              </a:rPr>
              <a:t>руб.) </a:t>
            </a:r>
            <a:r>
              <a:rPr lang="ru-RU" sz="2000" b="1" i="1" dirty="0">
                <a:cs typeface="Arial"/>
              </a:rPr>
              <a:t>+ </a:t>
            </a:r>
            <a:r>
              <a:rPr lang="ru-RU" sz="2000" b="1" i="1" spc="-5" dirty="0">
                <a:cs typeface="Arial"/>
              </a:rPr>
              <a:t>стоимость </a:t>
            </a:r>
            <a:r>
              <a:rPr lang="ru-RU" sz="2000" b="1" i="1" spc="-15" dirty="0">
                <a:cs typeface="Arial"/>
              </a:rPr>
              <a:t>работ </a:t>
            </a:r>
            <a:r>
              <a:rPr lang="ru-RU" sz="2000" b="1" i="1" dirty="0">
                <a:cs typeface="Arial"/>
              </a:rPr>
              <a:t>по </a:t>
            </a:r>
            <a:r>
              <a:rPr lang="ru-RU" sz="2000" b="1" i="1" spc="-5" dirty="0">
                <a:cs typeface="Arial"/>
              </a:rPr>
              <a:t>укрытию (19 </a:t>
            </a:r>
            <a:r>
              <a:rPr lang="ru-RU" sz="2000" b="1" i="1" dirty="0">
                <a:cs typeface="Arial"/>
              </a:rPr>
              <a:t>тыс.</a:t>
            </a:r>
            <a:r>
              <a:rPr lang="ru-RU" sz="2000" b="1" i="1" spc="-10" dirty="0">
                <a:cs typeface="Arial"/>
              </a:rPr>
              <a:t> </a:t>
            </a:r>
            <a:r>
              <a:rPr lang="ru-RU" sz="2000" b="1" i="1" spc="-5" dirty="0">
                <a:cs typeface="Arial"/>
              </a:rPr>
              <a:t>руб.)</a:t>
            </a:r>
            <a:endParaRPr lang="ru-RU" sz="2000" b="1" i="1" dirty="0">
              <a:cs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dirty="0" smtClean="0">
                <a:cs typeface="Arial"/>
              </a:rPr>
              <a:t>ИТОГО ЗАТРАТЫ = </a:t>
            </a:r>
            <a:r>
              <a:rPr lang="ru-RU" sz="3600" b="1" dirty="0" smtClean="0">
                <a:cs typeface="Arial"/>
              </a:rPr>
              <a:t>3,7 </a:t>
            </a:r>
            <a:r>
              <a:rPr lang="ru-RU" sz="3600" b="1" spc="-5" dirty="0">
                <a:cs typeface="Arial"/>
              </a:rPr>
              <a:t>копейки </a:t>
            </a:r>
            <a:r>
              <a:rPr lang="ru-RU" sz="3600" b="1" dirty="0">
                <a:cs typeface="Arial"/>
              </a:rPr>
              <a:t>на 1</a:t>
            </a:r>
            <a:r>
              <a:rPr lang="ru-RU" sz="3600" b="1" spc="20" dirty="0">
                <a:cs typeface="Arial"/>
              </a:rPr>
              <a:t> </a:t>
            </a:r>
            <a:r>
              <a:rPr lang="ru-RU" sz="3600" b="1" spc="-10" dirty="0">
                <a:cs typeface="Arial"/>
              </a:rPr>
              <a:t>кг!</a:t>
            </a:r>
            <a:endParaRPr lang="ru-RU" sz="3600" b="1" dirty="0">
              <a:cs typeface="Arial"/>
            </a:endParaRPr>
          </a:p>
        </p:txBody>
      </p:sp>
      <p:sp>
        <p:nvSpPr>
          <p:cNvPr id="82" name="object 19"/>
          <p:cNvSpPr/>
          <p:nvPr/>
        </p:nvSpPr>
        <p:spPr>
          <a:xfrm>
            <a:off x="3892550" y="3648186"/>
            <a:ext cx="4078131" cy="27593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Стрелка вправо 92"/>
          <p:cNvSpPr/>
          <p:nvPr/>
        </p:nvSpPr>
        <p:spPr>
          <a:xfrm rot="16200000">
            <a:off x="1020430" y="1982444"/>
            <a:ext cx="649199" cy="636651"/>
          </a:xfrm>
          <a:prstGeom prst="rightArrow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object 56"/>
          <p:cNvSpPr/>
          <p:nvPr/>
        </p:nvSpPr>
        <p:spPr>
          <a:xfrm rot="16200000">
            <a:off x="1189595" y="1648169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57"/>
          <p:cNvSpPr/>
          <p:nvPr/>
        </p:nvSpPr>
        <p:spPr>
          <a:xfrm rot="16200000">
            <a:off x="1185689" y="1644262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58"/>
          <p:cNvSpPr/>
          <p:nvPr/>
        </p:nvSpPr>
        <p:spPr>
          <a:xfrm rot="16200000">
            <a:off x="1185689" y="1644262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6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59"/>
          <p:cNvSpPr/>
          <p:nvPr/>
        </p:nvSpPr>
        <p:spPr>
          <a:xfrm rot="16200000">
            <a:off x="1212776" y="1678309"/>
            <a:ext cx="273145" cy="273145"/>
          </a:xfrm>
          <a:custGeom>
            <a:avLst/>
            <a:gdLst/>
            <a:ahLst/>
            <a:cxnLst/>
            <a:rect l="l" t="t" r="r" b="b"/>
            <a:pathLst>
              <a:path w="237489" h="237489">
                <a:moveTo>
                  <a:pt x="118618" y="0"/>
                </a:moveTo>
                <a:lnTo>
                  <a:pt x="72448" y="9322"/>
                </a:lnTo>
                <a:lnTo>
                  <a:pt x="34744" y="34744"/>
                </a:lnTo>
                <a:lnTo>
                  <a:pt x="9322" y="72448"/>
                </a:lnTo>
                <a:lnTo>
                  <a:pt x="0" y="118617"/>
                </a:lnTo>
                <a:lnTo>
                  <a:pt x="9322" y="164793"/>
                </a:lnTo>
                <a:lnTo>
                  <a:pt x="34744" y="202496"/>
                </a:lnTo>
                <a:lnTo>
                  <a:pt x="72448" y="227915"/>
                </a:lnTo>
                <a:lnTo>
                  <a:pt x="118618" y="237235"/>
                </a:lnTo>
                <a:lnTo>
                  <a:pt x="164787" y="227915"/>
                </a:lnTo>
                <a:lnTo>
                  <a:pt x="202491" y="202496"/>
                </a:lnTo>
                <a:lnTo>
                  <a:pt x="227913" y="164793"/>
                </a:lnTo>
                <a:lnTo>
                  <a:pt x="237236" y="118617"/>
                </a:lnTo>
                <a:lnTo>
                  <a:pt x="227913" y="72448"/>
                </a:lnTo>
                <a:lnTo>
                  <a:pt x="202491" y="34744"/>
                </a:lnTo>
                <a:lnTo>
                  <a:pt x="164787" y="9322"/>
                </a:lnTo>
                <a:lnTo>
                  <a:pt x="11861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60"/>
          <p:cNvSpPr/>
          <p:nvPr/>
        </p:nvSpPr>
        <p:spPr>
          <a:xfrm rot="16200000">
            <a:off x="1208596" y="1674141"/>
            <a:ext cx="273145" cy="273145"/>
          </a:xfrm>
          <a:custGeom>
            <a:avLst/>
            <a:gdLst/>
            <a:ahLst/>
            <a:cxnLst/>
            <a:rect l="l" t="t" r="r" b="b"/>
            <a:pathLst>
              <a:path w="237489" h="237489">
                <a:moveTo>
                  <a:pt x="118630" y="0"/>
                </a:moveTo>
                <a:lnTo>
                  <a:pt x="72453" y="9320"/>
                </a:lnTo>
                <a:lnTo>
                  <a:pt x="34745" y="34739"/>
                </a:lnTo>
                <a:lnTo>
                  <a:pt x="9322" y="72442"/>
                </a:lnTo>
                <a:lnTo>
                  <a:pt x="0" y="118617"/>
                </a:lnTo>
                <a:lnTo>
                  <a:pt x="9322" y="164787"/>
                </a:lnTo>
                <a:lnTo>
                  <a:pt x="34745" y="202491"/>
                </a:lnTo>
                <a:lnTo>
                  <a:pt x="72453" y="227913"/>
                </a:lnTo>
                <a:lnTo>
                  <a:pt x="118630" y="237235"/>
                </a:lnTo>
                <a:lnTo>
                  <a:pt x="164800" y="227913"/>
                </a:lnTo>
                <a:lnTo>
                  <a:pt x="202504" y="202491"/>
                </a:lnTo>
                <a:lnTo>
                  <a:pt x="227926" y="164787"/>
                </a:lnTo>
                <a:lnTo>
                  <a:pt x="237248" y="118617"/>
                </a:lnTo>
                <a:lnTo>
                  <a:pt x="227926" y="72442"/>
                </a:lnTo>
                <a:lnTo>
                  <a:pt x="202504" y="34739"/>
                </a:lnTo>
                <a:lnTo>
                  <a:pt x="164800" y="9320"/>
                </a:lnTo>
                <a:lnTo>
                  <a:pt x="1186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61"/>
          <p:cNvSpPr/>
          <p:nvPr/>
        </p:nvSpPr>
        <p:spPr>
          <a:xfrm rot="16200000">
            <a:off x="1208596" y="1674168"/>
            <a:ext cx="272867" cy="2728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62"/>
          <p:cNvSpPr/>
          <p:nvPr/>
        </p:nvSpPr>
        <p:spPr>
          <a:xfrm rot="16200000">
            <a:off x="1280423" y="1767505"/>
            <a:ext cx="108089" cy="108089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46799" y="0"/>
                </a:moveTo>
                <a:lnTo>
                  <a:pt x="28583" y="3678"/>
                </a:lnTo>
                <a:lnTo>
                  <a:pt x="13708" y="13708"/>
                </a:lnTo>
                <a:lnTo>
                  <a:pt x="3678" y="28583"/>
                </a:lnTo>
                <a:lnTo>
                  <a:pt x="0" y="46799"/>
                </a:lnTo>
                <a:lnTo>
                  <a:pt x="3678" y="65015"/>
                </a:lnTo>
                <a:lnTo>
                  <a:pt x="13708" y="79890"/>
                </a:lnTo>
                <a:lnTo>
                  <a:pt x="28583" y="89920"/>
                </a:lnTo>
                <a:lnTo>
                  <a:pt x="46799" y="93599"/>
                </a:lnTo>
                <a:lnTo>
                  <a:pt x="65015" y="89920"/>
                </a:lnTo>
                <a:lnTo>
                  <a:pt x="79890" y="79890"/>
                </a:lnTo>
                <a:lnTo>
                  <a:pt x="89920" y="65015"/>
                </a:lnTo>
                <a:lnTo>
                  <a:pt x="93599" y="46799"/>
                </a:lnTo>
                <a:lnTo>
                  <a:pt x="89920" y="28583"/>
                </a:lnTo>
                <a:lnTo>
                  <a:pt x="79890" y="13708"/>
                </a:lnTo>
                <a:lnTo>
                  <a:pt x="65015" y="3678"/>
                </a:lnTo>
                <a:lnTo>
                  <a:pt x="46799" y="0"/>
                </a:lnTo>
                <a:close/>
              </a:path>
            </a:pathLst>
          </a:custGeom>
          <a:solidFill>
            <a:srgbClr val="AEB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Прямоугольник 109"/>
          <p:cNvSpPr/>
          <p:nvPr/>
        </p:nvSpPr>
        <p:spPr>
          <a:xfrm>
            <a:off x="767733" y="1202275"/>
            <a:ext cx="136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5" dirty="0" smtClean="0">
                <a:cs typeface="Arial"/>
              </a:rPr>
              <a:t>ЭКОНОМИЯ</a:t>
            </a:r>
            <a:endParaRPr lang="ru-RU" dirty="0"/>
          </a:p>
        </p:txBody>
      </p:sp>
      <p:sp>
        <p:nvSpPr>
          <p:cNvPr id="111" name="Прямоугольник 110"/>
          <p:cNvSpPr/>
          <p:nvPr/>
        </p:nvSpPr>
        <p:spPr>
          <a:xfrm>
            <a:off x="1837313" y="6038243"/>
            <a:ext cx="1874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5" dirty="0" smtClean="0">
                <a:cs typeface="Arial"/>
              </a:rPr>
              <a:t>Так должно быть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6965963" y="3550034"/>
            <a:ext cx="1103685" cy="1103681"/>
            <a:chOff x="7582053" y="3265006"/>
            <a:chExt cx="1199999" cy="1200000"/>
          </a:xfrm>
        </p:grpSpPr>
        <p:sp>
          <p:nvSpPr>
            <p:cNvPr id="113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4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ru-RU" sz="6000" dirty="0" smtClean="0"/>
                <a:t> </a:t>
              </a:r>
              <a:endParaRPr lang="en-US" sz="600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28618" y="4015586"/>
            <a:ext cx="1555859" cy="1944824"/>
          </a:xfrm>
          <a:prstGeom prst="rect">
            <a:avLst/>
          </a:prstGeom>
        </p:spPr>
      </p:pic>
      <p:sp>
        <p:nvSpPr>
          <p:cNvPr id="118" name="Прямоугольник 117"/>
          <p:cNvSpPr/>
          <p:nvPr/>
        </p:nvSpPr>
        <p:spPr>
          <a:xfrm>
            <a:off x="2128618" y="617483"/>
            <a:ext cx="68674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algn="ctr">
              <a:lnSpc>
                <a:spcPct val="100000"/>
              </a:lnSpc>
            </a:pPr>
            <a:r>
              <a:rPr lang="ru-RU" sz="2400" b="1" spc="-5" dirty="0" smtClean="0">
                <a:cs typeface="Arial"/>
              </a:rPr>
              <a:t>ПРАВИЛЬНОЕ УКРЫТИЕ</a:t>
            </a:r>
            <a:r>
              <a:rPr lang="ru-RU" sz="2400" b="1" spc="-30" dirty="0" smtClean="0">
                <a:cs typeface="Arial"/>
              </a:rPr>
              <a:t> </a:t>
            </a:r>
            <a:r>
              <a:rPr lang="ru-RU" sz="2400" b="1" spc="-25" dirty="0" smtClean="0">
                <a:cs typeface="Arial"/>
              </a:rPr>
              <a:t>ТРАНШЕИ </a:t>
            </a:r>
          </a:p>
          <a:p>
            <a:pPr marL="71755" algn="ctr">
              <a:lnSpc>
                <a:spcPct val="100000"/>
              </a:lnSpc>
            </a:pPr>
            <a:r>
              <a:rPr lang="ru-RU" sz="2000" b="1" i="1" spc="-25" dirty="0">
                <a:cs typeface="Arial"/>
              </a:rPr>
              <a:t>(</a:t>
            </a:r>
            <a:r>
              <a:rPr lang="ru-RU" sz="2000" b="1" i="1" spc="-25" dirty="0" smtClean="0">
                <a:cs typeface="Arial"/>
              </a:rPr>
              <a:t>Расчет приведен д</a:t>
            </a:r>
            <a:r>
              <a:rPr lang="ru-RU" sz="2000" b="1" i="1" dirty="0" smtClean="0">
                <a:cs typeface="Arial"/>
              </a:rPr>
              <a:t>ля </a:t>
            </a:r>
            <a:r>
              <a:rPr lang="ru-RU" sz="2000" b="1" i="1" spc="-5" dirty="0">
                <a:cs typeface="Arial"/>
              </a:rPr>
              <a:t>траншеи 18 </a:t>
            </a:r>
            <a:r>
              <a:rPr lang="ru-RU" sz="2000" b="1" i="1" dirty="0">
                <a:cs typeface="Arial"/>
              </a:rPr>
              <a:t>х </a:t>
            </a:r>
            <a:r>
              <a:rPr lang="ru-RU" sz="2000" b="1" i="1" spc="-5" dirty="0">
                <a:cs typeface="Arial"/>
              </a:rPr>
              <a:t>60 на </a:t>
            </a:r>
            <a:r>
              <a:rPr lang="ru-RU" sz="2000" b="1" i="1" dirty="0" smtClean="0">
                <a:cs typeface="Arial"/>
              </a:rPr>
              <a:t>2</a:t>
            </a:r>
            <a:r>
              <a:rPr lang="ru-RU" sz="2000" b="1" i="1" spc="-5" dirty="0" smtClean="0">
                <a:cs typeface="Arial"/>
              </a:rPr>
              <a:t>000 </a:t>
            </a:r>
            <a:r>
              <a:rPr lang="ru-RU" sz="2000" b="1" i="1" dirty="0" smtClean="0">
                <a:cs typeface="Arial"/>
              </a:rPr>
              <a:t>т силоса)</a:t>
            </a:r>
            <a:endParaRPr lang="ru-RU" sz="2000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9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/>
          <p:cNvGrpSpPr/>
          <p:nvPr/>
        </p:nvGrpSpPr>
        <p:grpSpPr>
          <a:xfrm>
            <a:off x="9742054" y="6446046"/>
            <a:ext cx="925510" cy="925507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29" name="object 20"/>
          <p:cNvSpPr txBox="1"/>
          <p:nvPr/>
        </p:nvSpPr>
        <p:spPr>
          <a:xfrm>
            <a:off x="822735" y="328468"/>
            <a:ext cx="937237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ЗНАЧЕНИЕ МАКРО - И МИКРОЭЛЕМЕНТОВ ПРИ ВЫРАЩИВАНИИ КОРМОВЫХ КУЛЬТУР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8550" y="1079956"/>
            <a:ext cx="5552218" cy="6379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8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9905" y="4685841"/>
            <a:ext cx="895227" cy="895227"/>
          </a:xfrm>
          <a:prstGeom prst="ellipse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86277" y="5469829"/>
            <a:ext cx="601172" cy="6096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23931" y="4800180"/>
            <a:ext cx="626594" cy="629607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3279662" y="4923249"/>
            <a:ext cx="1527288" cy="105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3448192" y="5163348"/>
            <a:ext cx="1407052" cy="386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5518621" y="4923248"/>
            <a:ext cx="1516681" cy="105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39379" y="5429787"/>
            <a:ext cx="582721" cy="577865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 flipV="1">
            <a:off x="5472237" y="5080858"/>
            <a:ext cx="1760456" cy="531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79662" y="5974495"/>
            <a:ext cx="610331" cy="636638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3782490" y="5374068"/>
            <a:ext cx="1194579" cy="650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128558" y="6024684"/>
            <a:ext cx="627055" cy="621915"/>
          </a:xfrm>
          <a:prstGeom prst="rect">
            <a:avLst/>
          </a:prstGeom>
        </p:spPr>
      </p:pic>
      <p:cxnSp>
        <p:nvCxnSpPr>
          <p:cNvPr id="24" name="Прямая со стрелкой 23"/>
          <p:cNvCxnSpPr/>
          <p:nvPr/>
        </p:nvCxnSpPr>
        <p:spPr>
          <a:xfrm flipH="1" flipV="1">
            <a:off x="5508924" y="5327354"/>
            <a:ext cx="1701395" cy="794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782490" y="6410617"/>
            <a:ext cx="630080" cy="657007"/>
          </a:xfrm>
          <a:prstGeom prst="rect">
            <a:avLst/>
          </a:prstGeom>
        </p:spPr>
      </p:pic>
      <p:cxnSp>
        <p:nvCxnSpPr>
          <p:cNvPr id="52" name="Прямая со стрелкой 51"/>
          <p:cNvCxnSpPr/>
          <p:nvPr/>
        </p:nvCxnSpPr>
        <p:spPr>
          <a:xfrm flipV="1">
            <a:off x="4185034" y="5524626"/>
            <a:ext cx="879383" cy="861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460078" y="6608221"/>
            <a:ext cx="620974" cy="623734"/>
          </a:xfrm>
          <a:prstGeom prst="rect">
            <a:avLst/>
          </a:prstGeom>
        </p:spPr>
      </p:pic>
      <p:cxnSp>
        <p:nvCxnSpPr>
          <p:cNvPr id="59" name="Прямая со стрелкой 58"/>
          <p:cNvCxnSpPr/>
          <p:nvPr/>
        </p:nvCxnSpPr>
        <p:spPr>
          <a:xfrm flipV="1">
            <a:off x="4860433" y="5621490"/>
            <a:ext cx="353326" cy="931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9363" y="6630589"/>
            <a:ext cx="626220" cy="634097"/>
          </a:xfrm>
          <a:prstGeom prst="ellipse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2241" y="6534957"/>
            <a:ext cx="613225" cy="603718"/>
          </a:xfrm>
          <a:prstGeom prst="ellipse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7729" y="6274482"/>
            <a:ext cx="634851" cy="685825"/>
          </a:xfrm>
          <a:prstGeom prst="ellipse">
            <a:avLst/>
          </a:prstGeom>
        </p:spPr>
      </p:pic>
      <p:cxnSp>
        <p:nvCxnSpPr>
          <p:cNvPr id="79" name="Прямая со стрелкой 78"/>
          <p:cNvCxnSpPr/>
          <p:nvPr/>
        </p:nvCxnSpPr>
        <p:spPr>
          <a:xfrm flipV="1">
            <a:off x="5342651" y="5621490"/>
            <a:ext cx="0" cy="1009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H="1" flipV="1">
            <a:off x="5468566" y="5621490"/>
            <a:ext cx="566291" cy="971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>
            <a:stCxn id="69" idx="1"/>
          </p:cNvCxnSpPr>
          <p:nvPr/>
        </p:nvCxnSpPr>
        <p:spPr>
          <a:xfrm flipH="1" flipV="1">
            <a:off x="5472237" y="5429787"/>
            <a:ext cx="1158464" cy="945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Рисунок 8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228530" y="6292814"/>
            <a:ext cx="153022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293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2"/>
          <p:cNvSpPr/>
          <p:nvPr/>
        </p:nvSpPr>
        <p:spPr>
          <a:xfrm>
            <a:off x="-5501" y="6145076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Прямоугольник 76"/>
          <p:cNvSpPr/>
          <p:nvPr/>
        </p:nvSpPr>
        <p:spPr>
          <a:xfrm>
            <a:off x="469804" y="282686"/>
            <a:ext cx="52521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algn="ctr">
              <a:lnSpc>
                <a:spcPct val="100000"/>
              </a:lnSpc>
            </a:pPr>
            <a:r>
              <a:rPr lang="ru-RU" sz="2400" b="1" spc="-5" dirty="0" smtClean="0">
                <a:cs typeface="Arial"/>
              </a:rPr>
              <a:t>Не укрытие или не правильное УКРЫТИЕ</a:t>
            </a:r>
            <a:r>
              <a:rPr lang="ru-RU" sz="2400" b="1" spc="-30" dirty="0" smtClean="0">
                <a:cs typeface="Arial"/>
              </a:rPr>
              <a:t> </a:t>
            </a:r>
            <a:r>
              <a:rPr lang="ru-RU" sz="2400" b="1" spc="-25" dirty="0" smtClean="0">
                <a:cs typeface="Arial"/>
              </a:rPr>
              <a:t>ТРАНШЕИ</a:t>
            </a:r>
          </a:p>
          <a:p>
            <a:pPr marL="71755" algn="ctr"/>
            <a:r>
              <a:rPr lang="ru-RU" sz="2000" b="1" i="1" spc="-25" dirty="0">
                <a:cs typeface="Arial"/>
              </a:rPr>
              <a:t>(Расчет приведен д</a:t>
            </a:r>
            <a:r>
              <a:rPr lang="ru-RU" sz="2000" b="1" i="1" dirty="0">
                <a:cs typeface="Arial"/>
              </a:rPr>
              <a:t>ля </a:t>
            </a:r>
            <a:r>
              <a:rPr lang="ru-RU" sz="2000" b="1" i="1" spc="-5" dirty="0">
                <a:cs typeface="Arial"/>
              </a:rPr>
              <a:t>траншеи 18 </a:t>
            </a:r>
            <a:r>
              <a:rPr lang="ru-RU" sz="2000" b="1" i="1" dirty="0">
                <a:cs typeface="Arial"/>
              </a:rPr>
              <a:t>х </a:t>
            </a:r>
            <a:r>
              <a:rPr lang="ru-RU" sz="2000" b="1" i="1" spc="-5" dirty="0">
                <a:cs typeface="Arial"/>
              </a:rPr>
              <a:t>60 на </a:t>
            </a:r>
            <a:r>
              <a:rPr lang="ru-RU" sz="2000" b="1" i="1" dirty="0">
                <a:cs typeface="Arial"/>
              </a:rPr>
              <a:t>2</a:t>
            </a:r>
            <a:r>
              <a:rPr lang="ru-RU" sz="2000" b="1" i="1" spc="-5" dirty="0">
                <a:cs typeface="Arial"/>
              </a:rPr>
              <a:t>000 </a:t>
            </a:r>
            <a:r>
              <a:rPr lang="ru-RU" sz="2000" b="1" i="1" dirty="0">
                <a:cs typeface="Arial"/>
              </a:rPr>
              <a:t>т силоса</a:t>
            </a:r>
            <a:r>
              <a:rPr lang="ru-RU" sz="2000" b="1" i="1" dirty="0" smtClean="0">
                <a:cs typeface="Arial"/>
              </a:rPr>
              <a:t>)</a:t>
            </a:r>
            <a:endParaRPr lang="ru-RU" sz="2000" i="1" dirty="0">
              <a:cs typeface="Arial"/>
            </a:endParaRPr>
          </a:p>
        </p:txBody>
      </p:sp>
      <p:sp>
        <p:nvSpPr>
          <p:cNvPr id="145" name="object 88"/>
          <p:cNvSpPr txBox="1"/>
          <p:nvPr/>
        </p:nvSpPr>
        <p:spPr>
          <a:xfrm>
            <a:off x="5831850" y="6362044"/>
            <a:ext cx="4325884" cy="25327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cs typeface="Arial"/>
              </a:rPr>
              <a:t>Плёнка </a:t>
            </a:r>
            <a:r>
              <a:rPr lang="ru-RU" sz="1400" b="1" spc="-10" dirty="0">
                <a:cs typeface="Arial"/>
              </a:rPr>
              <a:t>низкого </a:t>
            </a:r>
            <a:r>
              <a:rPr lang="ru-RU" sz="1400" b="1" spc="-15" dirty="0">
                <a:cs typeface="Arial"/>
              </a:rPr>
              <a:t>качества </a:t>
            </a:r>
            <a:r>
              <a:rPr lang="ru-RU" sz="1400" b="1" spc="-10" dirty="0">
                <a:cs typeface="Arial"/>
              </a:rPr>
              <a:t>легко </a:t>
            </a:r>
            <a:r>
              <a:rPr lang="ru-RU" sz="1400" b="1" spc="-15" dirty="0">
                <a:cs typeface="Arial"/>
              </a:rPr>
              <a:t>лопается </a:t>
            </a:r>
            <a:r>
              <a:rPr lang="ru-RU" sz="1400" b="1" dirty="0">
                <a:cs typeface="Arial"/>
              </a:rPr>
              <a:t>и</a:t>
            </a:r>
            <a:r>
              <a:rPr lang="ru-RU" sz="1400" b="1" spc="10" dirty="0">
                <a:cs typeface="Arial"/>
              </a:rPr>
              <a:t> </a:t>
            </a:r>
            <a:r>
              <a:rPr lang="ru-RU" sz="1400" b="1" spc="-10" dirty="0" smtClean="0">
                <a:cs typeface="Arial"/>
              </a:rPr>
              <a:t>рвётся</a:t>
            </a:r>
            <a:endParaRPr lang="ru-RU" sz="1400" dirty="0">
              <a:cs typeface="Arial"/>
            </a:endParaRPr>
          </a:p>
        </p:txBody>
      </p:sp>
      <p:sp>
        <p:nvSpPr>
          <p:cNvPr id="34" name="object 20"/>
          <p:cNvSpPr/>
          <p:nvPr/>
        </p:nvSpPr>
        <p:spPr>
          <a:xfrm>
            <a:off x="6053310" y="372104"/>
            <a:ext cx="3920439" cy="29919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1"/>
          <p:cNvSpPr/>
          <p:nvPr/>
        </p:nvSpPr>
        <p:spPr>
          <a:xfrm>
            <a:off x="6053310" y="3468595"/>
            <a:ext cx="3942623" cy="2874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Группа 35"/>
          <p:cNvGrpSpPr/>
          <p:nvPr/>
        </p:nvGrpSpPr>
        <p:grpSpPr>
          <a:xfrm>
            <a:off x="5831850" y="2898351"/>
            <a:ext cx="706555" cy="706552"/>
            <a:chOff x="7582053" y="3265006"/>
            <a:chExt cx="1199999" cy="1200000"/>
          </a:xfrm>
        </p:grpSpPr>
        <p:sp>
          <p:nvSpPr>
            <p:cNvPr id="37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8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7" y="3455916"/>
              <a:ext cx="818181" cy="818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4000" b="1" dirty="0">
                  <a:cs typeface="+mn-ea"/>
                  <a:sym typeface="+mn-lt"/>
                </a:rPr>
                <a:t>!</a:t>
              </a:r>
              <a:endParaRPr lang="zh-CN" altLang="en-US" sz="4000" b="1" dirty="0">
                <a:cs typeface="+mn-ea"/>
                <a:sym typeface="+mn-lt"/>
              </a:endParaRPr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6452857" y="2346776"/>
            <a:ext cx="1800183" cy="1944824"/>
          </a:xfrm>
          <a:prstGeom prst="rect">
            <a:avLst/>
          </a:prstGeom>
        </p:spPr>
      </p:pic>
      <p:sp>
        <p:nvSpPr>
          <p:cNvPr id="45" name="object 20"/>
          <p:cNvSpPr/>
          <p:nvPr/>
        </p:nvSpPr>
        <p:spPr>
          <a:xfrm>
            <a:off x="2857450" y="4106834"/>
            <a:ext cx="2563714" cy="18439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1"/>
          <p:cNvSpPr/>
          <p:nvPr/>
        </p:nvSpPr>
        <p:spPr>
          <a:xfrm>
            <a:off x="3649944" y="4494108"/>
            <a:ext cx="978726" cy="978726"/>
          </a:xfrm>
          <a:custGeom>
            <a:avLst/>
            <a:gdLst/>
            <a:ahLst/>
            <a:cxnLst/>
            <a:rect l="l" t="t" r="r" b="b"/>
            <a:pathLst>
              <a:path w="1270000" h="1270000">
                <a:moveTo>
                  <a:pt x="0" y="635000"/>
                </a:moveTo>
                <a:lnTo>
                  <a:pt x="1742" y="587600"/>
                </a:lnTo>
                <a:lnTo>
                  <a:pt x="6886" y="541147"/>
                </a:lnTo>
                <a:lnTo>
                  <a:pt x="15309" y="495765"/>
                </a:lnTo>
                <a:lnTo>
                  <a:pt x="26889" y="451576"/>
                </a:lnTo>
                <a:lnTo>
                  <a:pt x="41503" y="408703"/>
                </a:lnTo>
                <a:lnTo>
                  <a:pt x="59027" y="367268"/>
                </a:lnTo>
                <a:lnTo>
                  <a:pt x="79339" y="327394"/>
                </a:lnTo>
                <a:lnTo>
                  <a:pt x="102316" y="289203"/>
                </a:lnTo>
                <a:lnTo>
                  <a:pt x="127834" y="252819"/>
                </a:lnTo>
                <a:lnTo>
                  <a:pt x="155772" y="218363"/>
                </a:lnTo>
                <a:lnTo>
                  <a:pt x="186007" y="185959"/>
                </a:lnTo>
                <a:lnTo>
                  <a:pt x="218415" y="155730"/>
                </a:lnTo>
                <a:lnTo>
                  <a:pt x="252873" y="127797"/>
                </a:lnTo>
                <a:lnTo>
                  <a:pt x="289259" y="102283"/>
                </a:lnTo>
                <a:lnTo>
                  <a:pt x="327450" y="79312"/>
                </a:lnTo>
                <a:lnTo>
                  <a:pt x="367323" y="59006"/>
                </a:lnTo>
                <a:lnTo>
                  <a:pt x="408755" y="41487"/>
                </a:lnTo>
                <a:lnTo>
                  <a:pt x="451623" y="26879"/>
                </a:lnTo>
                <a:lnTo>
                  <a:pt x="495804" y="15303"/>
                </a:lnTo>
                <a:lnTo>
                  <a:pt x="541176" y="6883"/>
                </a:lnTo>
                <a:lnTo>
                  <a:pt x="587615" y="1741"/>
                </a:lnTo>
                <a:lnTo>
                  <a:pt x="635000" y="0"/>
                </a:lnTo>
                <a:lnTo>
                  <a:pt x="682384" y="1741"/>
                </a:lnTo>
                <a:lnTo>
                  <a:pt x="728823" y="6883"/>
                </a:lnTo>
                <a:lnTo>
                  <a:pt x="774195" y="15303"/>
                </a:lnTo>
                <a:lnTo>
                  <a:pt x="818376" y="26879"/>
                </a:lnTo>
                <a:lnTo>
                  <a:pt x="861244" y="41487"/>
                </a:lnTo>
                <a:lnTo>
                  <a:pt x="902676" y="59006"/>
                </a:lnTo>
                <a:lnTo>
                  <a:pt x="942549" y="79312"/>
                </a:lnTo>
                <a:lnTo>
                  <a:pt x="980740" y="102283"/>
                </a:lnTo>
                <a:lnTo>
                  <a:pt x="1017126" y="127797"/>
                </a:lnTo>
                <a:lnTo>
                  <a:pt x="1051584" y="155730"/>
                </a:lnTo>
                <a:lnTo>
                  <a:pt x="1083992" y="185959"/>
                </a:lnTo>
                <a:lnTo>
                  <a:pt x="1114227" y="218363"/>
                </a:lnTo>
                <a:lnTo>
                  <a:pt x="1142165" y="252819"/>
                </a:lnTo>
                <a:lnTo>
                  <a:pt x="1167683" y="289203"/>
                </a:lnTo>
                <a:lnTo>
                  <a:pt x="1190660" y="327394"/>
                </a:lnTo>
                <a:lnTo>
                  <a:pt x="1210972" y="367268"/>
                </a:lnTo>
                <a:lnTo>
                  <a:pt x="1228496" y="408703"/>
                </a:lnTo>
                <a:lnTo>
                  <a:pt x="1243110" y="451576"/>
                </a:lnTo>
                <a:lnTo>
                  <a:pt x="1254690" y="495765"/>
                </a:lnTo>
                <a:lnTo>
                  <a:pt x="1263113" y="541147"/>
                </a:lnTo>
                <a:lnTo>
                  <a:pt x="1268257" y="587600"/>
                </a:lnTo>
                <a:lnTo>
                  <a:pt x="1270000" y="635000"/>
                </a:lnTo>
                <a:lnTo>
                  <a:pt x="1268257" y="682384"/>
                </a:lnTo>
                <a:lnTo>
                  <a:pt x="1263113" y="728823"/>
                </a:lnTo>
                <a:lnTo>
                  <a:pt x="1254690" y="774195"/>
                </a:lnTo>
                <a:lnTo>
                  <a:pt x="1243110" y="818376"/>
                </a:lnTo>
                <a:lnTo>
                  <a:pt x="1228496" y="861244"/>
                </a:lnTo>
                <a:lnTo>
                  <a:pt x="1210972" y="902676"/>
                </a:lnTo>
                <a:lnTo>
                  <a:pt x="1190660" y="942549"/>
                </a:lnTo>
                <a:lnTo>
                  <a:pt x="1167683" y="980740"/>
                </a:lnTo>
                <a:lnTo>
                  <a:pt x="1142165" y="1017126"/>
                </a:lnTo>
                <a:lnTo>
                  <a:pt x="1114227" y="1051584"/>
                </a:lnTo>
                <a:lnTo>
                  <a:pt x="1083992" y="1083992"/>
                </a:lnTo>
                <a:lnTo>
                  <a:pt x="1051584" y="1114227"/>
                </a:lnTo>
                <a:lnTo>
                  <a:pt x="1017126" y="1142165"/>
                </a:lnTo>
                <a:lnTo>
                  <a:pt x="980740" y="1167683"/>
                </a:lnTo>
                <a:lnTo>
                  <a:pt x="942549" y="1190660"/>
                </a:lnTo>
                <a:lnTo>
                  <a:pt x="902676" y="1210972"/>
                </a:lnTo>
                <a:lnTo>
                  <a:pt x="861244" y="1228496"/>
                </a:lnTo>
                <a:lnTo>
                  <a:pt x="818376" y="1243110"/>
                </a:lnTo>
                <a:lnTo>
                  <a:pt x="774195" y="1254690"/>
                </a:lnTo>
                <a:lnTo>
                  <a:pt x="728823" y="1263113"/>
                </a:lnTo>
                <a:lnTo>
                  <a:pt x="682384" y="1268257"/>
                </a:lnTo>
                <a:lnTo>
                  <a:pt x="635000" y="1270000"/>
                </a:lnTo>
                <a:lnTo>
                  <a:pt x="587615" y="1268257"/>
                </a:lnTo>
                <a:lnTo>
                  <a:pt x="541176" y="1263113"/>
                </a:lnTo>
                <a:lnTo>
                  <a:pt x="495804" y="1254690"/>
                </a:lnTo>
                <a:lnTo>
                  <a:pt x="451623" y="1243110"/>
                </a:lnTo>
                <a:lnTo>
                  <a:pt x="408755" y="1228496"/>
                </a:lnTo>
                <a:lnTo>
                  <a:pt x="367323" y="1210972"/>
                </a:lnTo>
                <a:lnTo>
                  <a:pt x="327450" y="1190660"/>
                </a:lnTo>
                <a:lnTo>
                  <a:pt x="289259" y="1167683"/>
                </a:lnTo>
                <a:lnTo>
                  <a:pt x="252873" y="1142165"/>
                </a:lnTo>
                <a:lnTo>
                  <a:pt x="218415" y="1114227"/>
                </a:lnTo>
                <a:lnTo>
                  <a:pt x="186007" y="1083992"/>
                </a:lnTo>
                <a:lnTo>
                  <a:pt x="155772" y="1051584"/>
                </a:lnTo>
                <a:lnTo>
                  <a:pt x="127834" y="1017126"/>
                </a:lnTo>
                <a:lnTo>
                  <a:pt x="102316" y="980740"/>
                </a:lnTo>
                <a:lnTo>
                  <a:pt x="79339" y="942549"/>
                </a:lnTo>
                <a:lnTo>
                  <a:pt x="59027" y="902676"/>
                </a:lnTo>
                <a:lnTo>
                  <a:pt x="41503" y="861244"/>
                </a:lnTo>
                <a:lnTo>
                  <a:pt x="26889" y="818376"/>
                </a:lnTo>
                <a:lnTo>
                  <a:pt x="15309" y="774195"/>
                </a:lnTo>
                <a:lnTo>
                  <a:pt x="6886" y="728823"/>
                </a:lnTo>
                <a:lnTo>
                  <a:pt x="1742" y="682384"/>
                </a:lnTo>
                <a:lnTo>
                  <a:pt x="0" y="63500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9"/>
          <p:cNvSpPr txBox="1"/>
          <p:nvPr/>
        </p:nvSpPr>
        <p:spPr>
          <a:xfrm>
            <a:off x="2827662" y="6011587"/>
            <a:ext cx="258758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cs typeface="Arial"/>
              </a:rPr>
              <a:t>Результат </a:t>
            </a:r>
            <a:r>
              <a:rPr sz="1400" b="1" spc="-10" dirty="0">
                <a:cs typeface="Arial"/>
              </a:rPr>
              <a:t>неукрытия </a:t>
            </a:r>
            <a:r>
              <a:rPr sz="1400" b="1" spc="-5" dirty="0">
                <a:cs typeface="Arial"/>
              </a:rPr>
              <a:t>траншеи </a:t>
            </a:r>
            <a:r>
              <a:rPr sz="1400" b="1" dirty="0">
                <a:cs typeface="Arial"/>
              </a:rPr>
              <a:t>-</a:t>
            </a:r>
            <a:r>
              <a:rPr sz="1400" b="1" spc="95" dirty="0">
                <a:cs typeface="Arial"/>
              </a:rPr>
              <a:t> </a:t>
            </a:r>
            <a:r>
              <a:rPr lang="ru-RU" b="1" spc="-10" dirty="0" smtClean="0">
                <a:cs typeface="Arial"/>
              </a:rPr>
              <a:t>ПЛЕСЕНЬ</a:t>
            </a:r>
            <a:endParaRPr lang="ru-RU" dirty="0">
              <a:cs typeface="Arial"/>
            </a:endParaRPr>
          </a:p>
        </p:txBody>
      </p:sp>
      <p:sp>
        <p:nvSpPr>
          <p:cNvPr id="60" name="object 19"/>
          <p:cNvSpPr/>
          <p:nvPr/>
        </p:nvSpPr>
        <p:spPr>
          <a:xfrm>
            <a:off x="1608540" y="1729236"/>
            <a:ext cx="3806709" cy="1413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8"/>
          <p:cNvSpPr/>
          <p:nvPr/>
        </p:nvSpPr>
        <p:spPr>
          <a:xfrm>
            <a:off x="1011494" y="1868066"/>
            <a:ext cx="4403755" cy="1896247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Прямоугольник 62"/>
          <p:cNvSpPr/>
          <p:nvPr/>
        </p:nvSpPr>
        <p:spPr>
          <a:xfrm>
            <a:off x="1222972" y="1868066"/>
            <a:ext cx="3962211" cy="1762995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object 88"/>
          <p:cNvSpPr txBox="1"/>
          <p:nvPr/>
        </p:nvSpPr>
        <p:spPr>
          <a:xfrm>
            <a:off x="1357807" y="1997241"/>
            <a:ext cx="3752820" cy="1453603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99695" marR="93345" algn="ctr">
              <a:lnSpc>
                <a:spcPct val="100000"/>
              </a:lnSpc>
            </a:pPr>
            <a:r>
              <a:rPr lang="ru-RU" sz="2000" b="1" spc="-15" dirty="0">
                <a:cs typeface="Arial"/>
              </a:rPr>
              <a:t>Потери </a:t>
            </a:r>
            <a:r>
              <a:rPr lang="ru-RU" sz="2000" b="1" spc="-25" dirty="0">
                <a:cs typeface="Arial"/>
              </a:rPr>
              <a:t>без </a:t>
            </a:r>
            <a:r>
              <a:rPr lang="ru-RU" sz="2000" b="1" spc="-5" dirty="0">
                <a:cs typeface="Arial"/>
              </a:rPr>
              <a:t>укрытия </a:t>
            </a:r>
            <a:r>
              <a:rPr lang="ru-RU" sz="2000" b="1" dirty="0" smtClean="0">
                <a:cs typeface="Arial"/>
              </a:rPr>
              <a:t>составят </a:t>
            </a:r>
            <a:r>
              <a:rPr lang="ru-RU" sz="2000" b="1" spc="-5" dirty="0">
                <a:cs typeface="Arial"/>
              </a:rPr>
              <a:t>90-100 </a:t>
            </a:r>
            <a:r>
              <a:rPr lang="ru-RU" sz="2000" b="1" dirty="0">
                <a:cs typeface="Arial"/>
              </a:rPr>
              <a:t>т </a:t>
            </a:r>
            <a:r>
              <a:rPr lang="ru-RU" sz="2000" b="1" dirty="0" smtClean="0">
                <a:cs typeface="Arial"/>
              </a:rPr>
              <a:t>силоса </a:t>
            </a:r>
            <a:r>
              <a:rPr lang="ru-RU" sz="2000" b="1" i="1" spc="-5" dirty="0" smtClean="0">
                <a:cs typeface="Arial"/>
              </a:rPr>
              <a:t>(</a:t>
            </a:r>
            <a:r>
              <a:rPr lang="ru-RU" sz="2000" b="1" i="1" spc="-5" dirty="0">
                <a:cs typeface="Arial"/>
              </a:rPr>
              <a:t>при  </a:t>
            </a:r>
            <a:r>
              <a:rPr lang="ru-RU" sz="2000" b="1" i="1" spc="-10" dirty="0">
                <a:cs typeface="Arial"/>
              </a:rPr>
              <a:t>себестоимости </a:t>
            </a:r>
            <a:r>
              <a:rPr lang="ru-RU" sz="2000" b="1" i="1" dirty="0">
                <a:cs typeface="Arial"/>
              </a:rPr>
              <a:t>1 </a:t>
            </a:r>
            <a:r>
              <a:rPr lang="ru-RU" sz="2000" b="1" i="1" dirty="0" smtClean="0">
                <a:cs typeface="Arial"/>
              </a:rPr>
              <a:t>кг х </a:t>
            </a:r>
            <a:r>
              <a:rPr lang="ru-RU" sz="2000" b="1" i="1" spc="-5" dirty="0" smtClean="0">
                <a:cs typeface="Arial"/>
              </a:rPr>
              <a:t>1,2</a:t>
            </a:r>
            <a:r>
              <a:rPr lang="ru-RU" sz="2000" b="1" i="1" spc="-35" dirty="0" smtClean="0">
                <a:cs typeface="Arial"/>
              </a:rPr>
              <a:t> </a:t>
            </a:r>
            <a:r>
              <a:rPr lang="ru-RU" sz="2000" b="1" i="1" spc="-5" dirty="0">
                <a:cs typeface="Arial"/>
              </a:rPr>
              <a:t>руб</a:t>
            </a:r>
            <a:r>
              <a:rPr lang="ru-RU" sz="2000" b="1" i="1" spc="-5" dirty="0" smtClean="0">
                <a:cs typeface="Arial"/>
              </a:rPr>
              <a:t>.)</a:t>
            </a:r>
          </a:p>
          <a:p>
            <a:pPr marL="99695" marR="93345" algn="ctr">
              <a:lnSpc>
                <a:spcPct val="100000"/>
              </a:lnSpc>
            </a:pPr>
            <a:r>
              <a:rPr lang="ru-RU" sz="2800" b="1" spc="-5" dirty="0" smtClean="0">
                <a:cs typeface="Arial"/>
              </a:rPr>
              <a:t>минус 120 </a:t>
            </a:r>
            <a:r>
              <a:rPr lang="ru-RU" sz="2800" b="1" spc="-10" dirty="0">
                <a:cs typeface="Arial"/>
              </a:rPr>
              <a:t>тыс. руб</a:t>
            </a:r>
            <a:r>
              <a:rPr lang="ru-RU" sz="3200" b="1" spc="-10" dirty="0">
                <a:cs typeface="Arial"/>
              </a:rPr>
              <a:t>.</a:t>
            </a:r>
            <a:endParaRPr lang="ru-RU" sz="4000" b="1" dirty="0">
              <a:cs typeface="Arial"/>
            </a:endParaRPr>
          </a:p>
        </p:txBody>
      </p:sp>
      <p:sp>
        <p:nvSpPr>
          <p:cNvPr id="65" name="Стрелка вправо 64"/>
          <p:cNvSpPr/>
          <p:nvPr/>
        </p:nvSpPr>
        <p:spPr>
          <a:xfrm rot="5400000">
            <a:off x="714882" y="3861387"/>
            <a:ext cx="649199" cy="636651"/>
          </a:xfrm>
          <a:prstGeom prst="rightArrow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object 51"/>
          <p:cNvSpPr/>
          <p:nvPr/>
        </p:nvSpPr>
        <p:spPr>
          <a:xfrm rot="5400000">
            <a:off x="856807" y="4478313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52"/>
          <p:cNvSpPr/>
          <p:nvPr/>
        </p:nvSpPr>
        <p:spPr>
          <a:xfrm rot="5400000">
            <a:off x="852900" y="4474406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3"/>
                </a:lnTo>
                <a:lnTo>
                  <a:pt x="27336" y="225332"/>
                </a:lnTo>
                <a:lnTo>
                  <a:pt x="58004" y="256000"/>
                </a:lnTo>
                <a:lnTo>
                  <a:pt x="96893" y="276113"/>
                </a:lnTo>
                <a:lnTo>
                  <a:pt x="141668" y="283336"/>
                </a:lnTo>
                <a:lnTo>
                  <a:pt x="186447" y="276113"/>
                </a:lnTo>
                <a:lnTo>
                  <a:pt x="225337" y="256000"/>
                </a:lnTo>
                <a:lnTo>
                  <a:pt x="256004" y="225332"/>
                </a:lnTo>
                <a:lnTo>
                  <a:pt x="276114" y="186443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53"/>
          <p:cNvSpPr/>
          <p:nvPr/>
        </p:nvSpPr>
        <p:spPr>
          <a:xfrm rot="5400000">
            <a:off x="852900" y="4474406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5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3"/>
                </a:lnTo>
                <a:lnTo>
                  <a:pt x="27336" y="225332"/>
                </a:lnTo>
                <a:lnTo>
                  <a:pt x="58004" y="256000"/>
                </a:lnTo>
                <a:lnTo>
                  <a:pt x="96893" y="276113"/>
                </a:lnTo>
                <a:lnTo>
                  <a:pt x="141668" y="283336"/>
                </a:lnTo>
                <a:lnTo>
                  <a:pt x="186447" y="276113"/>
                </a:lnTo>
                <a:lnTo>
                  <a:pt x="225337" y="256000"/>
                </a:lnTo>
                <a:lnTo>
                  <a:pt x="256004" y="225332"/>
                </a:lnTo>
                <a:lnTo>
                  <a:pt x="276114" y="186443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54"/>
          <p:cNvSpPr/>
          <p:nvPr/>
        </p:nvSpPr>
        <p:spPr>
          <a:xfrm rot="5400000">
            <a:off x="875808" y="4503691"/>
            <a:ext cx="277660" cy="2776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55"/>
          <p:cNvSpPr/>
          <p:nvPr/>
        </p:nvSpPr>
        <p:spPr>
          <a:xfrm rot="5400000">
            <a:off x="875812" y="4504320"/>
            <a:ext cx="272867" cy="2728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4"/>
          <p:cNvSpPr/>
          <p:nvPr/>
        </p:nvSpPr>
        <p:spPr>
          <a:xfrm rot="5400000">
            <a:off x="951679" y="4597700"/>
            <a:ext cx="107651" cy="1076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Прямоугольник 71"/>
          <p:cNvSpPr/>
          <p:nvPr/>
        </p:nvSpPr>
        <p:spPr>
          <a:xfrm>
            <a:off x="520627" y="4844157"/>
            <a:ext cx="969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5" dirty="0" smtClean="0">
                <a:cs typeface="Arial"/>
              </a:rPr>
              <a:t>ПОТЕРИ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74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Прямоугольник 119"/>
          <p:cNvSpPr/>
          <p:nvPr/>
        </p:nvSpPr>
        <p:spPr>
          <a:xfrm>
            <a:off x="1185140" y="273050"/>
            <a:ext cx="8712764" cy="109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lang="ru-RU" sz="2000" b="1" spc="-5" dirty="0" smtClean="0">
                <a:cs typeface="Arial"/>
              </a:rPr>
              <a:t>АНАЛИЗЫ КОРМОВОЙ ЦЕННОСТИ СИЛОСА, ЗАГОТОВЛЕННОГО С ИСПОЛЬЗОВАНИЕМ КОНСЕРВАНТОВ ООО ПО «СИББИОФАРМ»</a:t>
            </a:r>
          </a:p>
          <a:p>
            <a:pPr marL="12065" marR="5080" algn="ctr">
              <a:spcBef>
                <a:spcPts val="100"/>
              </a:spcBef>
            </a:pPr>
            <a:r>
              <a:rPr lang="ru-RU" sz="2400" b="1" spc="-5" dirty="0" smtClean="0">
                <a:cs typeface="Arial"/>
              </a:rPr>
              <a:t>Кукуруза</a:t>
            </a:r>
            <a:endParaRPr lang="ru-RU" sz="2400" dirty="0">
              <a:cs typeface="Arial"/>
            </a:endParaRPr>
          </a:p>
        </p:txBody>
      </p:sp>
      <p:sp>
        <p:nvSpPr>
          <p:cNvPr id="58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6" name="Группа 175"/>
          <p:cNvGrpSpPr/>
          <p:nvPr/>
        </p:nvGrpSpPr>
        <p:grpSpPr>
          <a:xfrm>
            <a:off x="4878453" y="6541149"/>
            <a:ext cx="925510" cy="925507"/>
            <a:chOff x="3653591" y="1860748"/>
            <a:chExt cx="1522169" cy="1522163"/>
          </a:xfrm>
        </p:grpSpPr>
        <p:grpSp>
          <p:nvGrpSpPr>
            <p:cNvPr id="177" name="Группа 176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179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0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78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35104">
            <a:off x="827788" y="2882652"/>
            <a:ext cx="2654844" cy="382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289" y="1187450"/>
            <a:ext cx="2699721" cy="1800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5862" y="1585475"/>
            <a:ext cx="6543643" cy="510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4338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Прямоугольник 119"/>
          <p:cNvSpPr/>
          <p:nvPr/>
        </p:nvSpPr>
        <p:spPr>
          <a:xfrm>
            <a:off x="1191078" y="425450"/>
            <a:ext cx="8712764" cy="109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lang="ru-RU" sz="2000" b="1" spc="-5" dirty="0" smtClean="0">
                <a:cs typeface="Arial"/>
              </a:rPr>
              <a:t>АНАЛИЗЫ КОРМОВОЙ ЦЕННОСТИ СИЛОСА, ЗАГОТОВЛЕННОГО С ИСПОЛЬЗОВАНИЕМ КОНСЕРВАНТОВ ООО ПО «СИББИОФАРМ»</a:t>
            </a:r>
          </a:p>
          <a:p>
            <a:pPr marL="12065" marR="5080" algn="ctr">
              <a:spcBef>
                <a:spcPts val="100"/>
              </a:spcBef>
            </a:pPr>
            <a:r>
              <a:rPr lang="ru-RU" sz="2400" b="1" spc="-5" dirty="0" smtClean="0">
                <a:cs typeface="Arial"/>
              </a:rPr>
              <a:t>Люцерна</a:t>
            </a:r>
            <a:endParaRPr lang="ru-RU" sz="2400" dirty="0">
              <a:cs typeface="Arial"/>
            </a:endParaRPr>
          </a:p>
        </p:txBody>
      </p:sp>
      <p:sp>
        <p:nvSpPr>
          <p:cNvPr id="58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6" name="Группа 175"/>
          <p:cNvGrpSpPr/>
          <p:nvPr/>
        </p:nvGrpSpPr>
        <p:grpSpPr>
          <a:xfrm>
            <a:off x="4878453" y="6541149"/>
            <a:ext cx="925510" cy="925507"/>
            <a:chOff x="3653591" y="1860748"/>
            <a:chExt cx="1522169" cy="1522163"/>
          </a:xfrm>
        </p:grpSpPr>
        <p:grpSp>
          <p:nvGrpSpPr>
            <p:cNvPr id="177" name="Группа 176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179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0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78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80041">
            <a:off x="1012973" y="3066139"/>
            <a:ext cx="2758273" cy="406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194" y="1263650"/>
            <a:ext cx="2646105" cy="1764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3950" y="1791853"/>
            <a:ext cx="6889333" cy="469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2464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Прямоугольник 119"/>
          <p:cNvSpPr/>
          <p:nvPr/>
        </p:nvSpPr>
        <p:spPr>
          <a:xfrm>
            <a:off x="2120336" y="407686"/>
            <a:ext cx="8712764" cy="121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lang="ru-RU" sz="2400" b="1" spc="-5" dirty="0" smtClean="0">
                <a:cs typeface="Arial"/>
              </a:rPr>
              <a:t>АНАЛИЗЫ КОРМОВОЙ ЦЕННОСТИ СЕНАЖА, ЗАГОТОВЛЕННОГО С ИСПОЛЬЗОВАНИЕМ КОНСЕРВАНТОВ ООО ПО «СИББИОФАРМ»</a:t>
            </a:r>
          </a:p>
          <a:p>
            <a:pPr marL="12065" marR="5080" algn="ctr">
              <a:spcBef>
                <a:spcPts val="100"/>
              </a:spcBef>
            </a:pPr>
            <a:r>
              <a:rPr lang="ru-RU" sz="2400" b="1" spc="-5" dirty="0" smtClean="0">
                <a:cs typeface="Arial"/>
              </a:rPr>
              <a:t>РАПС</a:t>
            </a:r>
            <a:endParaRPr lang="ru-RU" sz="2400" dirty="0">
              <a:cs typeface="Arial"/>
            </a:endParaRPr>
          </a:p>
        </p:txBody>
      </p:sp>
      <p:sp>
        <p:nvSpPr>
          <p:cNvPr id="58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6" name="Группа 175"/>
          <p:cNvGrpSpPr/>
          <p:nvPr/>
        </p:nvGrpSpPr>
        <p:grpSpPr>
          <a:xfrm>
            <a:off x="4806950" y="6446046"/>
            <a:ext cx="925510" cy="925507"/>
            <a:chOff x="3653591" y="1860748"/>
            <a:chExt cx="1522169" cy="1522163"/>
          </a:xfrm>
        </p:grpSpPr>
        <p:grpSp>
          <p:nvGrpSpPr>
            <p:cNvPr id="177" name="Группа 176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179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0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78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72" y="1894050"/>
            <a:ext cx="5371562" cy="3917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9704" y="1925391"/>
            <a:ext cx="5390357" cy="378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872" y="103134"/>
            <a:ext cx="2281296" cy="1710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3950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/>
          <p:nvPr/>
        </p:nvSpPr>
        <p:spPr>
          <a:xfrm>
            <a:off x="832432" y="319967"/>
            <a:ext cx="9372377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10" dirty="0">
                <a:cs typeface="Arial"/>
              </a:rPr>
              <a:t>ЭНЕРГЕТИЧЕСКАЯ ЦЕННОСТЬ СИЛОСА </a:t>
            </a:r>
            <a:r>
              <a:rPr lang="ru-RU" sz="2400" b="1" dirty="0">
                <a:cs typeface="Arial"/>
              </a:rPr>
              <a:t>И </a:t>
            </a:r>
            <a:r>
              <a:rPr lang="ru-RU" sz="2400" b="1" spc="-10" dirty="0" smtClean="0">
                <a:cs typeface="Arial"/>
              </a:rPr>
              <a:t>СЕНАЖА</a:t>
            </a:r>
          </a:p>
          <a:p>
            <a:pPr marR="5080" indent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20" dirty="0" smtClean="0">
                <a:cs typeface="Arial"/>
              </a:rPr>
              <a:t>при </a:t>
            </a:r>
            <a:r>
              <a:rPr lang="ru-RU" sz="2400" b="1" spc="-20" dirty="0">
                <a:cs typeface="Arial"/>
              </a:rPr>
              <a:t>использовании композиции </a:t>
            </a:r>
            <a:r>
              <a:rPr lang="ru-RU" sz="2400" b="1" spc="-20" dirty="0" smtClean="0">
                <a:cs typeface="Arial"/>
              </a:rPr>
              <a:t>БИОСИБ® БИОФЕРМ®</a:t>
            </a:r>
            <a:endParaRPr lang="ru-RU" sz="2400" dirty="0">
              <a:cs typeface="Arial"/>
            </a:endParaRPr>
          </a:p>
        </p:txBody>
      </p:sp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Группа 41"/>
          <p:cNvGrpSpPr/>
          <p:nvPr/>
        </p:nvGrpSpPr>
        <p:grpSpPr>
          <a:xfrm>
            <a:off x="5023411" y="6227176"/>
            <a:ext cx="925510" cy="925507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40" name="object 3"/>
          <p:cNvSpPr/>
          <p:nvPr/>
        </p:nvSpPr>
        <p:spPr>
          <a:xfrm>
            <a:off x="5959842" y="3669791"/>
            <a:ext cx="1994916" cy="19949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"/>
          <p:cNvSpPr/>
          <p:nvPr/>
        </p:nvSpPr>
        <p:spPr>
          <a:xfrm>
            <a:off x="6021946" y="3711575"/>
            <a:ext cx="1871980" cy="1871980"/>
          </a:xfrm>
          <a:custGeom>
            <a:avLst/>
            <a:gdLst/>
            <a:ahLst/>
            <a:cxnLst/>
            <a:rect l="l" t="t" r="r" b="b"/>
            <a:pathLst>
              <a:path w="1871979" h="1871979">
                <a:moveTo>
                  <a:pt x="935736" y="0"/>
                </a:moveTo>
                <a:lnTo>
                  <a:pt x="887585" y="1217"/>
                </a:lnTo>
                <a:lnTo>
                  <a:pt x="840067" y="4831"/>
                </a:lnTo>
                <a:lnTo>
                  <a:pt x="793239" y="10782"/>
                </a:lnTo>
                <a:lnTo>
                  <a:pt x="747161" y="19012"/>
                </a:lnTo>
                <a:lnTo>
                  <a:pt x="701890" y="29461"/>
                </a:lnTo>
                <a:lnTo>
                  <a:pt x="657487" y="42072"/>
                </a:lnTo>
                <a:lnTo>
                  <a:pt x="614010" y="56784"/>
                </a:lnTo>
                <a:lnTo>
                  <a:pt x="571517" y="73540"/>
                </a:lnTo>
                <a:lnTo>
                  <a:pt x="530068" y="92281"/>
                </a:lnTo>
                <a:lnTo>
                  <a:pt x="489721" y="112948"/>
                </a:lnTo>
                <a:lnTo>
                  <a:pt x="450536" y="135481"/>
                </a:lnTo>
                <a:lnTo>
                  <a:pt x="412570" y="159823"/>
                </a:lnTo>
                <a:lnTo>
                  <a:pt x="375882" y="185914"/>
                </a:lnTo>
                <a:lnTo>
                  <a:pt x="340533" y="213696"/>
                </a:lnTo>
                <a:lnTo>
                  <a:pt x="306580" y="243110"/>
                </a:lnTo>
                <a:lnTo>
                  <a:pt x="274081" y="274097"/>
                </a:lnTo>
                <a:lnTo>
                  <a:pt x="243097" y="306599"/>
                </a:lnTo>
                <a:lnTo>
                  <a:pt x="213686" y="340555"/>
                </a:lnTo>
                <a:lnTo>
                  <a:pt x="185906" y="375909"/>
                </a:lnTo>
                <a:lnTo>
                  <a:pt x="159816" y="412601"/>
                </a:lnTo>
                <a:lnTo>
                  <a:pt x="135476" y="450571"/>
                </a:lnTo>
                <a:lnTo>
                  <a:pt x="112944" y="489763"/>
                </a:lnTo>
                <a:lnTo>
                  <a:pt x="92278" y="530115"/>
                </a:lnTo>
                <a:lnTo>
                  <a:pt x="73538" y="571571"/>
                </a:lnTo>
                <a:lnTo>
                  <a:pt x="56783" y="614071"/>
                </a:lnTo>
                <a:lnTo>
                  <a:pt x="42071" y="657555"/>
                </a:lnTo>
                <a:lnTo>
                  <a:pt x="29461" y="701967"/>
                </a:lnTo>
                <a:lnTo>
                  <a:pt x="19012" y="747246"/>
                </a:lnTo>
                <a:lnTo>
                  <a:pt x="10782" y="793334"/>
                </a:lnTo>
                <a:lnTo>
                  <a:pt x="4831" y="840171"/>
                </a:lnTo>
                <a:lnTo>
                  <a:pt x="1217" y="887701"/>
                </a:lnTo>
                <a:lnTo>
                  <a:pt x="0" y="935863"/>
                </a:lnTo>
                <a:lnTo>
                  <a:pt x="1217" y="984013"/>
                </a:lnTo>
                <a:lnTo>
                  <a:pt x="4831" y="1031533"/>
                </a:lnTo>
                <a:lnTo>
                  <a:pt x="10782" y="1078362"/>
                </a:lnTo>
                <a:lnTo>
                  <a:pt x="19012" y="1124443"/>
                </a:lnTo>
                <a:lnTo>
                  <a:pt x="29461" y="1169716"/>
                </a:lnTo>
                <a:lnTo>
                  <a:pt x="42071" y="1214122"/>
                </a:lnTo>
                <a:lnTo>
                  <a:pt x="56783" y="1257604"/>
                </a:lnTo>
                <a:lnTo>
                  <a:pt x="73538" y="1300100"/>
                </a:lnTo>
                <a:lnTo>
                  <a:pt x="92278" y="1341554"/>
                </a:lnTo>
                <a:lnTo>
                  <a:pt x="112944" y="1381906"/>
                </a:lnTo>
                <a:lnTo>
                  <a:pt x="135476" y="1421097"/>
                </a:lnTo>
                <a:lnTo>
                  <a:pt x="159816" y="1459069"/>
                </a:lnTo>
                <a:lnTo>
                  <a:pt x="185906" y="1495761"/>
                </a:lnTo>
                <a:lnTo>
                  <a:pt x="213686" y="1531117"/>
                </a:lnTo>
                <a:lnTo>
                  <a:pt x="243097" y="1565076"/>
                </a:lnTo>
                <a:lnTo>
                  <a:pt x="274081" y="1597580"/>
                </a:lnTo>
                <a:lnTo>
                  <a:pt x="306580" y="1628570"/>
                </a:lnTo>
                <a:lnTo>
                  <a:pt x="340533" y="1657988"/>
                </a:lnTo>
                <a:lnTo>
                  <a:pt x="375882" y="1685773"/>
                </a:lnTo>
                <a:lnTo>
                  <a:pt x="412570" y="1711868"/>
                </a:lnTo>
                <a:lnTo>
                  <a:pt x="450536" y="1736214"/>
                </a:lnTo>
                <a:lnTo>
                  <a:pt x="489721" y="1758752"/>
                </a:lnTo>
                <a:lnTo>
                  <a:pt x="530068" y="1779422"/>
                </a:lnTo>
                <a:lnTo>
                  <a:pt x="571517" y="1798167"/>
                </a:lnTo>
                <a:lnTo>
                  <a:pt x="614010" y="1814926"/>
                </a:lnTo>
                <a:lnTo>
                  <a:pt x="657487" y="1829642"/>
                </a:lnTo>
                <a:lnTo>
                  <a:pt x="701890" y="1842256"/>
                </a:lnTo>
                <a:lnTo>
                  <a:pt x="747161" y="1852708"/>
                </a:lnTo>
                <a:lnTo>
                  <a:pt x="793239" y="1860940"/>
                </a:lnTo>
                <a:lnTo>
                  <a:pt x="840067" y="1866893"/>
                </a:lnTo>
                <a:lnTo>
                  <a:pt x="887585" y="1870507"/>
                </a:lnTo>
                <a:lnTo>
                  <a:pt x="935736" y="1871726"/>
                </a:lnTo>
                <a:lnTo>
                  <a:pt x="983897" y="1870507"/>
                </a:lnTo>
                <a:lnTo>
                  <a:pt x="1031427" y="1866893"/>
                </a:lnTo>
                <a:lnTo>
                  <a:pt x="1078264" y="1860940"/>
                </a:lnTo>
                <a:lnTo>
                  <a:pt x="1124352" y="1852708"/>
                </a:lnTo>
                <a:lnTo>
                  <a:pt x="1169631" y="1842256"/>
                </a:lnTo>
                <a:lnTo>
                  <a:pt x="1214043" y="1829642"/>
                </a:lnTo>
                <a:lnTo>
                  <a:pt x="1257527" y="1814926"/>
                </a:lnTo>
                <a:lnTo>
                  <a:pt x="1300027" y="1798167"/>
                </a:lnTo>
                <a:lnTo>
                  <a:pt x="1341483" y="1779422"/>
                </a:lnTo>
                <a:lnTo>
                  <a:pt x="1381835" y="1758752"/>
                </a:lnTo>
                <a:lnTo>
                  <a:pt x="1421027" y="1736214"/>
                </a:lnTo>
                <a:lnTo>
                  <a:pt x="1458997" y="1711868"/>
                </a:lnTo>
                <a:lnTo>
                  <a:pt x="1495689" y="1685773"/>
                </a:lnTo>
                <a:lnTo>
                  <a:pt x="1531043" y="1657988"/>
                </a:lnTo>
                <a:lnTo>
                  <a:pt x="1564999" y="1628570"/>
                </a:lnTo>
                <a:lnTo>
                  <a:pt x="1597501" y="1597580"/>
                </a:lnTo>
                <a:lnTo>
                  <a:pt x="1628488" y="1565076"/>
                </a:lnTo>
                <a:lnTo>
                  <a:pt x="1657902" y="1531117"/>
                </a:lnTo>
                <a:lnTo>
                  <a:pt x="1685684" y="1495761"/>
                </a:lnTo>
                <a:lnTo>
                  <a:pt x="1711775" y="1459069"/>
                </a:lnTo>
                <a:lnTo>
                  <a:pt x="1736117" y="1421097"/>
                </a:lnTo>
                <a:lnTo>
                  <a:pt x="1758650" y="1381906"/>
                </a:lnTo>
                <a:lnTo>
                  <a:pt x="1779317" y="1341554"/>
                </a:lnTo>
                <a:lnTo>
                  <a:pt x="1798058" y="1300100"/>
                </a:lnTo>
                <a:lnTo>
                  <a:pt x="1814814" y="1257604"/>
                </a:lnTo>
                <a:lnTo>
                  <a:pt x="1829526" y="1214122"/>
                </a:lnTo>
                <a:lnTo>
                  <a:pt x="1842137" y="1169716"/>
                </a:lnTo>
                <a:lnTo>
                  <a:pt x="1852586" y="1124443"/>
                </a:lnTo>
                <a:lnTo>
                  <a:pt x="1860816" y="1078362"/>
                </a:lnTo>
                <a:lnTo>
                  <a:pt x="1866767" y="1031533"/>
                </a:lnTo>
                <a:lnTo>
                  <a:pt x="1870381" y="984013"/>
                </a:lnTo>
                <a:lnTo>
                  <a:pt x="1871599" y="935863"/>
                </a:lnTo>
                <a:lnTo>
                  <a:pt x="1870381" y="887701"/>
                </a:lnTo>
                <a:lnTo>
                  <a:pt x="1866767" y="840171"/>
                </a:lnTo>
                <a:lnTo>
                  <a:pt x="1860816" y="793334"/>
                </a:lnTo>
                <a:lnTo>
                  <a:pt x="1852586" y="747246"/>
                </a:lnTo>
                <a:lnTo>
                  <a:pt x="1842137" y="701967"/>
                </a:lnTo>
                <a:lnTo>
                  <a:pt x="1829526" y="657555"/>
                </a:lnTo>
                <a:lnTo>
                  <a:pt x="1814814" y="614071"/>
                </a:lnTo>
                <a:lnTo>
                  <a:pt x="1798058" y="571571"/>
                </a:lnTo>
                <a:lnTo>
                  <a:pt x="1779317" y="530115"/>
                </a:lnTo>
                <a:lnTo>
                  <a:pt x="1758650" y="489763"/>
                </a:lnTo>
                <a:lnTo>
                  <a:pt x="1736117" y="450571"/>
                </a:lnTo>
                <a:lnTo>
                  <a:pt x="1711775" y="412601"/>
                </a:lnTo>
                <a:lnTo>
                  <a:pt x="1685684" y="375909"/>
                </a:lnTo>
                <a:lnTo>
                  <a:pt x="1657902" y="340555"/>
                </a:lnTo>
                <a:lnTo>
                  <a:pt x="1628488" y="306599"/>
                </a:lnTo>
                <a:lnTo>
                  <a:pt x="1597501" y="274097"/>
                </a:lnTo>
                <a:lnTo>
                  <a:pt x="1564999" y="243110"/>
                </a:lnTo>
                <a:lnTo>
                  <a:pt x="1531043" y="213696"/>
                </a:lnTo>
                <a:lnTo>
                  <a:pt x="1495689" y="185914"/>
                </a:lnTo>
                <a:lnTo>
                  <a:pt x="1458997" y="159823"/>
                </a:lnTo>
                <a:lnTo>
                  <a:pt x="1421027" y="135481"/>
                </a:lnTo>
                <a:lnTo>
                  <a:pt x="1381835" y="112948"/>
                </a:lnTo>
                <a:lnTo>
                  <a:pt x="1341483" y="92281"/>
                </a:lnTo>
                <a:lnTo>
                  <a:pt x="1300027" y="73540"/>
                </a:lnTo>
                <a:lnTo>
                  <a:pt x="1257527" y="56784"/>
                </a:lnTo>
                <a:lnTo>
                  <a:pt x="1214043" y="42072"/>
                </a:lnTo>
                <a:lnTo>
                  <a:pt x="1169631" y="29461"/>
                </a:lnTo>
                <a:lnTo>
                  <a:pt x="1124352" y="19012"/>
                </a:lnTo>
                <a:lnTo>
                  <a:pt x="1078264" y="10782"/>
                </a:lnTo>
                <a:lnTo>
                  <a:pt x="1031427" y="4831"/>
                </a:lnTo>
                <a:lnTo>
                  <a:pt x="983897" y="1217"/>
                </a:lnTo>
                <a:lnTo>
                  <a:pt x="935736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"/>
          <p:cNvSpPr/>
          <p:nvPr/>
        </p:nvSpPr>
        <p:spPr>
          <a:xfrm>
            <a:off x="6021946" y="3711575"/>
            <a:ext cx="1871980" cy="1871980"/>
          </a:xfrm>
          <a:custGeom>
            <a:avLst/>
            <a:gdLst/>
            <a:ahLst/>
            <a:cxnLst/>
            <a:rect l="l" t="t" r="r" b="b"/>
            <a:pathLst>
              <a:path w="1871979" h="1871979">
                <a:moveTo>
                  <a:pt x="0" y="935863"/>
                </a:moveTo>
                <a:lnTo>
                  <a:pt x="1217" y="887701"/>
                </a:lnTo>
                <a:lnTo>
                  <a:pt x="4831" y="840171"/>
                </a:lnTo>
                <a:lnTo>
                  <a:pt x="10782" y="793334"/>
                </a:lnTo>
                <a:lnTo>
                  <a:pt x="19012" y="747246"/>
                </a:lnTo>
                <a:lnTo>
                  <a:pt x="29461" y="701967"/>
                </a:lnTo>
                <a:lnTo>
                  <a:pt x="42071" y="657555"/>
                </a:lnTo>
                <a:lnTo>
                  <a:pt x="56783" y="614071"/>
                </a:lnTo>
                <a:lnTo>
                  <a:pt x="73538" y="571571"/>
                </a:lnTo>
                <a:lnTo>
                  <a:pt x="92278" y="530115"/>
                </a:lnTo>
                <a:lnTo>
                  <a:pt x="112944" y="489763"/>
                </a:lnTo>
                <a:lnTo>
                  <a:pt x="135476" y="450571"/>
                </a:lnTo>
                <a:lnTo>
                  <a:pt x="159816" y="412601"/>
                </a:lnTo>
                <a:lnTo>
                  <a:pt x="185906" y="375909"/>
                </a:lnTo>
                <a:lnTo>
                  <a:pt x="213686" y="340555"/>
                </a:lnTo>
                <a:lnTo>
                  <a:pt x="243097" y="306599"/>
                </a:lnTo>
                <a:lnTo>
                  <a:pt x="274081" y="274097"/>
                </a:lnTo>
                <a:lnTo>
                  <a:pt x="306580" y="243110"/>
                </a:lnTo>
                <a:lnTo>
                  <a:pt x="340533" y="213696"/>
                </a:lnTo>
                <a:lnTo>
                  <a:pt x="375882" y="185914"/>
                </a:lnTo>
                <a:lnTo>
                  <a:pt x="412570" y="159823"/>
                </a:lnTo>
                <a:lnTo>
                  <a:pt x="450536" y="135481"/>
                </a:lnTo>
                <a:lnTo>
                  <a:pt x="489721" y="112948"/>
                </a:lnTo>
                <a:lnTo>
                  <a:pt x="530068" y="92281"/>
                </a:lnTo>
                <a:lnTo>
                  <a:pt x="571517" y="73540"/>
                </a:lnTo>
                <a:lnTo>
                  <a:pt x="614010" y="56784"/>
                </a:lnTo>
                <a:lnTo>
                  <a:pt x="657487" y="42072"/>
                </a:lnTo>
                <a:lnTo>
                  <a:pt x="701890" y="29461"/>
                </a:lnTo>
                <a:lnTo>
                  <a:pt x="747161" y="19012"/>
                </a:lnTo>
                <a:lnTo>
                  <a:pt x="793239" y="10782"/>
                </a:lnTo>
                <a:lnTo>
                  <a:pt x="840067" y="4831"/>
                </a:lnTo>
                <a:lnTo>
                  <a:pt x="887585" y="1217"/>
                </a:lnTo>
                <a:lnTo>
                  <a:pt x="935736" y="0"/>
                </a:lnTo>
                <a:lnTo>
                  <a:pt x="983897" y="1217"/>
                </a:lnTo>
                <a:lnTo>
                  <a:pt x="1031427" y="4831"/>
                </a:lnTo>
                <a:lnTo>
                  <a:pt x="1078264" y="10782"/>
                </a:lnTo>
                <a:lnTo>
                  <a:pt x="1124352" y="19012"/>
                </a:lnTo>
                <a:lnTo>
                  <a:pt x="1169631" y="29461"/>
                </a:lnTo>
                <a:lnTo>
                  <a:pt x="1214043" y="42072"/>
                </a:lnTo>
                <a:lnTo>
                  <a:pt x="1257527" y="56784"/>
                </a:lnTo>
                <a:lnTo>
                  <a:pt x="1300027" y="73540"/>
                </a:lnTo>
                <a:lnTo>
                  <a:pt x="1341483" y="92281"/>
                </a:lnTo>
                <a:lnTo>
                  <a:pt x="1381835" y="112948"/>
                </a:lnTo>
                <a:lnTo>
                  <a:pt x="1421027" y="135481"/>
                </a:lnTo>
                <a:lnTo>
                  <a:pt x="1458997" y="159823"/>
                </a:lnTo>
                <a:lnTo>
                  <a:pt x="1495689" y="185914"/>
                </a:lnTo>
                <a:lnTo>
                  <a:pt x="1531043" y="213696"/>
                </a:lnTo>
                <a:lnTo>
                  <a:pt x="1564999" y="243110"/>
                </a:lnTo>
                <a:lnTo>
                  <a:pt x="1597501" y="274097"/>
                </a:lnTo>
                <a:lnTo>
                  <a:pt x="1628488" y="306599"/>
                </a:lnTo>
                <a:lnTo>
                  <a:pt x="1657902" y="340555"/>
                </a:lnTo>
                <a:lnTo>
                  <a:pt x="1685684" y="375909"/>
                </a:lnTo>
                <a:lnTo>
                  <a:pt x="1711775" y="412601"/>
                </a:lnTo>
                <a:lnTo>
                  <a:pt x="1736117" y="450571"/>
                </a:lnTo>
                <a:lnTo>
                  <a:pt x="1758650" y="489763"/>
                </a:lnTo>
                <a:lnTo>
                  <a:pt x="1779317" y="530115"/>
                </a:lnTo>
                <a:lnTo>
                  <a:pt x="1798058" y="571571"/>
                </a:lnTo>
                <a:lnTo>
                  <a:pt x="1814814" y="614071"/>
                </a:lnTo>
                <a:lnTo>
                  <a:pt x="1829526" y="657555"/>
                </a:lnTo>
                <a:lnTo>
                  <a:pt x="1842137" y="701967"/>
                </a:lnTo>
                <a:lnTo>
                  <a:pt x="1852586" y="747246"/>
                </a:lnTo>
                <a:lnTo>
                  <a:pt x="1860816" y="793334"/>
                </a:lnTo>
                <a:lnTo>
                  <a:pt x="1866767" y="840171"/>
                </a:lnTo>
                <a:lnTo>
                  <a:pt x="1870381" y="887701"/>
                </a:lnTo>
                <a:lnTo>
                  <a:pt x="1871599" y="935863"/>
                </a:lnTo>
                <a:lnTo>
                  <a:pt x="1870381" y="984013"/>
                </a:lnTo>
                <a:lnTo>
                  <a:pt x="1866767" y="1031533"/>
                </a:lnTo>
                <a:lnTo>
                  <a:pt x="1860816" y="1078362"/>
                </a:lnTo>
                <a:lnTo>
                  <a:pt x="1852586" y="1124443"/>
                </a:lnTo>
                <a:lnTo>
                  <a:pt x="1842137" y="1169716"/>
                </a:lnTo>
                <a:lnTo>
                  <a:pt x="1829526" y="1214122"/>
                </a:lnTo>
                <a:lnTo>
                  <a:pt x="1814814" y="1257604"/>
                </a:lnTo>
                <a:lnTo>
                  <a:pt x="1798058" y="1300100"/>
                </a:lnTo>
                <a:lnTo>
                  <a:pt x="1779317" y="1341554"/>
                </a:lnTo>
                <a:lnTo>
                  <a:pt x="1758650" y="1381906"/>
                </a:lnTo>
                <a:lnTo>
                  <a:pt x="1736117" y="1421097"/>
                </a:lnTo>
                <a:lnTo>
                  <a:pt x="1711775" y="1459069"/>
                </a:lnTo>
                <a:lnTo>
                  <a:pt x="1685684" y="1495761"/>
                </a:lnTo>
                <a:lnTo>
                  <a:pt x="1657902" y="1531117"/>
                </a:lnTo>
                <a:lnTo>
                  <a:pt x="1628488" y="1565076"/>
                </a:lnTo>
                <a:lnTo>
                  <a:pt x="1597501" y="1597580"/>
                </a:lnTo>
                <a:lnTo>
                  <a:pt x="1564999" y="1628570"/>
                </a:lnTo>
                <a:lnTo>
                  <a:pt x="1531043" y="1657988"/>
                </a:lnTo>
                <a:lnTo>
                  <a:pt x="1495689" y="1685773"/>
                </a:lnTo>
                <a:lnTo>
                  <a:pt x="1458997" y="1711868"/>
                </a:lnTo>
                <a:lnTo>
                  <a:pt x="1421027" y="1736214"/>
                </a:lnTo>
                <a:lnTo>
                  <a:pt x="1381835" y="1758752"/>
                </a:lnTo>
                <a:lnTo>
                  <a:pt x="1341483" y="1779422"/>
                </a:lnTo>
                <a:lnTo>
                  <a:pt x="1300027" y="1798167"/>
                </a:lnTo>
                <a:lnTo>
                  <a:pt x="1257527" y="1814926"/>
                </a:lnTo>
                <a:lnTo>
                  <a:pt x="1214043" y="1829642"/>
                </a:lnTo>
                <a:lnTo>
                  <a:pt x="1169631" y="1842256"/>
                </a:lnTo>
                <a:lnTo>
                  <a:pt x="1124352" y="1852708"/>
                </a:lnTo>
                <a:lnTo>
                  <a:pt x="1078264" y="1860940"/>
                </a:lnTo>
                <a:lnTo>
                  <a:pt x="1031427" y="1866893"/>
                </a:lnTo>
                <a:lnTo>
                  <a:pt x="983897" y="1870507"/>
                </a:lnTo>
                <a:lnTo>
                  <a:pt x="935736" y="1871726"/>
                </a:lnTo>
                <a:lnTo>
                  <a:pt x="887585" y="1870507"/>
                </a:lnTo>
                <a:lnTo>
                  <a:pt x="840067" y="1866893"/>
                </a:lnTo>
                <a:lnTo>
                  <a:pt x="793239" y="1860940"/>
                </a:lnTo>
                <a:lnTo>
                  <a:pt x="747161" y="1852708"/>
                </a:lnTo>
                <a:lnTo>
                  <a:pt x="701890" y="1842256"/>
                </a:lnTo>
                <a:lnTo>
                  <a:pt x="657487" y="1829642"/>
                </a:lnTo>
                <a:lnTo>
                  <a:pt x="614010" y="1814926"/>
                </a:lnTo>
                <a:lnTo>
                  <a:pt x="571517" y="1798167"/>
                </a:lnTo>
                <a:lnTo>
                  <a:pt x="530068" y="1779422"/>
                </a:lnTo>
                <a:lnTo>
                  <a:pt x="489721" y="1758752"/>
                </a:lnTo>
                <a:lnTo>
                  <a:pt x="450536" y="1736214"/>
                </a:lnTo>
                <a:lnTo>
                  <a:pt x="412570" y="1711868"/>
                </a:lnTo>
                <a:lnTo>
                  <a:pt x="375882" y="1685773"/>
                </a:lnTo>
                <a:lnTo>
                  <a:pt x="340533" y="1657988"/>
                </a:lnTo>
                <a:lnTo>
                  <a:pt x="306580" y="1628570"/>
                </a:lnTo>
                <a:lnTo>
                  <a:pt x="274081" y="1597580"/>
                </a:lnTo>
                <a:lnTo>
                  <a:pt x="243097" y="1565076"/>
                </a:lnTo>
                <a:lnTo>
                  <a:pt x="213686" y="1531117"/>
                </a:lnTo>
                <a:lnTo>
                  <a:pt x="185906" y="1495761"/>
                </a:lnTo>
                <a:lnTo>
                  <a:pt x="159816" y="1459069"/>
                </a:lnTo>
                <a:lnTo>
                  <a:pt x="135476" y="1421097"/>
                </a:lnTo>
                <a:lnTo>
                  <a:pt x="112944" y="1381906"/>
                </a:lnTo>
                <a:lnTo>
                  <a:pt x="92278" y="1341554"/>
                </a:lnTo>
                <a:lnTo>
                  <a:pt x="73538" y="1300100"/>
                </a:lnTo>
                <a:lnTo>
                  <a:pt x="56783" y="1257604"/>
                </a:lnTo>
                <a:lnTo>
                  <a:pt x="42071" y="1214122"/>
                </a:lnTo>
                <a:lnTo>
                  <a:pt x="29461" y="1169716"/>
                </a:lnTo>
                <a:lnTo>
                  <a:pt x="19012" y="1124443"/>
                </a:lnTo>
                <a:lnTo>
                  <a:pt x="10782" y="1078362"/>
                </a:lnTo>
                <a:lnTo>
                  <a:pt x="4831" y="1031533"/>
                </a:lnTo>
                <a:lnTo>
                  <a:pt x="1217" y="984013"/>
                </a:lnTo>
                <a:lnTo>
                  <a:pt x="0" y="935863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7"/>
          <p:cNvSpPr/>
          <p:nvPr/>
        </p:nvSpPr>
        <p:spPr>
          <a:xfrm>
            <a:off x="2203945" y="2302001"/>
            <a:ext cx="2736850" cy="2735580"/>
          </a:xfrm>
          <a:custGeom>
            <a:avLst/>
            <a:gdLst/>
            <a:ahLst/>
            <a:cxnLst/>
            <a:rect l="l" t="t" r="r" b="b"/>
            <a:pathLst>
              <a:path w="2736850" h="2735579">
                <a:moveTo>
                  <a:pt x="1368425" y="0"/>
                </a:moveTo>
                <a:lnTo>
                  <a:pt x="1320382" y="826"/>
                </a:lnTo>
                <a:lnTo>
                  <a:pt x="1272756" y="3289"/>
                </a:lnTo>
                <a:lnTo>
                  <a:pt x="1225573" y="7361"/>
                </a:lnTo>
                <a:lnTo>
                  <a:pt x="1178860" y="13014"/>
                </a:lnTo>
                <a:lnTo>
                  <a:pt x="1132644" y="20222"/>
                </a:lnTo>
                <a:lnTo>
                  <a:pt x="1086953" y="28958"/>
                </a:lnTo>
                <a:lnTo>
                  <a:pt x="1041813" y="39193"/>
                </a:lnTo>
                <a:lnTo>
                  <a:pt x="997252" y="50902"/>
                </a:lnTo>
                <a:lnTo>
                  <a:pt x="953296" y="64058"/>
                </a:lnTo>
                <a:lnTo>
                  <a:pt x="909974" y="78632"/>
                </a:lnTo>
                <a:lnTo>
                  <a:pt x="867312" y="94598"/>
                </a:lnTo>
                <a:lnTo>
                  <a:pt x="825337" y="111928"/>
                </a:lnTo>
                <a:lnTo>
                  <a:pt x="784076" y="130597"/>
                </a:lnTo>
                <a:lnTo>
                  <a:pt x="743557" y="150576"/>
                </a:lnTo>
                <a:lnTo>
                  <a:pt x="703807" y="171838"/>
                </a:lnTo>
                <a:lnTo>
                  <a:pt x="664852" y="194357"/>
                </a:lnTo>
                <a:lnTo>
                  <a:pt x="626720" y="218105"/>
                </a:lnTo>
                <a:lnTo>
                  <a:pt x="589438" y="243055"/>
                </a:lnTo>
                <a:lnTo>
                  <a:pt x="553034" y="269181"/>
                </a:lnTo>
                <a:lnTo>
                  <a:pt x="517534" y="296454"/>
                </a:lnTo>
                <a:lnTo>
                  <a:pt x="482965" y="324847"/>
                </a:lnTo>
                <a:lnTo>
                  <a:pt x="449354" y="354335"/>
                </a:lnTo>
                <a:lnTo>
                  <a:pt x="416730" y="384889"/>
                </a:lnTo>
                <a:lnTo>
                  <a:pt x="385118" y="416482"/>
                </a:lnTo>
                <a:lnTo>
                  <a:pt x="354546" y="449088"/>
                </a:lnTo>
                <a:lnTo>
                  <a:pt x="325042" y="482679"/>
                </a:lnTo>
                <a:lnTo>
                  <a:pt x="296631" y="517229"/>
                </a:lnTo>
                <a:lnTo>
                  <a:pt x="269342" y="552709"/>
                </a:lnTo>
                <a:lnTo>
                  <a:pt x="243202" y="589093"/>
                </a:lnTo>
                <a:lnTo>
                  <a:pt x="218237" y="626354"/>
                </a:lnTo>
                <a:lnTo>
                  <a:pt x="194475" y="664464"/>
                </a:lnTo>
                <a:lnTo>
                  <a:pt x="171942" y="703397"/>
                </a:lnTo>
                <a:lnTo>
                  <a:pt x="150667" y="743126"/>
                </a:lnTo>
                <a:lnTo>
                  <a:pt x="130676" y="783622"/>
                </a:lnTo>
                <a:lnTo>
                  <a:pt x="111997" y="824860"/>
                </a:lnTo>
                <a:lnTo>
                  <a:pt x="94655" y="866812"/>
                </a:lnTo>
                <a:lnTo>
                  <a:pt x="78680" y="909452"/>
                </a:lnTo>
                <a:lnTo>
                  <a:pt x="64097" y="952751"/>
                </a:lnTo>
                <a:lnTo>
                  <a:pt x="50934" y="996682"/>
                </a:lnTo>
                <a:lnTo>
                  <a:pt x="39218" y="1041220"/>
                </a:lnTo>
                <a:lnTo>
                  <a:pt x="28976" y="1086336"/>
                </a:lnTo>
                <a:lnTo>
                  <a:pt x="20235" y="1132003"/>
                </a:lnTo>
                <a:lnTo>
                  <a:pt x="13022" y="1178195"/>
                </a:lnTo>
                <a:lnTo>
                  <a:pt x="7366" y="1224884"/>
                </a:lnTo>
                <a:lnTo>
                  <a:pt x="3291" y="1272043"/>
                </a:lnTo>
                <a:lnTo>
                  <a:pt x="827" y="1319645"/>
                </a:lnTo>
                <a:lnTo>
                  <a:pt x="0" y="1367663"/>
                </a:lnTo>
                <a:lnTo>
                  <a:pt x="827" y="1415673"/>
                </a:lnTo>
                <a:lnTo>
                  <a:pt x="3291" y="1463267"/>
                </a:lnTo>
                <a:lnTo>
                  <a:pt x="7366" y="1510420"/>
                </a:lnTo>
                <a:lnTo>
                  <a:pt x="13022" y="1557103"/>
                </a:lnTo>
                <a:lnTo>
                  <a:pt x="20235" y="1603290"/>
                </a:lnTo>
                <a:lnTo>
                  <a:pt x="28976" y="1648952"/>
                </a:lnTo>
                <a:lnTo>
                  <a:pt x="39218" y="1694064"/>
                </a:lnTo>
                <a:lnTo>
                  <a:pt x="50934" y="1738598"/>
                </a:lnTo>
                <a:lnTo>
                  <a:pt x="64097" y="1782527"/>
                </a:lnTo>
                <a:lnTo>
                  <a:pt x="78680" y="1825823"/>
                </a:lnTo>
                <a:lnTo>
                  <a:pt x="94655" y="1868460"/>
                </a:lnTo>
                <a:lnTo>
                  <a:pt x="111997" y="1910411"/>
                </a:lnTo>
                <a:lnTo>
                  <a:pt x="130676" y="1951648"/>
                </a:lnTo>
                <a:lnTo>
                  <a:pt x="150667" y="1992144"/>
                </a:lnTo>
                <a:lnTo>
                  <a:pt x="171942" y="2031872"/>
                </a:lnTo>
                <a:lnTo>
                  <a:pt x="194475" y="2070805"/>
                </a:lnTo>
                <a:lnTo>
                  <a:pt x="218237" y="2108915"/>
                </a:lnTo>
                <a:lnTo>
                  <a:pt x="243202" y="2146177"/>
                </a:lnTo>
                <a:lnTo>
                  <a:pt x="269342" y="2182562"/>
                </a:lnTo>
                <a:lnTo>
                  <a:pt x="296631" y="2218043"/>
                </a:lnTo>
                <a:lnTo>
                  <a:pt x="325042" y="2252594"/>
                </a:lnTo>
                <a:lnTo>
                  <a:pt x="354546" y="2286186"/>
                </a:lnTo>
                <a:lnTo>
                  <a:pt x="385118" y="2318794"/>
                </a:lnTo>
                <a:lnTo>
                  <a:pt x="416730" y="2350389"/>
                </a:lnTo>
                <a:lnTo>
                  <a:pt x="449354" y="2380946"/>
                </a:lnTo>
                <a:lnTo>
                  <a:pt x="482965" y="2410435"/>
                </a:lnTo>
                <a:lnTo>
                  <a:pt x="517534" y="2438832"/>
                </a:lnTo>
                <a:lnTo>
                  <a:pt x="553034" y="2466107"/>
                </a:lnTo>
                <a:lnTo>
                  <a:pt x="589438" y="2492235"/>
                </a:lnTo>
                <a:lnTo>
                  <a:pt x="626720" y="2517188"/>
                </a:lnTo>
                <a:lnTo>
                  <a:pt x="664852" y="2540939"/>
                </a:lnTo>
                <a:lnTo>
                  <a:pt x="703807" y="2563460"/>
                </a:lnTo>
                <a:lnTo>
                  <a:pt x="743557" y="2584725"/>
                </a:lnTo>
                <a:lnTo>
                  <a:pt x="784076" y="2604707"/>
                </a:lnTo>
                <a:lnTo>
                  <a:pt x="825337" y="2623378"/>
                </a:lnTo>
                <a:lnTo>
                  <a:pt x="867312" y="2640711"/>
                </a:lnTo>
                <a:lnTo>
                  <a:pt x="909974" y="2656680"/>
                </a:lnTo>
                <a:lnTo>
                  <a:pt x="953296" y="2671256"/>
                </a:lnTo>
                <a:lnTo>
                  <a:pt x="997252" y="2684413"/>
                </a:lnTo>
                <a:lnTo>
                  <a:pt x="1041813" y="2696124"/>
                </a:lnTo>
                <a:lnTo>
                  <a:pt x="1086953" y="2706362"/>
                </a:lnTo>
                <a:lnTo>
                  <a:pt x="1132644" y="2715099"/>
                </a:lnTo>
                <a:lnTo>
                  <a:pt x="1178860" y="2722308"/>
                </a:lnTo>
                <a:lnTo>
                  <a:pt x="1225573" y="2727962"/>
                </a:lnTo>
                <a:lnTo>
                  <a:pt x="1272756" y="2732035"/>
                </a:lnTo>
                <a:lnTo>
                  <a:pt x="1320382" y="2734498"/>
                </a:lnTo>
                <a:lnTo>
                  <a:pt x="1368425" y="2735326"/>
                </a:lnTo>
                <a:lnTo>
                  <a:pt x="1416459" y="2734498"/>
                </a:lnTo>
                <a:lnTo>
                  <a:pt x="1464078" y="2732035"/>
                </a:lnTo>
                <a:lnTo>
                  <a:pt x="1511255" y="2727962"/>
                </a:lnTo>
                <a:lnTo>
                  <a:pt x="1557962" y="2722308"/>
                </a:lnTo>
                <a:lnTo>
                  <a:pt x="1604173" y="2715099"/>
                </a:lnTo>
                <a:lnTo>
                  <a:pt x="1649859" y="2706362"/>
                </a:lnTo>
                <a:lnTo>
                  <a:pt x="1694995" y="2696124"/>
                </a:lnTo>
                <a:lnTo>
                  <a:pt x="1739553" y="2684413"/>
                </a:lnTo>
                <a:lnTo>
                  <a:pt x="1783505" y="2671256"/>
                </a:lnTo>
                <a:lnTo>
                  <a:pt x="1826825" y="2656680"/>
                </a:lnTo>
                <a:lnTo>
                  <a:pt x="1869485" y="2640711"/>
                </a:lnTo>
                <a:lnTo>
                  <a:pt x="1911458" y="2623378"/>
                </a:lnTo>
                <a:lnTo>
                  <a:pt x="1952718" y="2604707"/>
                </a:lnTo>
                <a:lnTo>
                  <a:pt x="1993236" y="2584725"/>
                </a:lnTo>
                <a:lnTo>
                  <a:pt x="2032986" y="2563460"/>
                </a:lnTo>
                <a:lnTo>
                  <a:pt x="2071941" y="2540939"/>
                </a:lnTo>
                <a:lnTo>
                  <a:pt x="2110073" y="2517188"/>
                </a:lnTo>
                <a:lnTo>
                  <a:pt x="2147355" y="2492235"/>
                </a:lnTo>
                <a:lnTo>
                  <a:pt x="2183761" y="2466107"/>
                </a:lnTo>
                <a:lnTo>
                  <a:pt x="2219262" y="2438832"/>
                </a:lnTo>
                <a:lnTo>
                  <a:pt x="2253832" y="2410435"/>
                </a:lnTo>
                <a:lnTo>
                  <a:pt x="2287444" y="2380946"/>
                </a:lnTo>
                <a:lnTo>
                  <a:pt x="2320071" y="2350389"/>
                </a:lnTo>
                <a:lnTo>
                  <a:pt x="2351684" y="2318794"/>
                </a:lnTo>
                <a:lnTo>
                  <a:pt x="2382258" y="2286186"/>
                </a:lnTo>
                <a:lnTo>
                  <a:pt x="2411765" y="2252594"/>
                </a:lnTo>
                <a:lnTo>
                  <a:pt x="2440178" y="2218043"/>
                </a:lnTo>
                <a:lnTo>
                  <a:pt x="2467470" y="2182562"/>
                </a:lnTo>
                <a:lnTo>
                  <a:pt x="2493613" y="2146177"/>
                </a:lnTo>
                <a:lnTo>
                  <a:pt x="2518580" y="2108915"/>
                </a:lnTo>
                <a:lnTo>
                  <a:pt x="2542345" y="2070805"/>
                </a:lnTo>
                <a:lnTo>
                  <a:pt x="2564880" y="2031872"/>
                </a:lnTo>
                <a:lnTo>
                  <a:pt x="2586158" y="1992144"/>
                </a:lnTo>
                <a:lnTo>
                  <a:pt x="2606152" y="1951648"/>
                </a:lnTo>
                <a:lnTo>
                  <a:pt x="2624834" y="1910411"/>
                </a:lnTo>
                <a:lnTo>
                  <a:pt x="2642178" y="1868460"/>
                </a:lnTo>
                <a:lnTo>
                  <a:pt x="2658156" y="1825823"/>
                </a:lnTo>
                <a:lnTo>
                  <a:pt x="2672741" y="1782527"/>
                </a:lnTo>
                <a:lnTo>
                  <a:pt x="2685906" y="1738598"/>
                </a:lnTo>
                <a:lnTo>
                  <a:pt x="2697624" y="1694064"/>
                </a:lnTo>
                <a:lnTo>
                  <a:pt x="2707868" y="1648952"/>
                </a:lnTo>
                <a:lnTo>
                  <a:pt x="2716610" y="1603290"/>
                </a:lnTo>
                <a:lnTo>
                  <a:pt x="2723824" y="1557103"/>
                </a:lnTo>
                <a:lnTo>
                  <a:pt x="2729482" y="1510420"/>
                </a:lnTo>
                <a:lnTo>
                  <a:pt x="2733557" y="1463267"/>
                </a:lnTo>
                <a:lnTo>
                  <a:pt x="2736022" y="1415673"/>
                </a:lnTo>
                <a:lnTo>
                  <a:pt x="2736850" y="1367663"/>
                </a:lnTo>
                <a:lnTo>
                  <a:pt x="2736022" y="1319645"/>
                </a:lnTo>
                <a:lnTo>
                  <a:pt x="2733557" y="1272043"/>
                </a:lnTo>
                <a:lnTo>
                  <a:pt x="2729482" y="1224884"/>
                </a:lnTo>
                <a:lnTo>
                  <a:pt x="2723824" y="1178195"/>
                </a:lnTo>
                <a:lnTo>
                  <a:pt x="2716610" y="1132003"/>
                </a:lnTo>
                <a:lnTo>
                  <a:pt x="2707868" y="1086336"/>
                </a:lnTo>
                <a:lnTo>
                  <a:pt x="2697624" y="1041220"/>
                </a:lnTo>
                <a:lnTo>
                  <a:pt x="2685906" y="996682"/>
                </a:lnTo>
                <a:lnTo>
                  <a:pt x="2672741" y="952751"/>
                </a:lnTo>
                <a:lnTo>
                  <a:pt x="2658156" y="909452"/>
                </a:lnTo>
                <a:lnTo>
                  <a:pt x="2642178" y="866812"/>
                </a:lnTo>
                <a:lnTo>
                  <a:pt x="2624834" y="824860"/>
                </a:lnTo>
                <a:lnTo>
                  <a:pt x="2606152" y="783622"/>
                </a:lnTo>
                <a:lnTo>
                  <a:pt x="2586158" y="743126"/>
                </a:lnTo>
                <a:lnTo>
                  <a:pt x="2564880" y="703397"/>
                </a:lnTo>
                <a:lnTo>
                  <a:pt x="2542345" y="664464"/>
                </a:lnTo>
                <a:lnTo>
                  <a:pt x="2518580" y="626354"/>
                </a:lnTo>
                <a:lnTo>
                  <a:pt x="2493613" y="589093"/>
                </a:lnTo>
                <a:lnTo>
                  <a:pt x="2467470" y="552709"/>
                </a:lnTo>
                <a:lnTo>
                  <a:pt x="2440178" y="517229"/>
                </a:lnTo>
                <a:lnTo>
                  <a:pt x="2411765" y="482679"/>
                </a:lnTo>
                <a:lnTo>
                  <a:pt x="2382258" y="449088"/>
                </a:lnTo>
                <a:lnTo>
                  <a:pt x="2351684" y="416482"/>
                </a:lnTo>
                <a:lnTo>
                  <a:pt x="2320071" y="384889"/>
                </a:lnTo>
                <a:lnTo>
                  <a:pt x="2287444" y="354335"/>
                </a:lnTo>
                <a:lnTo>
                  <a:pt x="2253832" y="324847"/>
                </a:lnTo>
                <a:lnTo>
                  <a:pt x="2219262" y="296454"/>
                </a:lnTo>
                <a:lnTo>
                  <a:pt x="2183761" y="269181"/>
                </a:lnTo>
                <a:lnTo>
                  <a:pt x="2147355" y="243055"/>
                </a:lnTo>
                <a:lnTo>
                  <a:pt x="2110073" y="218105"/>
                </a:lnTo>
                <a:lnTo>
                  <a:pt x="2071941" y="194357"/>
                </a:lnTo>
                <a:lnTo>
                  <a:pt x="2032986" y="171838"/>
                </a:lnTo>
                <a:lnTo>
                  <a:pt x="1993236" y="150576"/>
                </a:lnTo>
                <a:lnTo>
                  <a:pt x="1952718" y="130597"/>
                </a:lnTo>
                <a:lnTo>
                  <a:pt x="1911458" y="111928"/>
                </a:lnTo>
                <a:lnTo>
                  <a:pt x="1869485" y="94598"/>
                </a:lnTo>
                <a:lnTo>
                  <a:pt x="1826825" y="78632"/>
                </a:lnTo>
                <a:lnTo>
                  <a:pt x="1783505" y="64058"/>
                </a:lnTo>
                <a:lnTo>
                  <a:pt x="1739553" y="50902"/>
                </a:lnTo>
                <a:lnTo>
                  <a:pt x="1694995" y="39193"/>
                </a:lnTo>
                <a:lnTo>
                  <a:pt x="1649859" y="28958"/>
                </a:lnTo>
                <a:lnTo>
                  <a:pt x="1604173" y="20222"/>
                </a:lnTo>
                <a:lnTo>
                  <a:pt x="1557962" y="13014"/>
                </a:lnTo>
                <a:lnTo>
                  <a:pt x="1511255" y="7361"/>
                </a:lnTo>
                <a:lnTo>
                  <a:pt x="1464078" y="3289"/>
                </a:lnTo>
                <a:lnTo>
                  <a:pt x="1416459" y="826"/>
                </a:lnTo>
                <a:lnTo>
                  <a:pt x="1368425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8"/>
          <p:cNvSpPr/>
          <p:nvPr/>
        </p:nvSpPr>
        <p:spPr>
          <a:xfrm>
            <a:off x="2203945" y="2280665"/>
            <a:ext cx="2736850" cy="2735580"/>
          </a:xfrm>
          <a:custGeom>
            <a:avLst/>
            <a:gdLst/>
            <a:ahLst/>
            <a:cxnLst/>
            <a:rect l="l" t="t" r="r" b="b"/>
            <a:pathLst>
              <a:path w="2736850" h="2735579">
                <a:moveTo>
                  <a:pt x="0" y="1367663"/>
                </a:moveTo>
                <a:lnTo>
                  <a:pt x="827" y="1319645"/>
                </a:lnTo>
                <a:lnTo>
                  <a:pt x="3291" y="1272043"/>
                </a:lnTo>
                <a:lnTo>
                  <a:pt x="7366" y="1224884"/>
                </a:lnTo>
                <a:lnTo>
                  <a:pt x="13022" y="1178195"/>
                </a:lnTo>
                <a:lnTo>
                  <a:pt x="20235" y="1132003"/>
                </a:lnTo>
                <a:lnTo>
                  <a:pt x="28976" y="1086336"/>
                </a:lnTo>
                <a:lnTo>
                  <a:pt x="39218" y="1041220"/>
                </a:lnTo>
                <a:lnTo>
                  <a:pt x="50934" y="996682"/>
                </a:lnTo>
                <a:lnTo>
                  <a:pt x="64097" y="952751"/>
                </a:lnTo>
                <a:lnTo>
                  <a:pt x="78680" y="909452"/>
                </a:lnTo>
                <a:lnTo>
                  <a:pt x="94655" y="866812"/>
                </a:lnTo>
                <a:lnTo>
                  <a:pt x="111997" y="824860"/>
                </a:lnTo>
                <a:lnTo>
                  <a:pt x="130676" y="783622"/>
                </a:lnTo>
                <a:lnTo>
                  <a:pt x="150667" y="743126"/>
                </a:lnTo>
                <a:lnTo>
                  <a:pt x="171942" y="703397"/>
                </a:lnTo>
                <a:lnTo>
                  <a:pt x="194475" y="664464"/>
                </a:lnTo>
                <a:lnTo>
                  <a:pt x="218237" y="626354"/>
                </a:lnTo>
                <a:lnTo>
                  <a:pt x="243202" y="589093"/>
                </a:lnTo>
                <a:lnTo>
                  <a:pt x="269342" y="552709"/>
                </a:lnTo>
                <a:lnTo>
                  <a:pt x="296631" y="517229"/>
                </a:lnTo>
                <a:lnTo>
                  <a:pt x="325042" y="482679"/>
                </a:lnTo>
                <a:lnTo>
                  <a:pt x="354546" y="449088"/>
                </a:lnTo>
                <a:lnTo>
                  <a:pt x="385118" y="416482"/>
                </a:lnTo>
                <a:lnTo>
                  <a:pt x="416730" y="384889"/>
                </a:lnTo>
                <a:lnTo>
                  <a:pt x="449354" y="354335"/>
                </a:lnTo>
                <a:lnTo>
                  <a:pt x="482965" y="324847"/>
                </a:lnTo>
                <a:lnTo>
                  <a:pt x="517534" y="296454"/>
                </a:lnTo>
                <a:lnTo>
                  <a:pt x="553034" y="269181"/>
                </a:lnTo>
                <a:lnTo>
                  <a:pt x="589438" y="243055"/>
                </a:lnTo>
                <a:lnTo>
                  <a:pt x="626720" y="218105"/>
                </a:lnTo>
                <a:lnTo>
                  <a:pt x="664852" y="194357"/>
                </a:lnTo>
                <a:lnTo>
                  <a:pt x="703807" y="171838"/>
                </a:lnTo>
                <a:lnTo>
                  <a:pt x="743557" y="150576"/>
                </a:lnTo>
                <a:lnTo>
                  <a:pt x="784076" y="130597"/>
                </a:lnTo>
                <a:lnTo>
                  <a:pt x="825337" y="111928"/>
                </a:lnTo>
                <a:lnTo>
                  <a:pt x="867312" y="94598"/>
                </a:lnTo>
                <a:lnTo>
                  <a:pt x="909974" y="78632"/>
                </a:lnTo>
                <a:lnTo>
                  <a:pt x="953296" y="64058"/>
                </a:lnTo>
                <a:lnTo>
                  <a:pt x="997252" y="50902"/>
                </a:lnTo>
                <a:lnTo>
                  <a:pt x="1041813" y="39193"/>
                </a:lnTo>
                <a:lnTo>
                  <a:pt x="1086953" y="28958"/>
                </a:lnTo>
                <a:lnTo>
                  <a:pt x="1132644" y="20222"/>
                </a:lnTo>
                <a:lnTo>
                  <a:pt x="1178860" y="13014"/>
                </a:lnTo>
                <a:lnTo>
                  <a:pt x="1225573" y="7361"/>
                </a:lnTo>
                <a:lnTo>
                  <a:pt x="1272756" y="3289"/>
                </a:lnTo>
                <a:lnTo>
                  <a:pt x="1320382" y="826"/>
                </a:lnTo>
                <a:lnTo>
                  <a:pt x="1368425" y="0"/>
                </a:lnTo>
                <a:lnTo>
                  <a:pt x="1416459" y="826"/>
                </a:lnTo>
                <a:lnTo>
                  <a:pt x="1464078" y="3289"/>
                </a:lnTo>
                <a:lnTo>
                  <a:pt x="1511255" y="7361"/>
                </a:lnTo>
                <a:lnTo>
                  <a:pt x="1557962" y="13014"/>
                </a:lnTo>
                <a:lnTo>
                  <a:pt x="1604173" y="20222"/>
                </a:lnTo>
                <a:lnTo>
                  <a:pt x="1649859" y="28958"/>
                </a:lnTo>
                <a:lnTo>
                  <a:pt x="1694995" y="39193"/>
                </a:lnTo>
                <a:lnTo>
                  <a:pt x="1739553" y="50902"/>
                </a:lnTo>
                <a:lnTo>
                  <a:pt x="1783505" y="64058"/>
                </a:lnTo>
                <a:lnTo>
                  <a:pt x="1826825" y="78632"/>
                </a:lnTo>
                <a:lnTo>
                  <a:pt x="1869485" y="94598"/>
                </a:lnTo>
                <a:lnTo>
                  <a:pt x="1911458" y="111928"/>
                </a:lnTo>
                <a:lnTo>
                  <a:pt x="1952718" y="130597"/>
                </a:lnTo>
                <a:lnTo>
                  <a:pt x="1993236" y="150576"/>
                </a:lnTo>
                <a:lnTo>
                  <a:pt x="2032986" y="171838"/>
                </a:lnTo>
                <a:lnTo>
                  <a:pt x="2071941" y="194357"/>
                </a:lnTo>
                <a:lnTo>
                  <a:pt x="2110073" y="218105"/>
                </a:lnTo>
                <a:lnTo>
                  <a:pt x="2147355" y="243055"/>
                </a:lnTo>
                <a:lnTo>
                  <a:pt x="2183761" y="269181"/>
                </a:lnTo>
                <a:lnTo>
                  <a:pt x="2219262" y="296454"/>
                </a:lnTo>
                <a:lnTo>
                  <a:pt x="2253832" y="324847"/>
                </a:lnTo>
                <a:lnTo>
                  <a:pt x="2287444" y="354335"/>
                </a:lnTo>
                <a:lnTo>
                  <a:pt x="2320071" y="384889"/>
                </a:lnTo>
                <a:lnTo>
                  <a:pt x="2351684" y="416482"/>
                </a:lnTo>
                <a:lnTo>
                  <a:pt x="2382258" y="449088"/>
                </a:lnTo>
                <a:lnTo>
                  <a:pt x="2411765" y="482679"/>
                </a:lnTo>
                <a:lnTo>
                  <a:pt x="2440178" y="517229"/>
                </a:lnTo>
                <a:lnTo>
                  <a:pt x="2467470" y="552709"/>
                </a:lnTo>
                <a:lnTo>
                  <a:pt x="2493613" y="589093"/>
                </a:lnTo>
                <a:lnTo>
                  <a:pt x="2518580" y="626354"/>
                </a:lnTo>
                <a:lnTo>
                  <a:pt x="2542345" y="664464"/>
                </a:lnTo>
                <a:lnTo>
                  <a:pt x="2564880" y="703397"/>
                </a:lnTo>
                <a:lnTo>
                  <a:pt x="2586158" y="743126"/>
                </a:lnTo>
                <a:lnTo>
                  <a:pt x="2606152" y="783622"/>
                </a:lnTo>
                <a:lnTo>
                  <a:pt x="2624834" y="824860"/>
                </a:lnTo>
                <a:lnTo>
                  <a:pt x="2642178" y="866812"/>
                </a:lnTo>
                <a:lnTo>
                  <a:pt x="2658156" y="909452"/>
                </a:lnTo>
                <a:lnTo>
                  <a:pt x="2672741" y="952751"/>
                </a:lnTo>
                <a:lnTo>
                  <a:pt x="2685906" y="996682"/>
                </a:lnTo>
                <a:lnTo>
                  <a:pt x="2697624" y="1041220"/>
                </a:lnTo>
                <a:lnTo>
                  <a:pt x="2707868" y="1086336"/>
                </a:lnTo>
                <a:lnTo>
                  <a:pt x="2716610" y="1132003"/>
                </a:lnTo>
                <a:lnTo>
                  <a:pt x="2723824" y="1178195"/>
                </a:lnTo>
                <a:lnTo>
                  <a:pt x="2729482" y="1224884"/>
                </a:lnTo>
                <a:lnTo>
                  <a:pt x="2733557" y="1272043"/>
                </a:lnTo>
                <a:lnTo>
                  <a:pt x="2736022" y="1319645"/>
                </a:lnTo>
                <a:lnTo>
                  <a:pt x="2736850" y="1367663"/>
                </a:lnTo>
                <a:lnTo>
                  <a:pt x="2736022" y="1415673"/>
                </a:lnTo>
                <a:lnTo>
                  <a:pt x="2733557" y="1463267"/>
                </a:lnTo>
                <a:lnTo>
                  <a:pt x="2729482" y="1510420"/>
                </a:lnTo>
                <a:lnTo>
                  <a:pt x="2723824" y="1557103"/>
                </a:lnTo>
                <a:lnTo>
                  <a:pt x="2716610" y="1603290"/>
                </a:lnTo>
                <a:lnTo>
                  <a:pt x="2707868" y="1648952"/>
                </a:lnTo>
                <a:lnTo>
                  <a:pt x="2697624" y="1694064"/>
                </a:lnTo>
                <a:lnTo>
                  <a:pt x="2685906" y="1738598"/>
                </a:lnTo>
                <a:lnTo>
                  <a:pt x="2672741" y="1782527"/>
                </a:lnTo>
                <a:lnTo>
                  <a:pt x="2658156" y="1825823"/>
                </a:lnTo>
                <a:lnTo>
                  <a:pt x="2642178" y="1868460"/>
                </a:lnTo>
                <a:lnTo>
                  <a:pt x="2624834" y="1910411"/>
                </a:lnTo>
                <a:lnTo>
                  <a:pt x="2606152" y="1951648"/>
                </a:lnTo>
                <a:lnTo>
                  <a:pt x="2586158" y="1992144"/>
                </a:lnTo>
                <a:lnTo>
                  <a:pt x="2564880" y="2031872"/>
                </a:lnTo>
                <a:lnTo>
                  <a:pt x="2542345" y="2070805"/>
                </a:lnTo>
                <a:lnTo>
                  <a:pt x="2518580" y="2108915"/>
                </a:lnTo>
                <a:lnTo>
                  <a:pt x="2493613" y="2146177"/>
                </a:lnTo>
                <a:lnTo>
                  <a:pt x="2467470" y="2182562"/>
                </a:lnTo>
                <a:lnTo>
                  <a:pt x="2440178" y="2218043"/>
                </a:lnTo>
                <a:lnTo>
                  <a:pt x="2411765" y="2252594"/>
                </a:lnTo>
                <a:lnTo>
                  <a:pt x="2382258" y="2286186"/>
                </a:lnTo>
                <a:lnTo>
                  <a:pt x="2351684" y="2318794"/>
                </a:lnTo>
                <a:lnTo>
                  <a:pt x="2320071" y="2350389"/>
                </a:lnTo>
                <a:lnTo>
                  <a:pt x="2287444" y="2380946"/>
                </a:lnTo>
                <a:lnTo>
                  <a:pt x="2253832" y="2410435"/>
                </a:lnTo>
                <a:lnTo>
                  <a:pt x="2219262" y="2438832"/>
                </a:lnTo>
                <a:lnTo>
                  <a:pt x="2183761" y="2466107"/>
                </a:lnTo>
                <a:lnTo>
                  <a:pt x="2147355" y="2492235"/>
                </a:lnTo>
                <a:lnTo>
                  <a:pt x="2110073" y="2517188"/>
                </a:lnTo>
                <a:lnTo>
                  <a:pt x="2071941" y="2540939"/>
                </a:lnTo>
                <a:lnTo>
                  <a:pt x="2032986" y="2563460"/>
                </a:lnTo>
                <a:lnTo>
                  <a:pt x="1993236" y="2584725"/>
                </a:lnTo>
                <a:lnTo>
                  <a:pt x="1952718" y="2604707"/>
                </a:lnTo>
                <a:lnTo>
                  <a:pt x="1911458" y="2623378"/>
                </a:lnTo>
                <a:lnTo>
                  <a:pt x="1869485" y="2640711"/>
                </a:lnTo>
                <a:lnTo>
                  <a:pt x="1826825" y="2656680"/>
                </a:lnTo>
                <a:lnTo>
                  <a:pt x="1783505" y="2671256"/>
                </a:lnTo>
                <a:lnTo>
                  <a:pt x="1739553" y="2684413"/>
                </a:lnTo>
                <a:lnTo>
                  <a:pt x="1694995" y="2696124"/>
                </a:lnTo>
                <a:lnTo>
                  <a:pt x="1649859" y="2706362"/>
                </a:lnTo>
                <a:lnTo>
                  <a:pt x="1604173" y="2715099"/>
                </a:lnTo>
                <a:lnTo>
                  <a:pt x="1557962" y="2722308"/>
                </a:lnTo>
                <a:lnTo>
                  <a:pt x="1511255" y="2727962"/>
                </a:lnTo>
                <a:lnTo>
                  <a:pt x="1464078" y="2732035"/>
                </a:lnTo>
                <a:lnTo>
                  <a:pt x="1416459" y="2734498"/>
                </a:lnTo>
                <a:lnTo>
                  <a:pt x="1368425" y="2735326"/>
                </a:lnTo>
                <a:lnTo>
                  <a:pt x="1320382" y="2734498"/>
                </a:lnTo>
                <a:lnTo>
                  <a:pt x="1272756" y="2732035"/>
                </a:lnTo>
                <a:lnTo>
                  <a:pt x="1225573" y="2727962"/>
                </a:lnTo>
                <a:lnTo>
                  <a:pt x="1178860" y="2722308"/>
                </a:lnTo>
                <a:lnTo>
                  <a:pt x="1132644" y="2715099"/>
                </a:lnTo>
                <a:lnTo>
                  <a:pt x="1086953" y="2706362"/>
                </a:lnTo>
                <a:lnTo>
                  <a:pt x="1041813" y="2696124"/>
                </a:lnTo>
                <a:lnTo>
                  <a:pt x="997252" y="2684413"/>
                </a:lnTo>
                <a:lnTo>
                  <a:pt x="953296" y="2671256"/>
                </a:lnTo>
                <a:lnTo>
                  <a:pt x="909974" y="2656680"/>
                </a:lnTo>
                <a:lnTo>
                  <a:pt x="867312" y="2640711"/>
                </a:lnTo>
                <a:lnTo>
                  <a:pt x="825337" y="2623378"/>
                </a:lnTo>
                <a:lnTo>
                  <a:pt x="784076" y="2604707"/>
                </a:lnTo>
                <a:lnTo>
                  <a:pt x="743557" y="2584725"/>
                </a:lnTo>
                <a:lnTo>
                  <a:pt x="703807" y="2563460"/>
                </a:lnTo>
                <a:lnTo>
                  <a:pt x="664852" y="2540939"/>
                </a:lnTo>
                <a:lnTo>
                  <a:pt x="626720" y="2517188"/>
                </a:lnTo>
                <a:lnTo>
                  <a:pt x="589438" y="2492235"/>
                </a:lnTo>
                <a:lnTo>
                  <a:pt x="553034" y="2466107"/>
                </a:lnTo>
                <a:lnTo>
                  <a:pt x="517534" y="2438832"/>
                </a:lnTo>
                <a:lnTo>
                  <a:pt x="482965" y="2410435"/>
                </a:lnTo>
                <a:lnTo>
                  <a:pt x="449354" y="2380946"/>
                </a:lnTo>
                <a:lnTo>
                  <a:pt x="416730" y="2350389"/>
                </a:lnTo>
                <a:lnTo>
                  <a:pt x="385118" y="2318794"/>
                </a:lnTo>
                <a:lnTo>
                  <a:pt x="354546" y="2286186"/>
                </a:lnTo>
                <a:lnTo>
                  <a:pt x="325042" y="2252594"/>
                </a:lnTo>
                <a:lnTo>
                  <a:pt x="296631" y="2218043"/>
                </a:lnTo>
                <a:lnTo>
                  <a:pt x="269342" y="2182562"/>
                </a:lnTo>
                <a:lnTo>
                  <a:pt x="243202" y="2146177"/>
                </a:lnTo>
                <a:lnTo>
                  <a:pt x="218237" y="2108915"/>
                </a:lnTo>
                <a:lnTo>
                  <a:pt x="194475" y="2070805"/>
                </a:lnTo>
                <a:lnTo>
                  <a:pt x="171942" y="2031872"/>
                </a:lnTo>
                <a:lnTo>
                  <a:pt x="150667" y="1992144"/>
                </a:lnTo>
                <a:lnTo>
                  <a:pt x="130676" y="1951648"/>
                </a:lnTo>
                <a:lnTo>
                  <a:pt x="111997" y="1910411"/>
                </a:lnTo>
                <a:lnTo>
                  <a:pt x="94655" y="1868460"/>
                </a:lnTo>
                <a:lnTo>
                  <a:pt x="78680" y="1825823"/>
                </a:lnTo>
                <a:lnTo>
                  <a:pt x="64097" y="1782527"/>
                </a:lnTo>
                <a:lnTo>
                  <a:pt x="50934" y="1738598"/>
                </a:lnTo>
                <a:lnTo>
                  <a:pt x="39218" y="1694064"/>
                </a:lnTo>
                <a:lnTo>
                  <a:pt x="28976" y="1648952"/>
                </a:lnTo>
                <a:lnTo>
                  <a:pt x="20235" y="1603290"/>
                </a:lnTo>
                <a:lnTo>
                  <a:pt x="13022" y="1557103"/>
                </a:lnTo>
                <a:lnTo>
                  <a:pt x="7366" y="1510420"/>
                </a:lnTo>
                <a:lnTo>
                  <a:pt x="3291" y="1463267"/>
                </a:lnTo>
                <a:lnTo>
                  <a:pt x="827" y="1415673"/>
                </a:lnTo>
                <a:lnTo>
                  <a:pt x="0" y="1367663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9"/>
          <p:cNvSpPr/>
          <p:nvPr/>
        </p:nvSpPr>
        <p:spPr>
          <a:xfrm>
            <a:off x="5886691" y="1653539"/>
            <a:ext cx="1996440" cy="19949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0"/>
          <p:cNvSpPr/>
          <p:nvPr/>
        </p:nvSpPr>
        <p:spPr>
          <a:xfrm>
            <a:off x="5948921" y="1695450"/>
            <a:ext cx="1873250" cy="1871980"/>
          </a:xfrm>
          <a:custGeom>
            <a:avLst/>
            <a:gdLst/>
            <a:ahLst/>
            <a:cxnLst/>
            <a:rect l="l" t="t" r="r" b="b"/>
            <a:pathLst>
              <a:path w="1873250" h="1871979">
                <a:moveTo>
                  <a:pt x="936625" y="0"/>
                </a:moveTo>
                <a:lnTo>
                  <a:pt x="888416" y="1217"/>
                </a:lnTo>
                <a:lnTo>
                  <a:pt x="840841" y="4831"/>
                </a:lnTo>
                <a:lnTo>
                  <a:pt x="793959" y="10782"/>
                </a:lnTo>
                <a:lnTo>
                  <a:pt x="747829" y="19012"/>
                </a:lnTo>
                <a:lnTo>
                  <a:pt x="702509" y="29461"/>
                </a:lnTo>
                <a:lnTo>
                  <a:pt x="658058" y="42072"/>
                </a:lnTo>
                <a:lnTo>
                  <a:pt x="614536" y="56784"/>
                </a:lnTo>
                <a:lnTo>
                  <a:pt x="572000" y="73540"/>
                </a:lnTo>
                <a:lnTo>
                  <a:pt x="530509" y="92281"/>
                </a:lnTo>
                <a:lnTo>
                  <a:pt x="490123" y="112948"/>
                </a:lnTo>
                <a:lnTo>
                  <a:pt x="450900" y="135481"/>
                </a:lnTo>
                <a:lnTo>
                  <a:pt x="412898" y="159823"/>
                </a:lnTo>
                <a:lnTo>
                  <a:pt x="376178" y="185914"/>
                </a:lnTo>
                <a:lnTo>
                  <a:pt x="340797" y="213696"/>
                </a:lnTo>
                <a:lnTo>
                  <a:pt x="306814" y="243110"/>
                </a:lnTo>
                <a:lnTo>
                  <a:pt x="274288" y="274097"/>
                </a:lnTo>
                <a:lnTo>
                  <a:pt x="243278" y="306599"/>
                </a:lnTo>
                <a:lnTo>
                  <a:pt x="213842" y="340555"/>
                </a:lnTo>
                <a:lnTo>
                  <a:pt x="186040" y="375909"/>
                </a:lnTo>
                <a:lnTo>
                  <a:pt x="159930" y="412601"/>
                </a:lnTo>
                <a:lnTo>
                  <a:pt x="135571" y="450571"/>
                </a:lnTo>
                <a:lnTo>
                  <a:pt x="113022" y="489763"/>
                </a:lnTo>
                <a:lnTo>
                  <a:pt x="92341" y="530115"/>
                </a:lnTo>
                <a:lnTo>
                  <a:pt x="73588" y="571571"/>
                </a:lnTo>
                <a:lnTo>
                  <a:pt x="56821" y="614071"/>
                </a:lnTo>
                <a:lnTo>
                  <a:pt x="42099" y="657555"/>
                </a:lnTo>
                <a:lnTo>
                  <a:pt x="29480" y="701967"/>
                </a:lnTo>
                <a:lnTo>
                  <a:pt x="19024" y="747246"/>
                </a:lnTo>
                <a:lnTo>
                  <a:pt x="10789" y="793334"/>
                </a:lnTo>
                <a:lnTo>
                  <a:pt x="4834" y="840171"/>
                </a:lnTo>
                <a:lnTo>
                  <a:pt x="1218" y="887701"/>
                </a:lnTo>
                <a:lnTo>
                  <a:pt x="0" y="935863"/>
                </a:lnTo>
                <a:lnTo>
                  <a:pt x="1218" y="984013"/>
                </a:lnTo>
                <a:lnTo>
                  <a:pt x="4834" y="1031533"/>
                </a:lnTo>
                <a:lnTo>
                  <a:pt x="10789" y="1078362"/>
                </a:lnTo>
                <a:lnTo>
                  <a:pt x="19024" y="1124443"/>
                </a:lnTo>
                <a:lnTo>
                  <a:pt x="29480" y="1169716"/>
                </a:lnTo>
                <a:lnTo>
                  <a:pt x="42099" y="1214122"/>
                </a:lnTo>
                <a:lnTo>
                  <a:pt x="56821" y="1257604"/>
                </a:lnTo>
                <a:lnTo>
                  <a:pt x="73588" y="1300100"/>
                </a:lnTo>
                <a:lnTo>
                  <a:pt x="92341" y="1341554"/>
                </a:lnTo>
                <a:lnTo>
                  <a:pt x="113022" y="1381906"/>
                </a:lnTo>
                <a:lnTo>
                  <a:pt x="135571" y="1421097"/>
                </a:lnTo>
                <a:lnTo>
                  <a:pt x="159930" y="1459069"/>
                </a:lnTo>
                <a:lnTo>
                  <a:pt x="186040" y="1495761"/>
                </a:lnTo>
                <a:lnTo>
                  <a:pt x="213842" y="1531117"/>
                </a:lnTo>
                <a:lnTo>
                  <a:pt x="243278" y="1565076"/>
                </a:lnTo>
                <a:lnTo>
                  <a:pt x="274288" y="1597580"/>
                </a:lnTo>
                <a:lnTo>
                  <a:pt x="306814" y="1628570"/>
                </a:lnTo>
                <a:lnTo>
                  <a:pt x="340797" y="1657988"/>
                </a:lnTo>
                <a:lnTo>
                  <a:pt x="376178" y="1685773"/>
                </a:lnTo>
                <a:lnTo>
                  <a:pt x="412898" y="1711868"/>
                </a:lnTo>
                <a:lnTo>
                  <a:pt x="450900" y="1736214"/>
                </a:lnTo>
                <a:lnTo>
                  <a:pt x="490123" y="1758752"/>
                </a:lnTo>
                <a:lnTo>
                  <a:pt x="530509" y="1779422"/>
                </a:lnTo>
                <a:lnTo>
                  <a:pt x="572000" y="1798167"/>
                </a:lnTo>
                <a:lnTo>
                  <a:pt x="614536" y="1814926"/>
                </a:lnTo>
                <a:lnTo>
                  <a:pt x="658058" y="1829642"/>
                </a:lnTo>
                <a:lnTo>
                  <a:pt x="702509" y="1842256"/>
                </a:lnTo>
                <a:lnTo>
                  <a:pt x="747829" y="1852708"/>
                </a:lnTo>
                <a:lnTo>
                  <a:pt x="793959" y="1860940"/>
                </a:lnTo>
                <a:lnTo>
                  <a:pt x="840841" y="1866893"/>
                </a:lnTo>
                <a:lnTo>
                  <a:pt x="888416" y="1870507"/>
                </a:lnTo>
                <a:lnTo>
                  <a:pt x="936625" y="1871726"/>
                </a:lnTo>
                <a:lnTo>
                  <a:pt x="984822" y="1870507"/>
                </a:lnTo>
                <a:lnTo>
                  <a:pt x="1032387" y="1866893"/>
                </a:lnTo>
                <a:lnTo>
                  <a:pt x="1079260" y="1860940"/>
                </a:lnTo>
                <a:lnTo>
                  <a:pt x="1125383" y="1852708"/>
                </a:lnTo>
                <a:lnTo>
                  <a:pt x="1170697" y="1842256"/>
                </a:lnTo>
                <a:lnTo>
                  <a:pt x="1215143" y="1829642"/>
                </a:lnTo>
                <a:lnTo>
                  <a:pt x="1258662" y="1814926"/>
                </a:lnTo>
                <a:lnTo>
                  <a:pt x="1301196" y="1798167"/>
                </a:lnTo>
                <a:lnTo>
                  <a:pt x="1342685" y="1779422"/>
                </a:lnTo>
                <a:lnTo>
                  <a:pt x="1383070" y="1758752"/>
                </a:lnTo>
                <a:lnTo>
                  <a:pt x="1422293" y="1736214"/>
                </a:lnTo>
                <a:lnTo>
                  <a:pt x="1460295" y="1711868"/>
                </a:lnTo>
                <a:lnTo>
                  <a:pt x="1497017" y="1685773"/>
                </a:lnTo>
                <a:lnTo>
                  <a:pt x="1532400" y="1657988"/>
                </a:lnTo>
                <a:lnTo>
                  <a:pt x="1566385" y="1628570"/>
                </a:lnTo>
                <a:lnTo>
                  <a:pt x="1598914" y="1597580"/>
                </a:lnTo>
                <a:lnTo>
                  <a:pt x="1629927" y="1565076"/>
                </a:lnTo>
                <a:lnTo>
                  <a:pt x="1659366" y="1531117"/>
                </a:lnTo>
                <a:lnTo>
                  <a:pt x="1687172" y="1495761"/>
                </a:lnTo>
                <a:lnTo>
                  <a:pt x="1713285" y="1459069"/>
                </a:lnTo>
                <a:lnTo>
                  <a:pt x="1737648" y="1421097"/>
                </a:lnTo>
                <a:lnTo>
                  <a:pt x="1760201" y="1381906"/>
                </a:lnTo>
                <a:lnTo>
                  <a:pt x="1780886" y="1341554"/>
                </a:lnTo>
                <a:lnTo>
                  <a:pt x="1799643" y="1300100"/>
                </a:lnTo>
                <a:lnTo>
                  <a:pt x="1816414" y="1257604"/>
                </a:lnTo>
                <a:lnTo>
                  <a:pt x="1831140" y="1214122"/>
                </a:lnTo>
                <a:lnTo>
                  <a:pt x="1843761" y="1169716"/>
                </a:lnTo>
                <a:lnTo>
                  <a:pt x="1854220" y="1124443"/>
                </a:lnTo>
                <a:lnTo>
                  <a:pt x="1862457" y="1078362"/>
                </a:lnTo>
                <a:lnTo>
                  <a:pt x="1868414" y="1031533"/>
                </a:lnTo>
                <a:lnTo>
                  <a:pt x="1872031" y="984013"/>
                </a:lnTo>
                <a:lnTo>
                  <a:pt x="1873250" y="935863"/>
                </a:lnTo>
                <a:lnTo>
                  <a:pt x="1872031" y="887701"/>
                </a:lnTo>
                <a:lnTo>
                  <a:pt x="1868414" y="840171"/>
                </a:lnTo>
                <a:lnTo>
                  <a:pt x="1862457" y="793334"/>
                </a:lnTo>
                <a:lnTo>
                  <a:pt x="1854220" y="747246"/>
                </a:lnTo>
                <a:lnTo>
                  <a:pt x="1843761" y="701967"/>
                </a:lnTo>
                <a:lnTo>
                  <a:pt x="1831140" y="657555"/>
                </a:lnTo>
                <a:lnTo>
                  <a:pt x="1816414" y="614071"/>
                </a:lnTo>
                <a:lnTo>
                  <a:pt x="1799643" y="571571"/>
                </a:lnTo>
                <a:lnTo>
                  <a:pt x="1780886" y="530115"/>
                </a:lnTo>
                <a:lnTo>
                  <a:pt x="1760201" y="489763"/>
                </a:lnTo>
                <a:lnTo>
                  <a:pt x="1737648" y="450571"/>
                </a:lnTo>
                <a:lnTo>
                  <a:pt x="1713285" y="412601"/>
                </a:lnTo>
                <a:lnTo>
                  <a:pt x="1687172" y="375909"/>
                </a:lnTo>
                <a:lnTo>
                  <a:pt x="1659366" y="340555"/>
                </a:lnTo>
                <a:lnTo>
                  <a:pt x="1629927" y="306599"/>
                </a:lnTo>
                <a:lnTo>
                  <a:pt x="1598914" y="274097"/>
                </a:lnTo>
                <a:lnTo>
                  <a:pt x="1566385" y="243110"/>
                </a:lnTo>
                <a:lnTo>
                  <a:pt x="1532400" y="213696"/>
                </a:lnTo>
                <a:lnTo>
                  <a:pt x="1497017" y="185914"/>
                </a:lnTo>
                <a:lnTo>
                  <a:pt x="1460295" y="159823"/>
                </a:lnTo>
                <a:lnTo>
                  <a:pt x="1422293" y="135481"/>
                </a:lnTo>
                <a:lnTo>
                  <a:pt x="1383070" y="112948"/>
                </a:lnTo>
                <a:lnTo>
                  <a:pt x="1342685" y="92281"/>
                </a:lnTo>
                <a:lnTo>
                  <a:pt x="1301196" y="73540"/>
                </a:lnTo>
                <a:lnTo>
                  <a:pt x="1258662" y="56784"/>
                </a:lnTo>
                <a:lnTo>
                  <a:pt x="1215143" y="42072"/>
                </a:lnTo>
                <a:lnTo>
                  <a:pt x="1170697" y="29461"/>
                </a:lnTo>
                <a:lnTo>
                  <a:pt x="1125383" y="19012"/>
                </a:lnTo>
                <a:lnTo>
                  <a:pt x="1079260" y="10782"/>
                </a:lnTo>
                <a:lnTo>
                  <a:pt x="1032387" y="4831"/>
                </a:lnTo>
                <a:lnTo>
                  <a:pt x="984822" y="1217"/>
                </a:lnTo>
                <a:lnTo>
                  <a:pt x="936625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1"/>
          <p:cNvSpPr/>
          <p:nvPr/>
        </p:nvSpPr>
        <p:spPr>
          <a:xfrm>
            <a:off x="5948921" y="1695450"/>
            <a:ext cx="1873250" cy="1871980"/>
          </a:xfrm>
          <a:custGeom>
            <a:avLst/>
            <a:gdLst/>
            <a:ahLst/>
            <a:cxnLst/>
            <a:rect l="l" t="t" r="r" b="b"/>
            <a:pathLst>
              <a:path w="1873250" h="1871979">
                <a:moveTo>
                  <a:pt x="0" y="935863"/>
                </a:moveTo>
                <a:lnTo>
                  <a:pt x="1218" y="887701"/>
                </a:lnTo>
                <a:lnTo>
                  <a:pt x="4834" y="840171"/>
                </a:lnTo>
                <a:lnTo>
                  <a:pt x="10789" y="793334"/>
                </a:lnTo>
                <a:lnTo>
                  <a:pt x="19024" y="747246"/>
                </a:lnTo>
                <a:lnTo>
                  <a:pt x="29480" y="701967"/>
                </a:lnTo>
                <a:lnTo>
                  <a:pt x="42099" y="657555"/>
                </a:lnTo>
                <a:lnTo>
                  <a:pt x="56821" y="614071"/>
                </a:lnTo>
                <a:lnTo>
                  <a:pt x="73588" y="571571"/>
                </a:lnTo>
                <a:lnTo>
                  <a:pt x="92341" y="530115"/>
                </a:lnTo>
                <a:lnTo>
                  <a:pt x="113022" y="489763"/>
                </a:lnTo>
                <a:lnTo>
                  <a:pt x="135571" y="450571"/>
                </a:lnTo>
                <a:lnTo>
                  <a:pt x="159930" y="412601"/>
                </a:lnTo>
                <a:lnTo>
                  <a:pt x="186040" y="375909"/>
                </a:lnTo>
                <a:lnTo>
                  <a:pt x="213842" y="340555"/>
                </a:lnTo>
                <a:lnTo>
                  <a:pt x="243278" y="306599"/>
                </a:lnTo>
                <a:lnTo>
                  <a:pt x="274288" y="274097"/>
                </a:lnTo>
                <a:lnTo>
                  <a:pt x="306814" y="243110"/>
                </a:lnTo>
                <a:lnTo>
                  <a:pt x="340797" y="213696"/>
                </a:lnTo>
                <a:lnTo>
                  <a:pt x="376178" y="185914"/>
                </a:lnTo>
                <a:lnTo>
                  <a:pt x="412898" y="159823"/>
                </a:lnTo>
                <a:lnTo>
                  <a:pt x="450900" y="135481"/>
                </a:lnTo>
                <a:lnTo>
                  <a:pt x="490123" y="112948"/>
                </a:lnTo>
                <a:lnTo>
                  <a:pt x="530509" y="92281"/>
                </a:lnTo>
                <a:lnTo>
                  <a:pt x="572000" y="73540"/>
                </a:lnTo>
                <a:lnTo>
                  <a:pt x="614536" y="56784"/>
                </a:lnTo>
                <a:lnTo>
                  <a:pt x="658058" y="42072"/>
                </a:lnTo>
                <a:lnTo>
                  <a:pt x="702509" y="29461"/>
                </a:lnTo>
                <a:lnTo>
                  <a:pt x="747829" y="19012"/>
                </a:lnTo>
                <a:lnTo>
                  <a:pt x="793959" y="10782"/>
                </a:lnTo>
                <a:lnTo>
                  <a:pt x="840841" y="4831"/>
                </a:lnTo>
                <a:lnTo>
                  <a:pt x="888416" y="1217"/>
                </a:lnTo>
                <a:lnTo>
                  <a:pt x="936625" y="0"/>
                </a:lnTo>
                <a:lnTo>
                  <a:pt x="984822" y="1217"/>
                </a:lnTo>
                <a:lnTo>
                  <a:pt x="1032387" y="4831"/>
                </a:lnTo>
                <a:lnTo>
                  <a:pt x="1079260" y="10782"/>
                </a:lnTo>
                <a:lnTo>
                  <a:pt x="1125383" y="19012"/>
                </a:lnTo>
                <a:lnTo>
                  <a:pt x="1170697" y="29461"/>
                </a:lnTo>
                <a:lnTo>
                  <a:pt x="1215143" y="42072"/>
                </a:lnTo>
                <a:lnTo>
                  <a:pt x="1258662" y="56784"/>
                </a:lnTo>
                <a:lnTo>
                  <a:pt x="1301196" y="73540"/>
                </a:lnTo>
                <a:lnTo>
                  <a:pt x="1342685" y="92281"/>
                </a:lnTo>
                <a:lnTo>
                  <a:pt x="1383070" y="112948"/>
                </a:lnTo>
                <a:lnTo>
                  <a:pt x="1422293" y="135481"/>
                </a:lnTo>
                <a:lnTo>
                  <a:pt x="1460295" y="159823"/>
                </a:lnTo>
                <a:lnTo>
                  <a:pt x="1497017" y="185914"/>
                </a:lnTo>
                <a:lnTo>
                  <a:pt x="1532400" y="213696"/>
                </a:lnTo>
                <a:lnTo>
                  <a:pt x="1566385" y="243110"/>
                </a:lnTo>
                <a:lnTo>
                  <a:pt x="1598914" y="274097"/>
                </a:lnTo>
                <a:lnTo>
                  <a:pt x="1629927" y="306599"/>
                </a:lnTo>
                <a:lnTo>
                  <a:pt x="1659366" y="340555"/>
                </a:lnTo>
                <a:lnTo>
                  <a:pt x="1687172" y="375909"/>
                </a:lnTo>
                <a:lnTo>
                  <a:pt x="1713285" y="412601"/>
                </a:lnTo>
                <a:lnTo>
                  <a:pt x="1737648" y="450571"/>
                </a:lnTo>
                <a:lnTo>
                  <a:pt x="1760201" y="489763"/>
                </a:lnTo>
                <a:lnTo>
                  <a:pt x="1780886" y="530115"/>
                </a:lnTo>
                <a:lnTo>
                  <a:pt x="1799643" y="571571"/>
                </a:lnTo>
                <a:lnTo>
                  <a:pt x="1816414" y="614071"/>
                </a:lnTo>
                <a:lnTo>
                  <a:pt x="1831140" y="657555"/>
                </a:lnTo>
                <a:lnTo>
                  <a:pt x="1843761" y="701967"/>
                </a:lnTo>
                <a:lnTo>
                  <a:pt x="1854220" y="747246"/>
                </a:lnTo>
                <a:lnTo>
                  <a:pt x="1862457" y="793334"/>
                </a:lnTo>
                <a:lnTo>
                  <a:pt x="1868414" y="840171"/>
                </a:lnTo>
                <a:lnTo>
                  <a:pt x="1872031" y="887701"/>
                </a:lnTo>
                <a:lnTo>
                  <a:pt x="1873250" y="935863"/>
                </a:lnTo>
                <a:lnTo>
                  <a:pt x="1872031" y="984013"/>
                </a:lnTo>
                <a:lnTo>
                  <a:pt x="1868414" y="1031533"/>
                </a:lnTo>
                <a:lnTo>
                  <a:pt x="1862457" y="1078362"/>
                </a:lnTo>
                <a:lnTo>
                  <a:pt x="1854220" y="1124443"/>
                </a:lnTo>
                <a:lnTo>
                  <a:pt x="1843761" y="1169716"/>
                </a:lnTo>
                <a:lnTo>
                  <a:pt x="1831140" y="1214122"/>
                </a:lnTo>
                <a:lnTo>
                  <a:pt x="1816414" y="1257604"/>
                </a:lnTo>
                <a:lnTo>
                  <a:pt x="1799643" y="1300100"/>
                </a:lnTo>
                <a:lnTo>
                  <a:pt x="1780886" y="1341554"/>
                </a:lnTo>
                <a:lnTo>
                  <a:pt x="1760201" y="1381906"/>
                </a:lnTo>
                <a:lnTo>
                  <a:pt x="1737648" y="1421097"/>
                </a:lnTo>
                <a:lnTo>
                  <a:pt x="1713285" y="1459069"/>
                </a:lnTo>
                <a:lnTo>
                  <a:pt x="1687172" y="1495761"/>
                </a:lnTo>
                <a:lnTo>
                  <a:pt x="1659366" y="1531117"/>
                </a:lnTo>
                <a:lnTo>
                  <a:pt x="1629927" y="1565076"/>
                </a:lnTo>
                <a:lnTo>
                  <a:pt x="1598914" y="1597580"/>
                </a:lnTo>
                <a:lnTo>
                  <a:pt x="1566385" y="1628570"/>
                </a:lnTo>
                <a:lnTo>
                  <a:pt x="1532400" y="1657988"/>
                </a:lnTo>
                <a:lnTo>
                  <a:pt x="1497017" y="1685773"/>
                </a:lnTo>
                <a:lnTo>
                  <a:pt x="1460295" y="1711868"/>
                </a:lnTo>
                <a:lnTo>
                  <a:pt x="1422293" y="1736214"/>
                </a:lnTo>
                <a:lnTo>
                  <a:pt x="1383070" y="1758752"/>
                </a:lnTo>
                <a:lnTo>
                  <a:pt x="1342685" y="1779422"/>
                </a:lnTo>
                <a:lnTo>
                  <a:pt x="1301196" y="1798167"/>
                </a:lnTo>
                <a:lnTo>
                  <a:pt x="1258662" y="1814926"/>
                </a:lnTo>
                <a:lnTo>
                  <a:pt x="1215143" y="1829642"/>
                </a:lnTo>
                <a:lnTo>
                  <a:pt x="1170697" y="1842256"/>
                </a:lnTo>
                <a:lnTo>
                  <a:pt x="1125383" y="1852708"/>
                </a:lnTo>
                <a:lnTo>
                  <a:pt x="1079260" y="1860940"/>
                </a:lnTo>
                <a:lnTo>
                  <a:pt x="1032387" y="1866893"/>
                </a:lnTo>
                <a:lnTo>
                  <a:pt x="984822" y="1870507"/>
                </a:lnTo>
                <a:lnTo>
                  <a:pt x="936625" y="1871726"/>
                </a:lnTo>
                <a:lnTo>
                  <a:pt x="888416" y="1870507"/>
                </a:lnTo>
                <a:lnTo>
                  <a:pt x="840841" y="1866893"/>
                </a:lnTo>
                <a:lnTo>
                  <a:pt x="793959" y="1860940"/>
                </a:lnTo>
                <a:lnTo>
                  <a:pt x="747829" y="1852708"/>
                </a:lnTo>
                <a:lnTo>
                  <a:pt x="702509" y="1842256"/>
                </a:lnTo>
                <a:lnTo>
                  <a:pt x="658058" y="1829642"/>
                </a:lnTo>
                <a:lnTo>
                  <a:pt x="614536" y="1814926"/>
                </a:lnTo>
                <a:lnTo>
                  <a:pt x="572000" y="1798167"/>
                </a:lnTo>
                <a:lnTo>
                  <a:pt x="530509" y="1779422"/>
                </a:lnTo>
                <a:lnTo>
                  <a:pt x="490123" y="1758752"/>
                </a:lnTo>
                <a:lnTo>
                  <a:pt x="450900" y="1736214"/>
                </a:lnTo>
                <a:lnTo>
                  <a:pt x="412898" y="1711868"/>
                </a:lnTo>
                <a:lnTo>
                  <a:pt x="376178" y="1685773"/>
                </a:lnTo>
                <a:lnTo>
                  <a:pt x="340797" y="1657988"/>
                </a:lnTo>
                <a:lnTo>
                  <a:pt x="306814" y="1628570"/>
                </a:lnTo>
                <a:lnTo>
                  <a:pt x="274288" y="1597580"/>
                </a:lnTo>
                <a:lnTo>
                  <a:pt x="243278" y="1565076"/>
                </a:lnTo>
                <a:lnTo>
                  <a:pt x="213842" y="1531117"/>
                </a:lnTo>
                <a:lnTo>
                  <a:pt x="186040" y="1495761"/>
                </a:lnTo>
                <a:lnTo>
                  <a:pt x="159930" y="1459069"/>
                </a:lnTo>
                <a:lnTo>
                  <a:pt x="135571" y="1421097"/>
                </a:lnTo>
                <a:lnTo>
                  <a:pt x="113022" y="1381906"/>
                </a:lnTo>
                <a:lnTo>
                  <a:pt x="92341" y="1341554"/>
                </a:lnTo>
                <a:lnTo>
                  <a:pt x="73588" y="1300100"/>
                </a:lnTo>
                <a:lnTo>
                  <a:pt x="56821" y="1257604"/>
                </a:lnTo>
                <a:lnTo>
                  <a:pt x="42099" y="1214122"/>
                </a:lnTo>
                <a:lnTo>
                  <a:pt x="29480" y="1169716"/>
                </a:lnTo>
                <a:lnTo>
                  <a:pt x="19024" y="1124443"/>
                </a:lnTo>
                <a:lnTo>
                  <a:pt x="10789" y="1078362"/>
                </a:lnTo>
                <a:lnTo>
                  <a:pt x="4834" y="1031533"/>
                </a:lnTo>
                <a:lnTo>
                  <a:pt x="1218" y="984013"/>
                </a:lnTo>
                <a:lnTo>
                  <a:pt x="0" y="935863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2"/>
          <p:cNvSpPr txBox="1"/>
          <p:nvPr/>
        </p:nvSpPr>
        <p:spPr>
          <a:xfrm>
            <a:off x="2555646" y="3017046"/>
            <a:ext cx="2034955" cy="15337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6600" b="1" spc="-5" dirty="0" smtClean="0">
                <a:solidFill>
                  <a:srgbClr val="FDD634"/>
                </a:solidFill>
                <a:cs typeface="Arial"/>
              </a:rPr>
              <a:t>+0,5 </a:t>
            </a: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5" dirty="0" smtClean="0">
                <a:solidFill>
                  <a:srgbClr val="FDD634"/>
                </a:solidFill>
                <a:cs typeface="Arial"/>
              </a:rPr>
              <a:t>МДж</a:t>
            </a:r>
            <a:endParaRPr sz="3200" dirty="0">
              <a:cs typeface="Arial"/>
            </a:endParaRPr>
          </a:p>
        </p:txBody>
      </p:sp>
      <p:sp>
        <p:nvSpPr>
          <p:cNvPr id="58" name="object 15"/>
          <p:cNvSpPr txBox="1"/>
          <p:nvPr/>
        </p:nvSpPr>
        <p:spPr>
          <a:xfrm>
            <a:off x="6098527" y="4277783"/>
            <a:ext cx="17373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4800" b="1" spc="-10" dirty="0" smtClean="0">
                <a:solidFill>
                  <a:srgbClr val="FDD634"/>
                </a:solidFill>
                <a:cs typeface="Arial"/>
              </a:rPr>
              <a:t>0,67кг</a:t>
            </a:r>
          </a:p>
        </p:txBody>
      </p:sp>
      <p:sp>
        <p:nvSpPr>
          <p:cNvPr id="73" name="object 43"/>
          <p:cNvSpPr/>
          <p:nvPr/>
        </p:nvSpPr>
        <p:spPr>
          <a:xfrm>
            <a:off x="1899380" y="2004629"/>
            <a:ext cx="3344199" cy="3330323"/>
          </a:xfrm>
          <a:custGeom>
            <a:avLst/>
            <a:gdLst/>
            <a:ahLst/>
            <a:cxnLst/>
            <a:rect l="l" t="t" r="r" b="b"/>
            <a:pathLst>
              <a:path w="2907665" h="2895600">
                <a:moveTo>
                  <a:pt x="1735071" y="2870200"/>
                </a:moveTo>
                <a:lnTo>
                  <a:pt x="1172547" y="2870200"/>
                </a:lnTo>
                <a:lnTo>
                  <a:pt x="1264544" y="2895600"/>
                </a:lnTo>
                <a:lnTo>
                  <a:pt x="1643073" y="2895600"/>
                </a:lnTo>
                <a:lnTo>
                  <a:pt x="1735071" y="2870200"/>
                </a:lnTo>
                <a:close/>
              </a:path>
              <a:path w="2907665" h="2895600">
                <a:moveTo>
                  <a:pt x="1780327" y="25400"/>
                </a:moveTo>
                <a:lnTo>
                  <a:pt x="1127291" y="25400"/>
                </a:lnTo>
                <a:lnTo>
                  <a:pt x="994787" y="63500"/>
                </a:lnTo>
                <a:lnTo>
                  <a:pt x="951787" y="88900"/>
                </a:lnTo>
                <a:lnTo>
                  <a:pt x="867683" y="114300"/>
                </a:lnTo>
                <a:lnTo>
                  <a:pt x="826627" y="139700"/>
                </a:lnTo>
                <a:lnTo>
                  <a:pt x="786268" y="152400"/>
                </a:lnTo>
                <a:lnTo>
                  <a:pt x="746630" y="177800"/>
                </a:lnTo>
                <a:lnTo>
                  <a:pt x="707736" y="203200"/>
                </a:lnTo>
                <a:lnTo>
                  <a:pt x="669611" y="228600"/>
                </a:lnTo>
                <a:lnTo>
                  <a:pt x="632280" y="254000"/>
                </a:lnTo>
                <a:lnTo>
                  <a:pt x="595765" y="279400"/>
                </a:lnTo>
                <a:lnTo>
                  <a:pt x="560092" y="304800"/>
                </a:lnTo>
                <a:lnTo>
                  <a:pt x="525284" y="330200"/>
                </a:lnTo>
                <a:lnTo>
                  <a:pt x="491365" y="355600"/>
                </a:lnTo>
                <a:lnTo>
                  <a:pt x="458361" y="393700"/>
                </a:lnTo>
                <a:lnTo>
                  <a:pt x="426294" y="419100"/>
                </a:lnTo>
                <a:lnTo>
                  <a:pt x="395189" y="457200"/>
                </a:lnTo>
                <a:lnTo>
                  <a:pt x="365070" y="482600"/>
                </a:lnTo>
                <a:lnTo>
                  <a:pt x="335962" y="520700"/>
                </a:lnTo>
                <a:lnTo>
                  <a:pt x="307888" y="558800"/>
                </a:lnTo>
                <a:lnTo>
                  <a:pt x="280872" y="584200"/>
                </a:lnTo>
                <a:lnTo>
                  <a:pt x="254939" y="622300"/>
                </a:lnTo>
                <a:lnTo>
                  <a:pt x="230112" y="660400"/>
                </a:lnTo>
                <a:lnTo>
                  <a:pt x="206417" y="698500"/>
                </a:lnTo>
                <a:lnTo>
                  <a:pt x="183876" y="736600"/>
                </a:lnTo>
                <a:lnTo>
                  <a:pt x="162515" y="774700"/>
                </a:lnTo>
                <a:lnTo>
                  <a:pt x="142357" y="825500"/>
                </a:lnTo>
                <a:lnTo>
                  <a:pt x="123426" y="863600"/>
                </a:lnTo>
                <a:lnTo>
                  <a:pt x="105747" y="901700"/>
                </a:lnTo>
                <a:lnTo>
                  <a:pt x="89343" y="939800"/>
                </a:lnTo>
                <a:lnTo>
                  <a:pt x="74240" y="990600"/>
                </a:lnTo>
                <a:lnTo>
                  <a:pt x="60460" y="1028700"/>
                </a:lnTo>
                <a:lnTo>
                  <a:pt x="48028" y="1079500"/>
                </a:lnTo>
                <a:lnTo>
                  <a:pt x="36968" y="1117600"/>
                </a:lnTo>
                <a:lnTo>
                  <a:pt x="27305" y="1168400"/>
                </a:lnTo>
                <a:lnTo>
                  <a:pt x="19062" y="1206500"/>
                </a:lnTo>
                <a:lnTo>
                  <a:pt x="12264" y="1257300"/>
                </a:lnTo>
                <a:lnTo>
                  <a:pt x="6934" y="1308100"/>
                </a:lnTo>
                <a:lnTo>
                  <a:pt x="3098" y="1358900"/>
                </a:lnTo>
                <a:lnTo>
                  <a:pt x="778" y="1397000"/>
                </a:lnTo>
                <a:lnTo>
                  <a:pt x="0" y="1447800"/>
                </a:lnTo>
                <a:lnTo>
                  <a:pt x="778" y="1498600"/>
                </a:lnTo>
                <a:lnTo>
                  <a:pt x="3098" y="1549400"/>
                </a:lnTo>
                <a:lnTo>
                  <a:pt x="6934" y="1587500"/>
                </a:lnTo>
                <a:lnTo>
                  <a:pt x="12264" y="1638300"/>
                </a:lnTo>
                <a:lnTo>
                  <a:pt x="19062" y="1689100"/>
                </a:lnTo>
                <a:lnTo>
                  <a:pt x="27305" y="1727200"/>
                </a:lnTo>
                <a:lnTo>
                  <a:pt x="36968" y="1778000"/>
                </a:lnTo>
                <a:lnTo>
                  <a:pt x="48028" y="1816100"/>
                </a:lnTo>
                <a:lnTo>
                  <a:pt x="60460" y="1866900"/>
                </a:lnTo>
                <a:lnTo>
                  <a:pt x="74240" y="1905000"/>
                </a:lnTo>
                <a:lnTo>
                  <a:pt x="89343" y="1955800"/>
                </a:lnTo>
                <a:lnTo>
                  <a:pt x="105747" y="1993900"/>
                </a:lnTo>
                <a:lnTo>
                  <a:pt x="123426" y="2032000"/>
                </a:lnTo>
                <a:lnTo>
                  <a:pt x="142357" y="2070100"/>
                </a:lnTo>
                <a:lnTo>
                  <a:pt x="162515" y="2120900"/>
                </a:lnTo>
                <a:lnTo>
                  <a:pt x="183876" y="2159000"/>
                </a:lnTo>
                <a:lnTo>
                  <a:pt x="206417" y="2197100"/>
                </a:lnTo>
                <a:lnTo>
                  <a:pt x="230112" y="2235200"/>
                </a:lnTo>
                <a:lnTo>
                  <a:pt x="254939" y="2273300"/>
                </a:lnTo>
                <a:lnTo>
                  <a:pt x="280872" y="2311400"/>
                </a:lnTo>
                <a:lnTo>
                  <a:pt x="307888" y="2336800"/>
                </a:lnTo>
                <a:lnTo>
                  <a:pt x="335962" y="2374900"/>
                </a:lnTo>
                <a:lnTo>
                  <a:pt x="365070" y="2413000"/>
                </a:lnTo>
                <a:lnTo>
                  <a:pt x="395189" y="2438400"/>
                </a:lnTo>
                <a:lnTo>
                  <a:pt x="426294" y="2476500"/>
                </a:lnTo>
                <a:lnTo>
                  <a:pt x="458361" y="2501900"/>
                </a:lnTo>
                <a:lnTo>
                  <a:pt x="491365" y="2540000"/>
                </a:lnTo>
                <a:lnTo>
                  <a:pt x="525284" y="2565400"/>
                </a:lnTo>
                <a:lnTo>
                  <a:pt x="560092" y="2590800"/>
                </a:lnTo>
                <a:lnTo>
                  <a:pt x="595765" y="2616200"/>
                </a:lnTo>
                <a:lnTo>
                  <a:pt x="632280" y="2641600"/>
                </a:lnTo>
                <a:lnTo>
                  <a:pt x="669611" y="2667000"/>
                </a:lnTo>
                <a:lnTo>
                  <a:pt x="707736" y="2692400"/>
                </a:lnTo>
                <a:lnTo>
                  <a:pt x="746630" y="2717800"/>
                </a:lnTo>
                <a:lnTo>
                  <a:pt x="786268" y="2743200"/>
                </a:lnTo>
                <a:lnTo>
                  <a:pt x="826627" y="2755900"/>
                </a:lnTo>
                <a:lnTo>
                  <a:pt x="867683" y="2781300"/>
                </a:lnTo>
                <a:lnTo>
                  <a:pt x="951787" y="2806700"/>
                </a:lnTo>
                <a:lnTo>
                  <a:pt x="994787" y="2832100"/>
                </a:lnTo>
                <a:lnTo>
                  <a:pt x="1127291" y="2870200"/>
                </a:lnTo>
                <a:lnTo>
                  <a:pt x="1780327" y="2870200"/>
                </a:lnTo>
                <a:lnTo>
                  <a:pt x="1912832" y="2832100"/>
                </a:lnTo>
                <a:lnTo>
                  <a:pt x="1955833" y="2806700"/>
                </a:lnTo>
                <a:lnTo>
                  <a:pt x="2039938" y="2781300"/>
                </a:lnTo>
                <a:lnTo>
                  <a:pt x="2080994" y="2755900"/>
                </a:lnTo>
                <a:lnTo>
                  <a:pt x="2121353" y="2743200"/>
                </a:lnTo>
                <a:lnTo>
                  <a:pt x="2160992" y="2717800"/>
                </a:lnTo>
                <a:lnTo>
                  <a:pt x="2199886" y="2692400"/>
                </a:lnTo>
                <a:lnTo>
                  <a:pt x="2238011" y="2667000"/>
                </a:lnTo>
                <a:lnTo>
                  <a:pt x="1406158" y="2667000"/>
                </a:lnTo>
                <a:lnTo>
                  <a:pt x="1358969" y="2654300"/>
                </a:lnTo>
                <a:lnTo>
                  <a:pt x="1266105" y="2654300"/>
                </a:lnTo>
                <a:lnTo>
                  <a:pt x="1087381" y="2603500"/>
                </a:lnTo>
                <a:lnTo>
                  <a:pt x="1002066" y="2578100"/>
                </a:lnTo>
                <a:lnTo>
                  <a:pt x="960540" y="2552700"/>
                </a:lnTo>
                <a:lnTo>
                  <a:pt x="919813" y="2540000"/>
                </a:lnTo>
                <a:lnTo>
                  <a:pt x="879920" y="2514600"/>
                </a:lnTo>
                <a:lnTo>
                  <a:pt x="840894" y="2501900"/>
                </a:lnTo>
                <a:lnTo>
                  <a:pt x="802769" y="2476500"/>
                </a:lnTo>
                <a:lnTo>
                  <a:pt x="765580" y="2451100"/>
                </a:lnTo>
                <a:lnTo>
                  <a:pt x="729361" y="2425700"/>
                </a:lnTo>
                <a:lnTo>
                  <a:pt x="694144" y="2400300"/>
                </a:lnTo>
                <a:lnTo>
                  <a:pt x="659966" y="2362200"/>
                </a:lnTo>
                <a:lnTo>
                  <a:pt x="626859" y="2336800"/>
                </a:lnTo>
                <a:lnTo>
                  <a:pt x="594858" y="2311400"/>
                </a:lnTo>
                <a:lnTo>
                  <a:pt x="563996" y="2273300"/>
                </a:lnTo>
                <a:lnTo>
                  <a:pt x="534309" y="2247900"/>
                </a:lnTo>
                <a:lnTo>
                  <a:pt x="505829" y="2209800"/>
                </a:lnTo>
                <a:lnTo>
                  <a:pt x="478590" y="2171700"/>
                </a:lnTo>
                <a:lnTo>
                  <a:pt x="452628" y="2133600"/>
                </a:lnTo>
                <a:lnTo>
                  <a:pt x="427975" y="2095500"/>
                </a:lnTo>
                <a:lnTo>
                  <a:pt x="404666" y="2057400"/>
                </a:lnTo>
                <a:lnTo>
                  <a:pt x="382735" y="2019300"/>
                </a:lnTo>
                <a:lnTo>
                  <a:pt x="362216" y="1981200"/>
                </a:lnTo>
                <a:lnTo>
                  <a:pt x="343143" y="1943100"/>
                </a:lnTo>
                <a:lnTo>
                  <a:pt x="325550" y="1905000"/>
                </a:lnTo>
                <a:lnTo>
                  <a:pt x="309471" y="1854200"/>
                </a:lnTo>
                <a:lnTo>
                  <a:pt x="294940" y="1816100"/>
                </a:lnTo>
                <a:lnTo>
                  <a:pt x="281991" y="1765300"/>
                </a:lnTo>
                <a:lnTo>
                  <a:pt x="270658" y="1727200"/>
                </a:lnTo>
                <a:lnTo>
                  <a:pt x="260976" y="1676400"/>
                </a:lnTo>
                <a:lnTo>
                  <a:pt x="252977" y="1638300"/>
                </a:lnTo>
                <a:lnTo>
                  <a:pt x="246697" y="1587500"/>
                </a:lnTo>
                <a:lnTo>
                  <a:pt x="242169" y="1536700"/>
                </a:lnTo>
                <a:lnTo>
                  <a:pt x="239427" y="1498600"/>
                </a:lnTo>
                <a:lnTo>
                  <a:pt x="238506" y="1447800"/>
                </a:lnTo>
                <a:lnTo>
                  <a:pt x="239427" y="1397000"/>
                </a:lnTo>
                <a:lnTo>
                  <a:pt x="242169" y="1358900"/>
                </a:lnTo>
                <a:lnTo>
                  <a:pt x="246697" y="1308100"/>
                </a:lnTo>
                <a:lnTo>
                  <a:pt x="252977" y="1257300"/>
                </a:lnTo>
                <a:lnTo>
                  <a:pt x="260976" y="1219200"/>
                </a:lnTo>
                <a:lnTo>
                  <a:pt x="270658" y="1168400"/>
                </a:lnTo>
                <a:lnTo>
                  <a:pt x="281991" y="1130300"/>
                </a:lnTo>
                <a:lnTo>
                  <a:pt x="294940" y="1079500"/>
                </a:lnTo>
                <a:lnTo>
                  <a:pt x="309471" y="1041400"/>
                </a:lnTo>
                <a:lnTo>
                  <a:pt x="325550" y="990600"/>
                </a:lnTo>
                <a:lnTo>
                  <a:pt x="343143" y="952500"/>
                </a:lnTo>
                <a:lnTo>
                  <a:pt x="362216" y="914400"/>
                </a:lnTo>
                <a:lnTo>
                  <a:pt x="382735" y="876300"/>
                </a:lnTo>
                <a:lnTo>
                  <a:pt x="404666" y="838200"/>
                </a:lnTo>
                <a:lnTo>
                  <a:pt x="427975" y="800100"/>
                </a:lnTo>
                <a:lnTo>
                  <a:pt x="452628" y="762000"/>
                </a:lnTo>
                <a:lnTo>
                  <a:pt x="478590" y="723900"/>
                </a:lnTo>
                <a:lnTo>
                  <a:pt x="505829" y="685800"/>
                </a:lnTo>
                <a:lnTo>
                  <a:pt x="534309" y="660400"/>
                </a:lnTo>
                <a:lnTo>
                  <a:pt x="563996" y="622300"/>
                </a:lnTo>
                <a:lnTo>
                  <a:pt x="594858" y="584200"/>
                </a:lnTo>
                <a:lnTo>
                  <a:pt x="626859" y="558800"/>
                </a:lnTo>
                <a:lnTo>
                  <a:pt x="659966" y="533400"/>
                </a:lnTo>
                <a:lnTo>
                  <a:pt x="694144" y="495300"/>
                </a:lnTo>
                <a:lnTo>
                  <a:pt x="729361" y="469900"/>
                </a:lnTo>
                <a:lnTo>
                  <a:pt x="765580" y="444500"/>
                </a:lnTo>
                <a:lnTo>
                  <a:pt x="802769" y="419100"/>
                </a:lnTo>
                <a:lnTo>
                  <a:pt x="840894" y="393700"/>
                </a:lnTo>
                <a:lnTo>
                  <a:pt x="879920" y="381000"/>
                </a:lnTo>
                <a:lnTo>
                  <a:pt x="919813" y="355600"/>
                </a:lnTo>
                <a:lnTo>
                  <a:pt x="960540" y="342900"/>
                </a:lnTo>
                <a:lnTo>
                  <a:pt x="1002066" y="317500"/>
                </a:lnTo>
                <a:lnTo>
                  <a:pt x="1175484" y="266700"/>
                </a:lnTo>
                <a:lnTo>
                  <a:pt x="1266105" y="241300"/>
                </a:lnTo>
                <a:lnTo>
                  <a:pt x="1358969" y="241300"/>
                </a:lnTo>
                <a:lnTo>
                  <a:pt x="1406158" y="228600"/>
                </a:lnTo>
                <a:lnTo>
                  <a:pt x="2238011" y="228600"/>
                </a:lnTo>
                <a:lnTo>
                  <a:pt x="2199886" y="203200"/>
                </a:lnTo>
                <a:lnTo>
                  <a:pt x="2160992" y="177800"/>
                </a:lnTo>
                <a:lnTo>
                  <a:pt x="2121353" y="152400"/>
                </a:lnTo>
                <a:lnTo>
                  <a:pt x="2080994" y="139700"/>
                </a:lnTo>
                <a:lnTo>
                  <a:pt x="2039938" y="114300"/>
                </a:lnTo>
                <a:lnTo>
                  <a:pt x="1955833" y="88900"/>
                </a:lnTo>
                <a:lnTo>
                  <a:pt x="1912832" y="63500"/>
                </a:lnTo>
                <a:lnTo>
                  <a:pt x="1780327" y="25400"/>
                </a:lnTo>
                <a:close/>
              </a:path>
              <a:path w="2907665" h="2895600">
                <a:moveTo>
                  <a:pt x="2238011" y="228600"/>
                </a:moveTo>
                <a:lnTo>
                  <a:pt x="1501456" y="228600"/>
                </a:lnTo>
                <a:lnTo>
                  <a:pt x="1548646" y="241300"/>
                </a:lnTo>
                <a:lnTo>
                  <a:pt x="1641512" y="241300"/>
                </a:lnTo>
                <a:lnTo>
                  <a:pt x="1732134" y="266700"/>
                </a:lnTo>
                <a:lnTo>
                  <a:pt x="1905554" y="317500"/>
                </a:lnTo>
                <a:lnTo>
                  <a:pt x="1947081" y="342900"/>
                </a:lnTo>
                <a:lnTo>
                  <a:pt x="1987808" y="355600"/>
                </a:lnTo>
                <a:lnTo>
                  <a:pt x="2027702" y="381000"/>
                </a:lnTo>
                <a:lnTo>
                  <a:pt x="2066728" y="393700"/>
                </a:lnTo>
                <a:lnTo>
                  <a:pt x="2104853" y="419100"/>
                </a:lnTo>
                <a:lnTo>
                  <a:pt x="2142043" y="444500"/>
                </a:lnTo>
                <a:lnTo>
                  <a:pt x="2178263" y="469900"/>
                </a:lnTo>
                <a:lnTo>
                  <a:pt x="2213479" y="495300"/>
                </a:lnTo>
                <a:lnTo>
                  <a:pt x="2247658" y="533400"/>
                </a:lnTo>
                <a:lnTo>
                  <a:pt x="2280765" y="558800"/>
                </a:lnTo>
                <a:lnTo>
                  <a:pt x="2312766" y="584200"/>
                </a:lnTo>
                <a:lnTo>
                  <a:pt x="2343628" y="622300"/>
                </a:lnTo>
                <a:lnTo>
                  <a:pt x="2373316" y="660400"/>
                </a:lnTo>
                <a:lnTo>
                  <a:pt x="2401796" y="685800"/>
                </a:lnTo>
                <a:lnTo>
                  <a:pt x="2429035" y="723900"/>
                </a:lnTo>
                <a:lnTo>
                  <a:pt x="2454997" y="762000"/>
                </a:lnTo>
                <a:lnTo>
                  <a:pt x="2479650" y="800100"/>
                </a:lnTo>
                <a:lnTo>
                  <a:pt x="2502959" y="838200"/>
                </a:lnTo>
                <a:lnTo>
                  <a:pt x="2524890" y="876300"/>
                </a:lnTo>
                <a:lnTo>
                  <a:pt x="2545409" y="914400"/>
                </a:lnTo>
                <a:lnTo>
                  <a:pt x="2564482" y="952500"/>
                </a:lnTo>
                <a:lnTo>
                  <a:pt x="2582076" y="990600"/>
                </a:lnTo>
                <a:lnTo>
                  <a:pt x="2598155" y="1041400"/>
                </a:lnTo>
                <a:lnTo>
                  <a:pt x="2612686" y="1079500"/>
                </a:lnTo>
                <a:lnTo>
                  <a:pt x="2625635" y="1130300"/>
                </a:lnTo>
                <a:lnTo>
                  <a:pt x="2636968" y="1168400"/>
                </a:lnTo>
                <a:lnTo>
                  <a:pt x="2646650" y="1219200"/>
                </a:lnTo>
                <a:lnTo>
                  <a:pt x="2654649" y="1257300"/>
                </a:lnTo>
                <a:lnTo>
                  <a:pt x="2660929" y="1308100"/>
                </a:lnTo>
                <a:lnTo>
                  <a:pt x="2665457" y="1358900"/>
                </a:lnTo>
                <a:lnTo>
                  <a:pt x="2668199" y="1397000"/>
                </a:lnTo>
                <a:lnTo>
                  <a:pt x="2669120" y="1447800"/>
                </a:lnTo>
                <a:lnTo>
                  <a:pt x="2668199" y="1498600"/>
                </a:lnTo>
                <a:lnTo>
                  <a:pt x="2665457" y="1536700"/>
                </a:lnTo>
                <a:lnTo>
                  <a:pt x="2660929" y="1587500"/>
                </a:lnTo>
                <a:lnTo>
                  <a:pt x="2654649" y="1638300"/>
                </a:lnTo>
                <a:lnTo>
                  <a:pt x="2646650" y="1676400"/>
                </a:lnTo>
                <a:lnTo>
                  <a:pt x="2636968" y="1727200"/>
                </a:lnTo>
                <a:lnTo>
                  <a:pt x="2625635" y="1765300"/>
                </a:lnTo>
                <a:lnTo>
                  <a:pt x="2612686" y="1816100"/>
                </a:lnTo>
                <a:lnTo>
                  <a:pt x="2598155" y="1854200"/>
                </a:lnTo>
                <a:lnTo>
                  <a:pt x="2582076" y="1905000"/>
                </a:lnTo>
                <a:lnTo>
                  <a:pt x="2564482" y="1943100"/>
                </a:lnTo>
                <a:lnTo>
                  <a:pt x="2545409" y="1981200"/>
                </a:lnTo>
                <a:lnTo>
                  <a:pt x="2524890" y="2019300"/>
                </a:lnTo>
                <a:lnTo>
                  <a:pt x="2502959" y="2057400"/>
                </a:lnTo>
                <a:lnTo>
                  <a:pt x="2479650" y="2095500"/>
                </a:lnTo>
                <a:lnTo>
                  <a:pt x="2454997" y="2133600"/>
                </a:lnTo>
                <a:lnTo>
                  <a:pt x="2429035" y="2171700"/>
                </a:lnTo>
                <a:lnTo>
                  <a:pt x="2401796" y="2209800"/>
                </a:lnTo>
                <a:lnTo>
                  <a:pt x="2373316" y="2247900"/>
                </a:lnTo>
                <a:lnTo>
                  <a:pt x="2343628" y="2273300"/>
                </a:lnTo>
                <a:lnTo>
                  <a:pt x="2312766" y="2311400"/>
                </a:lnTo>
                <a:lnTo>
                  <a:pt x="2280765" y="2336800"/>
                </a:lnTo>
                <a:lnTo>
                  <a:pt x="2247658" y="2362200"/>
                </a:lnTo>
                <a:lnTo>
                  <a:pt x="2213479" y="2400300"/>
                </a:lnTo>
                <a:lnTo>
                  <a:pt x="2178263" y="2425700"/>
                </a:lnTo>
                <a:lnTo>
                  <a:pt x="2142043" y="2451100"/>
                </a:lnTo>
                <a:lnTo>
                  <a:pt x="2104853" y="2476500"/>
                </a:lnTo>
                <a:lnTo>
                  <a:pt x="2066728" y="2501900"/>
                </a:lnTo>
                <a:lnTo>
                  <a:pt x="2027702" y="2514600"/>
                </a:lnTo>
                <a:lnTo>
                  <a:pt x="1987808" y="2540000"/>
                </a:lnTo>
                <a:lnTo>
                  <a:pt x="1947081" y="2552700"/>
                </a:lnTo>
                <a:lnTo>
                  <a:pt x="1905554" y="2578100"/>
                </a:lnTo>
                <a:lnTo>
                  <a:pt x="1820238" y="2603500"/>
                </a:lnTo>
                <a:lnTo>
                  <a:pt x="1641512" y="2654300"/>
                </a:lnTo>
                <a:lnTo>
                  <a:pt x="1548646" y="2654300"/>
                </a:lnTo>
                <a:lnTo>
                  <a:pt x="1501456" y="2667000"/>
                </a:lnTo>
                <a:lnTo>
                  <a:pt x="2238011" y="2667000"/>
                </a:lnTo>
                <a:lnTo>
                  <a:pt x="2275343" y="2641600"/>
                </a:lnTo>
                <a:lnTo>
                  <a:pt x="2311858" y="2616200"/>
                </a:lnTo>
                <a:lnTo>
                  <a:pt x="2347532" y="2590800"/>
                </a:lnTo>
                <a:lnTo>
                  <a:pt x="2382340" y="2565400"/>
                </a:lnTo>
                <a:lnTo>
                  <a:pt x="2416258" y="2540000"/>
                </a:lnTo>
                <a:lnTo>
                  <a:pt x="2449263" y="2501900"/>
                </a:lnTo>
                <a:lnTo>
                  <a:pt x="2481330" y="2476500"/>
                </a:lnTo>
                <a:lnTo>
                  <a:pt x="2512435" y="2438400"/>
                </a:lnTo>
                <a:lnTo>
                  <a:pt x="2542554" y="2413000"/>
                </a:lnTo>
                <a:lnTo>
                  <a:pt x="2571663" y="2374900"/>
                </a:lnTo>
                <a:lnTo>
                  <a:pt x="2599737" y="2336800"/>
                </a:lnTo>
                <a:lnTo>
                  <a:pt x="2626753" y="2311400"/>
                </a:lnTo>
                <a:lnTo>
                  <a:pt x="2652686" y="2273300"/>
                </a:lnTo>
                <a:lnTo>
                  <a:pt x="2677513" y="2235200"/>
                </a:lnTo>
                <a:lnTo>
                  <a:pt x="2701209" y="2197100"/>
                </a:lnTo>
                <a:lnTo>
                  <a:pt x="2723749" y="2159000"/>
                </a:lnTo>
                <a:lnTo>
                  <a:pt x="2745111" y="2120900"/>
                </a:lnTo>
                <a:lnTo>
                  <a:pt x="2765269" y="2070100"/>
                </a:lnTo>
                <a:lnTo>
                  <a:pt x="2784200" y="2032000"/>
                </a:lnTo>
                <a:lnTo>
                  <a:pt x="2801879" y="1993900"/>
                </a:lnTo>
                <a:lnTo>
                  <a:pt x="2818282" y="1955800"/>
                </a:lnTo>
                <a:lnTo>
                  <a:pt x="2833386" y="1905000"/>
                </a:lnTo>
                <a:lnTo>
                  <a:pt x="2847166" y="1866900"/>
                </a:lnTo>
                <a:lnTo>
                  <a:pt x="2859598" y="1816100"/>
                </a:lnTo>
                <a:lnTo>
                  <a:pt x="2870658" y="1778000"/>
                </a:lnTo>
                <a:lnTo>
                  <a:pt x="2880321" y="1727200"/>
                </a:lnTo>
                <a:lnTo>
                  <a:pt x="2888564" y="1689100"/>
                </a:lnTo>
                <a:lnTo>
                  <a:pt x="2895362" y="1638300"/>
                </a:lnTo>
                <a:lnTo>
                  <a:pt x="2900691" y="1587500"/>
                </a:lnTo>
                <a:lnTo>
                  <a:pt x="2904528" y="1549400"/>
                </a:lnTo>
                <a:lnTo>
                  <a:pt x="2906848" y="1498600"/>
                </a:lnTo>
                <a:lnTo>
                  <a:pt x="2907626" y="1447800"/>
                </a:lnTo>
                <a:lnTo>
                  <a:pt x="2906848" y="1397000"/>
                </a:lnTo>
                <a:lnTo>
                  <a:pt x="2904528" y="1358900"/>
                </a:lnTo>
                <a:lnTo>
                  <a:pt x="2900691" y="1308100"/>
                </a:lnTo>
                <a:lnTo>
                  <a:pt x="2895362" y="1257300"/>
                </a:lnTo>
                <a:lnTo>
                  <a:pt x="2888564" y="1206500"/>
                </a:lnTo>
                <a:lnTo>
                  <a:pt x="2880321" y="1168400"/>
                </a:lnTo>
                <a:lnTo>
                  <a:pt x="2870658" y="1117600"/>
                </a:lnTo>
                <a:lnTo>
                  <a:pt x="2859598" y="1079500"/>
                </a:lnTo>
                <a:lnTo>
                  <a:pt x="2847166" y="1028700"/>
                </a:lnTo>
                <a:lnTo>
                  <a:pt x="2833386" y="990600"/>
                </a:lnTo>
                <a:lnTo>
                  <a:pt x="2818282" y="939800"/>
                </a:lnTo>
                <a:lnTo>
                  <a:pt x="2801879" y="901700"/>
                </a:lnTo>
                <a:lnTo>
                  <a:pt x="2784200" y="863600"/>
                </a:lnTo>
                <a:lnTo>
                  <a:pt x="2765269" y="825500"/>
                </a:lnTo>
                <a:lnTo>
                  <a:pt x="2745111" y="774700"/>
                </a:lnTo>
                <a:lnTo>
                  <a:pt x="2723749" y="736600"/>
                </a:lnTo>
                <a:lnTo>
                  <a:pt x="2701209" y="698500"/>
                </a:lnTo>
                <a:lnTo>
                  <a:pt x="2677513" y="660400"/>
                </a:lnTo>
                <a:lnTo>
                  <a:pt x="2652686" y="622300"/>
                </a:lnTo>
                <a:lnTo>
                  <a:pt x="2626753" y="584200"/>
                </a:lnTo>
                <a:lnTo>
                  <a:pt x="2599737" y="558800"/>
                </a:lnTo>
                <a:lnTo>
                  <a:pt x="2571663" y="520700"/>
                </a:lnTo>
                <a:lnTo>
                  <a:pt x="2542554" y="482600"/>
                </a:lnTo>
                <a:lnTo>
                  <a:pt x="2512435" y="457200"/>
                </a:lnTo>
                <a:lnTo>
                  <a:pt x="2481330" y="419100"/>
                </a:lnTo>
                <a:lnTo>
                  <a:pt x="2449263" y="393700"/>
                </a:lnTo>
                <a:lnTo>
                  <a:pt x="2416258" y="355600"/>
                </a:lnTo>
                <a:lnTo>
                  <a:pt x="2382340" y="330200"/>
                </a:lnTo>
                <a:lnTo>
                  <a:pt x="2347532" y="304800"/>
                </a:lnTo>
                <a:lnTo>
                  <a:pt x="2311858" y="279400"/>
                </a:lnTo>
                <a:lnTo>
                  <a:pt x="2275343" y="254000"/>
                </a:lnTo>
                <a:lnTo>
                  <a:pt x="2238011" y="228600"/>
                </a:lnTo>
                <a:close/>
              </a:path>
              <a:path w="2907665" h="2895600">
                <a:moveTo>
                  <a:pt x="1689311" y="12700"/>
                </a:moveTo>
                <a:lnTo>
                  <a:pt x="1218305" y="12700"/>
                </a:lnTo>
                <a:lnTo>
                  <a:pt x="1172547" y="25400"/>
                </a:lnTo>
                <a:lnTo>
                  <a:pt x="1735071" y="25400"/>
                </a:lnTo>
                <a:lnTo>
                  <a:pt x="1689311" y="12700"/>
                </a:lnTo>
                <a:close/>
              </a:path>
              <a:path w="2907665" h="2895600">
                <a:moveTo>
                  <a:pt x="1596379" y="0"/>
                </a:moveTo>
                <a:lnTo>
                  <a:pt x="1311237" y="0"/>
                </a:lnTo>
                <a:lnTo>
                  <a:pt x="1264544" y="12700"/>
                </a:lnTo>
                <a:lnTo>
                  <a:pt x="1643073" y="12700"/>
                </a:lnTo>
                <a:lnTo>
                  <a:pt x="1596379" y="0"/>
                </a:lnTo>
                <a:close/>
              </a:path>
            </a:pathLst>
          </a:custGeom>
          <a:solidFill>
            <a:srgbClr val="AEB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44"/>
          <p:cNvSpPr/>
          <p:nvPr/>
        </p:nvSpPr>
        <p:spPr>
          <a:xfrm>
            <a:off x="2376107" y="2519399"/>
            <a:ext cx="2394035" cy="2380889"/>
          </a:xfrm>
          <a:custGeom>
            <a:avLst/>
            <a:gdLst/>
            <a:ahLst/>
            <a:cxnLst/>
            <a:rect l="l" t="t" r="r" b="b"/>
            <a:pathLst>
              <a:path w="2081529" h="2070100">
                <a:moveTo>
                  <a:pt x="1272392" y="2044700"/>
                </a:moveTo>
                <a:lnTo>
                  <a:pt x="808588" y="2044700"/>
                </a:lnTo>
                <a:lnTo>
                  <a:pt x="899491" y="2070100"/>
                </a:lnTo>
                <a:lnTo>
                  <a:pt x="1181485" y="2070100"/>
                </a:lnTo>
                <a:lnTo>
                  <a:pt x="1272392" y="2044700"/>
                </a:lnTo>
                <a:close/>
              </a:path>
              <a:path w="2081529" h="2070100">
                <a:moveTo>
                  <a:pt x="1181485" y="0"/>
                </a:moveTo>
                <a:lnTo>
                  <a:pt x="899491" y="0"/>
                </a:lnTo>
                <a:lnTo>
                  <a:pt x="764203" y="38100"/>
                </a:lnTo>
                <a:lnTo>
                  <a:pt x="635870" y="76200"/>
                </a:lnTo>
                <a:lnTo>
                  <a:pt x="594854" y="101600"/>
                </a:lnTo>
                <a:lnTo>
                  <a:pt x="554796" y="114300"/>
                </a:lnTo>
                <a:lnTo>
                  <a:pt x="515742" y="139700"/>
                </a:lnTo>
                <a:lnTo>
                  <a:pt x="477738" y="165100"/>
                </a:lnTo>
                <a:lnTo>
                  <a:pt x="440831" y="190500"/>
                </a:lnTo>
                <a:lnTo>
                  <a:pt x="405067" y="215900"/>
                </a:lnTo>
                <a:lnTo>
                  <a:pt x="370493" y="241300"/>
                </a:lnTo>
                <a:lnTo>
                  <a:pt x="337154" y="266700"/>
                </a:lnTo>
                <a:lnTo>
                  <a:pt x="305096" y="304800"/>
                </a:lnTo>
                <a:lnTo>
                  <a:pt x="274367" y="330200"/>
                </a:lnTo>
                <a:lnTo>
                  <a:pt x="245012" y="368300"/>
                </a:lnTo>
                <a:lnTo>
                  <a:pt x="217078" y="406400"/>
                </a:lnTo>
                <a:lnTo>
                  <a:pt x="190610" y="431800"/>
                </a:lnTo>
                <a:lnTo>
                  <a:pt x="165656" y="469900"/>
                </a:lnTo>
                <a:lnTo>
                  <a:pt x="142261" y="508000"/>
                </a:lnTo>
                <a:lnTo>
                  <a:pt x="120472" y="546100"/>
                </a:lnTo>
                <a:lnTo>
                  <a:pt x="100335" y="584200"/>
                </a:lnTo>
                <a:lnTo>
                  <a:pt x="81896" y="635000"/>
                </a:lnTo>
                <a:lnTo>
                  <a:pt x="65201" y="673100"/>
                </a:lnTo>
                <a:lnTo>
                  <a:pt x="50297" y="711200"/>
                </a:lnTo>
                <a:lnTo>
                  <a:pt x="37231" y="762000"/>
                </a:lnTo>
                <a:lnTo>
                  <a:pt x="26047" y="800100"/>
                </a:lnTo>
                <a:lnTo>
                  <a:pt x="16793" y="850900"/>
                </a:lnTo>
                <a:lnTo>
                  <a:pt x="9516" y="889000"/>
                </a:lnTo>
                <a:lnTo>
                  <a:pt x="4260" y="939800"/>
                </a:lnTo>
                <a:lnTo>
                  <a:pt x="1072" y="990600"/>
                </a:lnTo>
                <a:lnTo>
                  <a:pt x="0" y="1041400"/>
                </a:lnTo>
                <a:lnTo>
                  <a:pt x="1072" y="1079500"/>
                </a:lnTo>
                <a:lnTo>
                  <a:pt x="4260" y="1130300"/>
                </a:lnTo>
                <a:lnTo>
                  <a:pt x="9516" y="1181100"/>
                </a:lnTo>
                <a:lnTo>
                  <a:pt x="16793" y="1219200"/>
                </a:lnTo>
                <a:lnTo>
                  <a:pt x="26047" y="1270000"/>
                </a:lnTo>
                <a:lnTo>
                  <a:pt x="37231" y="1308100"/>
                </a:lnTo>
                <a:lnTo>
                  <a:pt x="50297" y="1358900"/>
                </a:lnTo>
                <a:lnTo>
                  <a:pt x="65201" y="1397000"/>
                </a:lnTo>
                <a:lnTo>
                  <a:pt x="81896" y="1435100"/>
                </a:lnTo>
                <a:lnTo>
                  <a:pt x="100335" y="1485900"/>
                </a:lnTo>
                <a:lnTo>
                  <a:pt x="120472" y="1524000"/>
                </a:lnTo>
                <a:lnTo>
                  <a:pt x="142261" y="1562100"/>
                </a:lnTo>
                <a:lnTo>
                  <a:pt x="165656" y="1600200"/>
                </a:lnTo>
                <a:lnTo>
                  <a:pt x="190610" y="1638300"/>
                </a:lnTo>
                <a:lnTo>
                  <a:pt x="217078" y="1676400"/>
                </a:lnTo>
                <a:lnTo>
                  <a:pt x="245012" y="1701800"/>
                </a:lnTo>
                <a:lnTo>
                  <a:pt x="274367" y="1739900"/>
                </a:lnTo>
                <a:lnTo>
                  <a:pt x="305096" y="1765300"/>
                </a:lnTo>
                <a:lnTo>
                  <a:pt x="337154" y="1803400"/>
                </a:lnTo>
                <a:lnTo>
                  <a:pt x="370493" y="1828800"/>
                </a:lnTo>
                <a:lnTo>
                  <a:pt x="405067" y="1854200"/>
                </a:lnTo>
                <a:lnTo>
                  <a:pt x="440831" y="1879600"/>
                </a:lnTo>
                <a:lnTo>
                  <a:pt x="477738" y="1905000"/>
                </a:lnTo>
                <a:lnTo>
                  <a:pt x="515742" y="1930400"/>
                </a:lnTo>
                <a:lnTo>
                  <a:pt x="554796" y="1955800"/>
                </a:lnTo>
                <a:lnTo>
                  <a:pt x="594854" y="1981200"/>
                </a:lnTo>
                <a:lnTo>
                  <a:pt x="677798" y="2006600"/>
                </a:lnTo>
                <a:lnTo>
                  <a:pt x="720591" y="2032000"/>
                </a:lnTo>
                <a:lnTo>
                  <a:pt x="764203" y="2044700"/>
                </a:lnTo>
                <a:lnTo>
                  <a:pt x="1316778" y="2044700"/>
                </a:lnTo>
                <a:lnTo>
                  <a:pt x="1360392" y="2032000"/>
                </a:lnTo>
                <a:lnTo>
                  <a:pt x="992457" y="2032000"/>
                </a:lnTo>
                <a:lnTo>
                  <a:pt x="945011" y="2019300"/>
                </a:lnTo>
                <a:lnTo>
                  <a:pt x="898199" y="2019300"/>
                </a:lnTo>
                <a:lnTo>
                  <a:pt x="852074" y="2006600"/>
                </a:lnTo>
                <a:lnTo>
                  <a:pt x="806689" y="2006600"/>
                </a:lnTo>
                <a:lnTo>
                  <a:pt x="718346" y="1981200"/>
                </a:lnTo>
                <a:lnTo>
                  <a:pt x="675493" y="1955800"/>
                </a:lnTo>
                <a:lnTo>
                  <a:pt x="633589" y="1943100"/>
                </a:lnTo>
                <a:lnTo>
                  <a:pt x="592687" y="1917700"/>
                </a:lnTo>
                <a:lnTo>
                  <a:pt x="552838" y="1905000"/>
                </a:lnTo>
                <a:lnTo>
                  <a:pt x="514096" y="1879600"/>
                </a:lnTo>
                <a:lnTo>
                  <a:pt x="476512" y="1854200"/>
                </a:lnTo>
                <a:lnTo>
                  <a:pt x="440139" y="1828800"/>
                </a:lnTo>
                <a:lnTo>
                  <a:pt x="405029" y="1803400"/>
                </a:lnTo>
                <a:lnTo>
                  <a:pt x="371236" y="1765300"/>
                </a:lnTo>
                <a:lnTo>
                  <a:pt x="338810" y="1739900"/>
                </a:lnTo>
                <a:lnTo>
                  <a:pt x="307805" y="1701800"/>
                </a:lnTo>
                <a:lnTo>
                  <a:pt x="278274" y="1676400"/>
                </a:lnTo>
                <a:lnTo>
                  <a:pt x="250267" y="1638300"/>
                </a:lnTo>
                <a:lnTo>
                  <a:pt x="223839" y="1600200"/>
                </a:lnTo>
                <a:lnTo>
                  <a:pt x="199041" y="1562100"/>
                </a:lnTo>
                <a:lnTo>
                  <a:pt x="175925" y="1524000"/>
                </a:lnTo>
                <a:lnTo>
                  <a:pt x="154545" y="1485900"/>
                </a:lnTo>
                <a:lnTo>
                  <a:pt x="134952" y="1447800"/>
                </a:lnTo>
                <a:lnTo>
                  <a:pt x="117199" y="1397000"/>
                </a:lnTo>
                <a:lnTo>
                  <a:pt x="101338" y="1358900"/>
                </a:lnTo>
                <a:lnTo>
                  <a:pt x="87422" y="1308100"/>
                </a:lnTo>
                <a:lnTo>
                  <a:pt x="75504" y="1270000"/>
                </a:lnTo>
                <a:lnTo>
                  <a:pt x="65634" y="1219200"/>
                </a:lnTo>
                <a:lnTo>
                  <a:pt x="57867" y="1181100"/>
                </a:lnTo>
                <a:lnTo>
                  <a:pt x="52254" y="1130300"/>
                </a:lnTo>
                <a:lnTo>
                  <a:pt x="48848" y="1079500"/>
                </a:lnTo>
                <a:lnTo>
                  <a:pt x="47701" y="1041400"/>
                </a:lnTo>
                <a:lnTo>
                  <a:pt x="48848" y="990600"/>
                </a:lnTo>
                <a:lnTo>
                  <a:pt x="52254" y="939800"/>
                </a:lnTo>
                <a:lnTo>
                  <a:pt x="57867" y="889000"/>
                </a:lnTo>
                <a:lnTo>
                  <a:pt x="65634" y="850900"/>
                </a:lnTo>
                <a:lnTo>
                  <a:pt x="75504" y="800100"/>
                </a:lnTo>
                <a:lnTo>
                  <a:pt x="87422" y="762000"/>
                </a:lnTo>
                <a:lnTo>
                  <a:pt x="101338" y="711200"/>
                </a:lnTo>
                <a:lnTo>
                  <a:pt x="117199" y="673100"/>
                </a:lnTo>
                <a:lnTo>
                  <a:pt x="134952" y="635000"/>
                </a:lnTo>
                <a:lnTo>
                  <a:pt x="154545" y="584200"/>
                </a:lnTo>
                <a:lnTo>
                  <a:pt x="175925" y="546100"/>
                </a:lnTo>
                <a:lnTo>
                  <a:pt x="199041" y="508000"/>
                </a:lnTo>
                <a:lnTo>
                  <a:pt x="223839" y="469900"/>
                </a:lnTo>
                <a:lnTo>
                  <a:pt x="250267" y="431800"/>
                </a:lnTo>
                <a:lnTo>
                  <a:pt x="278274" y="406400"/>
                </a:lnTo>
                <a:lnTo>
                  <a:pt x="307805" y="368300"/>
                </a:lnTo>
                <a:lnTo>
                  <a:pt x="338810" y="330200"/>
                </a:lnTo>
                <a:lnTo>
                  <a:pt x="371236" y="304800"/>
                </a:lnTo>
                <a:lnTo>
                  <a:pt x="405029" y="279400"/>
                </a:lnTo>
                <a:lnTo>
                  <a:pt x="440139" y="241300"/>
                </a:lnTo>
                <a:lnTo>
                  <a:pt x="476512" y="215900"/>
                </a:lnTo>
                <a:lnTo>
                  <a:pt x="514096" y="190500"/>
                </a:lnTo>
                <a:lnTo>
                  <a:pt x="552838" y="165100"/>
                </a:lnTo>
                <a:lnTo>
                  <a:pt x="592687" y="152400"/>
                </a:lnTo>
                <a:lnTo>
                  <a:pt x="633589" y="127000"/>
                </a:lnTo>
                <a:lnTo>
                  <a:pt x="762096" y="88900"/>
                </a:lnTo>
                <a:lnTo>
                  <a:pt x="898199" y="50800"/>
                </a:lnTo>
                <a:lnTo>
                  <a:pt x="945011" y="50800"/>
                </a:lnTo>
                <a:lnTo>
                  <a:pt x="992457" y="38100"/>
                </a:lnTo>
                <a:lnTo>
                  <a:pt x="1316778" y="38100"/>
                </a:lnTo>
                <a:lnTo>
                  <a:pt x="1181485" y="0"/>
                </a:lnTo>
                <a:close/>
              </a:path>
              <a:path w="2081529" h="2070100">
                <a:moveTo>
                  <a:pt x="1316778" y="38100"/>
                </a:moveTo>
                <a:lnTo>
                  <a:pt x="1088514" y="38100"/>
                </a:lnTo>
                <a:lnTo>
                  <a:pt x="1135962" y="50800"/>
                </a:lnTo>
                <a:lnTo>
                  <a:pt x="1182774" y="50800"/>
                </a:lnTo>
                <a:lnTo>
                  <a:pt x="1318881" y="88900"/>
                </a:lnTo>
                <a:lnTo>
                  <a:pt x="1447391" y="127000"/>
                </a:lnTo>
                <a:lnTo>
                  <a:pt x="1488294" y="152400"/>
                </a:lnTo>
                <a:lnTo>
                  <a:pt x="1528144" y="165100"/>
                </a:lnTo>
                <a:lnTo>
                  <a:pt x="1566888" y="190500"/>
                </a:lnTo>
                <a:lnTo>
                  <a:pt x="1604472" y="215900"/>
                </a:lnTo>
                <a:lnTo>
                  <a:pt x="1640846" y="241300"/>
                </a:lnTo>
                <a:lnTo>
                  <a:pt x="1675957" y="279400"/>
                </a:lnTo>
                <a:lnTo>
                  <a:pt x="1709751" y="304800"/>
                </a:lnTo>
                <a:lnTo>
                  <a:pt x="1742178" y="330200"/>
                </a:lnTo>
                <a:lnTo>
                  <a:pt x="1773183" y="368300"/>
                </a:lnTo>
                <a:lnTo>
                  <a:pt x="1802716" y="406400"/>
                </a:lnTo>
                <a:lnTo>
                  <a:pt x="1830723" y="431800"/>
                </a:lnTo>
                <a:lnTo>
                  <a:pt x="1857152" y="469900"/>
                </a:lnTo>
                <a:lnTo>
                  <a:pt x="1881951" y="508000"/>
                </a:lnTo>
                <a:lnTo>
                  <a:pt x="1905067" y="546100"/>
                </a:lnTo>
                <a:lnTo>
                  <a:pt x="1926448" y="584200"/>
                </a:lnTo>
                <a:lnTo>
                  <a:pt x="1946041" y="635000"/>
                </a:lnTo>
                <a:lnTo>
                  <a:pt x="1963795" y="673100"/>
                </a:lnTo>
                <a:lnTo>
                  <a:pt x="1979656" y="711200"/>
                </a:lnTo>
                <a:lnTo>
                  <a:pt x="1993572" y="762000"/>
                </a:lnTo>
                <a:lnTo>
                  <a:pt x="2005491" y="800100"/>
                </a:lnTo>
                <a:lnTo>
                  <a:pt x="2015361" y="850900"/>
                </a:lnTo>
                <a:lnTo>
                  <a:pt x="2023128" y="889000"/>
                </a:lnTo>
                <a:lnTo>
                  <a:pt x="2028741" y="939800"/>
                </a:lnTo>
                <a:lnTo>
                  <a:pt x="2032148" y="990600"/>
                </a:lnTo>
                <a:lnTo>
                  <a:pt x="2033295" y="1041400"/>
                </a:lnTo>
                <a:lnTo>
                  <a:pt x="2032148" y="1079500"/>
                </a:lnTo>
                <a:lnTo>
                  <a:pt x="2028741" y="1130300"/>
                </a:lnTo>
                <a:lnTo>
                  <a:pt x="2023128" y="1181100"/>
                </a:lnTo>
                <a:lnTo>
                  <a:pt x="2015361" y="1219200"/>
                </a:lnTo>
                <a:lnTo>
                  <a:pt x="2005491" y="1270000"/>
                </a:lnTo>
                <a:lnTo>
                  <a:pt x="1993572" y="1308100"/>
                </a:lnTo>
                <a:lnTo>
                  <a:pt x="1979656" y="1358900"/>
                </a:lnTo>
                <a:lnTo>
                  <a:pt x="1963795" y="1397000"/>
                </a:lnTo>
                <a:lnTo>
                  <a:pt x="1946041" y="1447800"/>
                </a:lnTo>
                <a:lnTo>
                  <a:pt x="1926448" y="1485900"/>
                </a:lnTo>
                <a:lnTo>
                  <a:pt x="1905067" y="1524000"/>
                </a:lnTo>
                <a:lnTo>
                  <a:pt x="1881951" y="1562100"/>
                </a:lnTo>
                <a:lnTo>
                  <a:pt x="1857152" y="1600200"/>
                </a:lnTo>
                <a:lnTo>
                  <a:pt x="1830723" y="1638300"/>
                </a:lnTo>
                <a:lnTo>
                  <a:pt x="1802716" y="1676400"/>
                </a:lnTo>
                <a:lnTo>
                  <a:pt x="1773183" y="1701800"/>
                </a:lnTo>
                <a:lnTo>
                  <a:pt x="1742178" y="1739900"/>
                </a:lnTo>
                <a:lnTo>
                  <a:pt x="1709751" y="1765300"/>
                </a:lnTo>
                <a:lnTo>
                  <a:pt x="1675957" y="1803400"/>
                </a:lnTo>
                <a:lnTo>
                  <a:pt x="1640846" y="1828800"/>
                </a:lnTo>
                <a:lnTo>
                  <a:pt x="1604472" y="1854200"/>
                </a:lnTo>
                <a:lnTo>
                  <a:pt x="1566888" y="1879600"/>
                </a:lnTo>
                <a:lnTo>
                  <a:pt x="1528144" y="1905000"/>
                </a:lnTo>
                <a:lnTo>
                  <a:pt x="1488294" y="1917700"/>
                </a:lnTo>
                <a:lnTo>
                  <a:pt x="1447391" y="1943100"/>
                </a:lnTo>
                <a:lnTo>
                  <a:pt x="1405486" y="1955800"/>
                </a:lnTo>
                <a:lnTo>
                  <a:pt x="1362632" y="1981200"/>
                </a:lnTo>
                <a:lnTo>
                  <a:pt x="1274287" y="2006600"/>
                </a:lnTo>
                <a:lnTo>
                  <a:pt x="1228900" y="2006600"/>
                </a:lnTo>
                <a:lnTo>
                  <a:pt x="1182774" y="2019300"/>
                </a:lnTo>
                <a:lnTo>
                  <a:pt x="1135962" y="2019300"/>
                </a:lnTo>
                <a:lnTo>
                  <a:pt x="1088514" y="2032000"/>
                </a:lnTo>
                <a:lnTo>
                  <a:pt x="1360392" y="2032000"/>
                </a:lnTo>
                <a:lnTo>
                  <a:pt x="1403186" y="2006600"/>
                </a:lnTo>
                <a:lnTo>
                  <a:pt x="1486132" y="1981200"/>
                </a:lnTo>
                <a:lnTo>
                  <a:pt x="1526191" y="1955800"/>
                </a:lnTo>
                <a:lnTo>
                  <a:pt x="1565246" y="1930400"/>
                </a:lnTo>
                <a:lnTo>
                  <a:pt x="1603251" y="1905000"/>
                </a:lnTo>
                <a:lnTo>
                  <a:pt x="1640158" y="1879600"/>
                </a:lnTo>
                <a:lnTo>
                  <a:pt x="1675923" y="1854200"/>
                </a:lnTo>
                <a:lnTo>
                  <a:pt x="1710498" y="1828800"/>
                </a:lnTo>
                <a:lnTo>
                  <a:pt x="1743838" y="1803400"/>
                </a:lnTo>
                <a:lnTo>
                  <a:pt x="1775896" y="1765300"/>
                </a:lnTo>
                <a:lnTo>
                  <a:pt x="1806626" y="1739900"/>
                </a:lnTo>
                <a:lnTo>
                  <a:pt x="1835981" y="1701800"/>
                </a:lnTo>
                <a:lnTo>
                  <a:pt x="1863916" y="1676400"/>
                </a:lnTo>
                <a:lnTo>
                  <a:pt x="1890384" y="1638300"/>
                </a:lnTo>
                <a:lnTo>
                  <a:pt x="1915338" y="1600200"/>
                </a:lnTo>
                <a:lnTo>
                  <a:pt x="1938734" y="1562100"/>
                </a:lnTo>
                <a:lnTo>
                  <a:pt x="1960523" y="1524000"/>
                </a:lnTo>
                <a:lnTo>
                  <a:pt x="1980660" y="1485900"/>
                </a:lnTo>
                <a:lnTo>
                  <a:pt x="1999100" y="1435100"/>
                </a:lnTo>
                <a:lnTo>
                  <a:pt x="2015794" y="1397000"/>
                </a:lnTo>
                <a:lnTo>
                  <a:pt x="2030698" y="1358900"/>
                </a:lnTo>
                <a:lnTo>
                  <a:pt x="2043765" y="1308100"/>
                </a:lnTo>
                <a:lnTo>
                  <a:pt x="2054948" y="1270000"/>
                </a:lnTo>
                <a:lnTo>
                  <a:pt x="2064202" y="1219200"/>
                </a:lnTo>
                <a:lnTo>
                  <a:pt x="2071480" y="1181100"/>
                </a:lnTo>
                <a:lnTo>
                  <a:pt x="2076736" y="1130300"/>
                </a:lnTo>
                <a:lnTo>
                  <a:pt x="2079923" y="1079500"/>
                </a:lnTo>
                <a:lnTo>
                  <a:pt x="2080996" y="1041400"/>
                </a:lnTo>
                <a:lnTo>
                  <a:pt x="2079923" y="990600"/>
                </a:lnTo>
                <a:lnTo>
                  <a:pt x="2076736" y="939800"/>
                </a:lnTo>
                <a:lnTo>
                  <a:pt x="2071480" y="889000"/>
                </a:lnTo>
                <a:lnTo>
                  <a:pt x="2064202" y="850900"/>
                </a:lnTo>
                <a:lnTo>
                  <a:pt x="2054948" y="800100"/>
                </a:lnTo>
                <a:lnTo>
                  <a:pt x="2043765" y="762000"/>
                </a:lnTo>
                <a:lnTo>
                  <a:pt x="2030698" y="711200"/>
                </a:lnTo>
                <a:lnTo>
                  <a:pt x="2015794" y="673100"/>
                </a:lnTo>
                <a:lnTo>
                  <a:pt x="1999100" y="635000"/>
                </a:lnTo>
                <a:lnTo>
                  <a:pt x="1980660" y="584200"/>
                </a:lnTo>
                <a:lnTo>
                  <a:pt x="1960523" y="546100"/>
                </a:lnTo>
                <a:lnTo>
                  <a:pt x="1938734" y="508000"/>
                </a:lnTo>
                <a:lnTo>
                  <a:pt x="1915338" y="469900"/>
                </a:lnTo>
                <a:lnTo>
                  <a:pt x="1890384" y="431800"/>
                </a:lnTo>
                <a:lnTo>
                  <a:pt x="1863916" y="406400"/>
                </a:lnTo>
                <a:lnTo>
                  <a:pt x="1835981" y="368300"/>
                </a:lnTo>
                <a:lnTo>
                  <a:pt x="1806626" y="330200"/>
                </a:lnTo>
                <a:lnTo>
                  <a:pt x="1775896" y="304800"/>
                </a:lnTo>
                <a:lnTo>
                  <a:pt x="1743838" y="266700"/>
                </a:lnTo>
                <a:lnTo>
                  <a:pt x="1710498" y="241300"/>
                </a:lnTo>
                <a:lnTo>
                  <a:pt x="1675923" y="215900"/>
                </a:lnTo>
                <a:lnTo>
                  <a:pt x="1640158" y="190500"/>
                </a:lnTo>
                <a:lnTo>
                  <a:pt x="1603251" y="165100"/>
                </a:lnTo>
                <a:lnTo>
                  <a:pt x="1565246" y="139700"/>
                </a:lnTo>
                <a:lnTo>
                  <a:pt x="1526191" y="114300"/>
                </a:lnTo>
                <a:lnTo>
                  <a:pt x="1486132" y="101600"/>
                </a:lnTo>
                <a:lnTo>
                  <a:pt x="1445115" y="76200"/>
                </a:lnTo>
                <a:lnTo>
                  <a:pt x="1316778" y="38100"/>
                </a:lnTo>
                <a:close/>
              </a:path>
            </a:pathLst>
          </a:custGeom>
          <a:solidFill>
            <a:srgbClr val="C2DA5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887" y="1084279"/>
            <a:ext cx="2213603" cy="22136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5" name="object 46"/>
          <p:cNvSpPr/>
          <p:nvPr/>
        </p:nvSpPr>
        <p:spPr>
          <a:xfrm>
            <a:off x="2336708" y="2463686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47"/>
          <p:cNvSpPr/>
          <p:nvPr/>
        </p:nvSpPr>
        <p:spPr>
          <a:xfrm>
            <a:off x="2332801" y="2459780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48"/>
          <p:cNvSpPr/>
          <p:nvPr/>
        </p:nvSpPr>
        <p:spPr>
          <a:xfrm>
            <a:off x="2332801" y="2459780"/>
            <a:ext cx="326459" cy="326459"/>
          </a:xfrm>
          <a:custGeom>
            <a:avLst/>
            <a:gdLst/>
            <a:ahLst/>
            <a:cxnLst/>
            <a:rect l="l" t="t" r="r" b="b"/>
            <a:pathLst>
              <a:path w="283844" h="283845">
                <a:moveTo>
                  <a:pt x="141668" y="0"/>
                </a:moveTo>
                <a:lnTo>
                  <a:pt x="96893" y="7222"/>
                </a:lnTo>
                <a:lnTo>
                  <a:pt x="58004" y="27332"/>
                </a:lnTo>
                <a:lnTo>
                  <a:pt x="27336" y="57999"/>
                </a:lnTo>
                <a:lnTo>
                  <a:pt x="7223" y="96889"/>
                </a:lnTo>
                <a:lnTo>
                  <a:pt x="0" y="141668"/>
                </a:lnTo>
                <a:lnTo>
                  <a:pt x="7223" y="186447"/>
                </a:lnTo>
                <a:lnTo>
                  <a:pt x="27336" y="225337"/>
                </a:lnTo>
                <a:lnTo>
                  <a:pt x="58004" y="256004"/>
                </a:lnTo>
                <a:lnTo>
                  <a:pt x="96893" y="276114"/>
                </a:lnTo>
                <a:lnTo>
                  <a:pt x="141668" y="283337"/>
                </a:lnTo>
                <a:lnTo>
                  <a:pt x="186447" y="276114"/>
                </a:lnTo>
                <a:lnTo>
                  <a:pt x="225337" y="256004"/>
                </a:lnTo>
                <a:lnTo>
                  <a:pt x="256004" y="225337"/>
                </a:lnTo>
                <a:lnTo>
                  <a:pt x="276114" y="186447"/>
                </a:lnTo>
                <a:lnTo>
                  <a:pt x="283337" y="141668"/>
                </a:lnTo>
                <a:lnTo>
                  <a:pt x="276114" y="96889"/>
                </a:lnTo>
                <a:lnTo>
                  <a:pt x="256004" y="57999"/>
                </a:lnTo>
                <a:lnTo>
                  <a:pt x="225337" y="27332"/>
                </a:lnTo>
                <a:lnTo>
                  <a:pt x="186447" y="7222"/>
                </a:lnTo>
                <a:lnTo>
                  <a:pt x="14166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49"/>
          <p:cNvSpPr/>
          <p:nvPr/>
        </p:nvSpPr>
        <p:spPr>
          <a:xfrm>
            <a:off x="2355710" y="2489072"/>
            <a:ext cx="277659" cy="2776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50"/>
          <p:cNvSpPr/>
          <p:nvPr/>
        </p:nvSpPr>
        <p:spPr>
          <a:xfrm>
            <a:off x="2355715" y="2489684"/>
            <a:ext cx="272867" cy="2728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63"/>
          <p:cNvSpPr/>
          <p:nvPr/>
        </p:nvSpPr>
        <p:spPr>
          <a:xfrm>
            <a:off x="2431705" y="2587247"/>
            <a:ext cx="107651" cy="1076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9"/>
          <p:cNvSpPr/>
          <p:nvPr/>
        </p:nvSpPr>
        <p:spPr>
          <a:xfrm>
            <a:off x="7887819" y="2084712"/>
            <a:ext cx="2349817" cy="51393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21"/>
          <p:cNvSpPr/>
          <p:nvPr/>
        </p:nvSpPr>
        <p:spPr>
          <a:xfrm>
            <a:off x="7954758" y="2140029"/>
            <a:ext cx="2205583" cy="100208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22"/>
          <p:cNvSpPr txBox="1"/>
          <p:nvPr/>
        </p:nvSpPr>
        <p:spPr>
          <a:xfrm>
            <a:off x="7987827" y="2315231"/>
            <a:ext cx="21284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МОЛОКА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ДОПОЛНИТЕЛЬНО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7053" y="2587674"/>
            <a:ext cx="867094" cy="1288104"/>
          </a:xfrm>
          <a:prstGeom prst="rect">
            <a:avLst/>
          </a:prstGeom>
        </p:spPr>
      </p:pic>
      <p:sp>
        <p:nvSpPr>
          <p:cNvPr id="71" name="object 15"/>
          <p:cNvSpPr txBox="1"/>
          <p:nvPr/>
        </p:nvSpPr>
        <p:spPr>
          <a:xfrm>
            <a:off x="6073240" y="2140029"/>
            <a:ext cx="173736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5400" b="1" spc="-10" dirty="0" smtClean="0">
                <a:solidFill>
                  <a:srgbClr val="FDD634"/>
                </a:solidFill>
                <a:cs typeface="Arial"/>
              </a:rPr>
              <a:t>1,1 л</a:t>
            </a:r>
            <a:endParaRPr sz="4000" dirty="0">
              <a:cs typeface="Arial"/>
            </a:endParaRPr>
          </a:p>
        </p:txBody>
      </p:sp>
      <p:sp>
        <p:nvSpPr>
          <p:cNvPr id="72" name="object 19"/>
          <p:cNvSpPr/>
          <p:nvPr/>
        </p:nvSpPr>
        <p:spPr>
          <a:xfrm>
            <a:off x="7964705" y="4238003"/>
            <a:ext cx="2538017" cy="51393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21"/>
          <p:cNvSpPr/>
          <p:nvPr/>
        </p:nvSpPr>
        <p:spPr>
          <a:xfrm>
            <a:off x="8015380" y="4304174"/>
            <a:ext cx="2436665" cy="100208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22"/>
          <p:cNvSpPr txBox="1"/>
          <p:nvPr/>
        </p:nvSpPr>
        <p:spPr>
          <a:xfrm>
            <a:off x="8169485" y="4584650"/>
            <a:ext cx="21284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КОНЦЕНТРАТЫ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9992" y="4920052"/>
            <a:ext cx="1807867" cy="16405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23713" y="1977721"/>
            <a:ext cx="12016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rgbClr val="CC9900"/>
                </a:solidFill>
                <a:latin typeface="Akzidenz-Grotesk Pro Bold Ext" pitchFamily="50" charset="0"/>
                <a:cs typeface="Aharoni" panose="02010803020104030203" pitchFamily="2" charset="-79"/>
              </a:rPr>
              <a:t>+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5248938" y="3830764"/>
            <a:ext cx="6837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 smtClean="0">
                <a:solidFill>
                  <a:srgbClr val="CC9900"/>
                </a:solidFill>
                <a:latin typeface="Akzidenz-Grotesk Pro Bold Ext" pitchFamily="50" charset="0"/>
                <a:cs typeface="Aharoni" panose="02010803020104030203" pitchFamily="2" charset="-79"/>
              </a:rPr>
              <a:t>-</a:t>
            </a:r>
            <a:endParaRPr lang="ru-RU" sz="9600" dirty="0">
              <a:solidFill>
                <a:srgbClr val="CC9900"/>
              </a:solidFill>
              <a:latin typeface="Akzidenz-Grotesk Pro Bold Ext" pitchFamily="50" charset="0"/>
              <a:cs typeface="Aharoni" panose="02010803020104030203" pitchFamily="2" charset="-79"/>
            </a:endParaRPr>
          </a:p>
        </p:txBody>
      </p:sp>
      <p:sp>
        <p:nvSpPr>
          <p:cNvPr id="106" name="object 15"/>
          <p:cNvSpPr txBox="1"/>
          <p:nvPr/>
        </p:nvSpPr>
        <p:spPr>
          <a:xfrm>
            <a:off x="4549625" y="4939512"/>
            <a:ext cx="17373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-10" dirty="0" smtClean="0">
                <a:cs typeface="Arial"/>
              </a:rPr>
              <a:t>минус</a:t>
            </a:r>
          </a:p>
        </p:txBody>
      </p:sp>
      <p:sp>
        <p:nvSpPr>
          <p:cNvPr id="107" name="object 15"/>
          <p:cNvSpPr txBox="1"/>
          <p:nvPr/>
        </p:nvSpPr>
        <p:spPr>
          <a:xfrm>
            <a:off x="4549625" y="1713300"/>
            <a:ext cx="17373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-10" dirty="0" smtClean="0">
                <a:cs typeface="Arial"/>
              </a:rPr>
              <a:t>плюс</a:t>
            </a:r>
          </a:p>
        </p:txBody>
      </p:sp>
    </p:spTree>
    <p:extLst>
      <p:ext uri="{BB962C8B-B14F-4D97-AF65-F5344CB8AC3E}">
        <p14:creationId xmlns:p14="http://schemas.microsoft.com/office/powerpoint/2010/main" xmlns="" val="33117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74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/>
          <p:nvPr/>
        </p:nvSpPr>
        <p:spPr>
          <a:xfrm>
            <a:off x="450722" y="6369050"/>
            <a:ext cx="9779977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906486" y="5988792"/>
            <a:ext cx="2972160" cy="2372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lang="ru-RU" sz="1400" b="1" spc="145" dirty="0" smtClean="0">
                <a:cs typeface="Calibri"/>
              </a:rPr>
              <a:t>2021 </a:t>
            </a:r>
            <a:r>
              <a:rPr lang="ru-RU" sz="1450" b="1" spc="145" dirty="0" smtClean="0">
                <a:latin typeface="Calibri"/>
                <a:cs typeface="Calibri"/>
              </a:rPr>
              <a:t>ООО ПО «СИББИОФАРМ»</a:t>
            </a:r>
            <a:endParaRPr lang="ru-RU" sz="1600" b="1" spc="90" dirty="0" smtClean="0">
              <a:cs typeface="Calibri"/>
            </a:endParaRPr>
          </a:p>
        </p:txBody>
      </p:sp>
      <p:sp>
        <p:nvSpPr>
          <p:cNvPr id="42" name="Текст 41"/>
          <p:cNvSpPr>
            <a:spLocks noGrp="1"/>
          </p:cNvSpPr>
          <p:nvPr>
            <p:ph type="body" idx="1"/>
          </p:nvPr>
        </p:nvSpPr>
        <p:spPr>
          <a:xfrm>
            <a:off x="768350" y="3016250"/>
            <a:ext cx="5251701" cy="1969770"/>
          </a:xfrm>
        </p:spPr>
        <p:txBody>
          <a:bodyPr/>
          <a:lstStyle/>
          <a:p>
            <a:pPr algn="r"/>
            <a:r>
              <a:rPr lang="ru-RU" sz="3200" dirty="0" smtClean="0">
                <a:solidFill>
                  <a:schemeClr val="tx1"/>
                </a:solidFill>
              </a:rPr>
              <a:t>ПОЛНАЯ ЛИНЕЙКА ПРЕПАРАТОВ ДЛЯ СИЛОСОВАНИЯ ВСЕХ ВИДОВ РАСТИТЕЛЬНОГО СЫРЬЯ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8928" y="2173491"/>
            <a:ext cx="3581399" cy="3351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1" name="Группа 50"/>
          <p:cNvGrpSpPr/>
          <p:nvPr/>
        </p:nvGrpSpPr>
        <p:grpSpPr>
          <a:xfrm>
            <a:off x="4877955" y="6541150"/>
            <a:ext cx="925510" cy="925507"/>
            <a:chOff x="3653591" y="1860748"/>
            <a:chExt cx="1522169" cy="1522163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54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53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9550" y="2406650"/>
            <a:ext cx="2885433" cy="28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462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3566673" y="1097652"/>
            <a:ext cx="3961608" cy="5318825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5524" y="2510345"/>
            <a:ext cx="2218761" cy="2224856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3874222" y="2890014"/>
            <a:ext cx="822325" cy="133985"/>
          </a:xfrm>
          <a:custGeom>
            <a:avLst/>
            <a:gdLst/>
            <a:ahLst/>
            <a:cxnLst/>
            <a:rect l="l" t="t" r="r" b="b"/>
            <a:pathLst>
              <a:path w="822325" h="133985">
                <a:moveTo>
                  <a:pt x="477850" y="0"/>
                </a:moveTo>
                <a:lnTo>
                  <a:pt x="0" y="0"/>
                </a:lnTo>
                <a:lnTo>
                  <a:pt x="0" y="15011"/>
                </a:lnTo>
                <a:lnTo>
                  <a:pt x="468083" y="15011"/>
                </a:lnTo>
                <a:lnTo>
                  <a:pt x="520649" y="133426"/>
                </a:lnTo>
                <a:lnTo>
                  <a:pt x="822071" y="133426"/>
                </a:lnTo>
                <a:lnTo>
                  <a:pt x="822071" y="118402"/>
                </a:lnTo>
                <a:lnTo>
                  <a:pt x="530402" y="118402"/>
                </a:lnTo>
                <a:lnTo>
                  <a:pt x="47785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74216" y="4054867"/>
            <a:ext cx="822325" cy="133985"/>
          </a:xfrm>
          <a:custGeom>
            <a:avLst/>
            <a:gdLst/>
            <a:ahLst/>
            <a:cxnLst/>
            <a:rect l="l" t="t" r="r" b="b"/>
            <a:pathLst>
              <a:path w="822325" h="133985">
                <a:moveTo>
                  <a:pt x="822083" y="0"/>
                </a:moveTo>
                <a:lnTo>
                  <a:pt x="520649" y="0"/>
                </a:lnTo>
                <a:lnTo>
                  <a:pt x="468083" y="118402"/>
                </a:lnTo>
                <a:lnTo>
                  <a:pt x="0" y="118402"/>
                </a:lnTo>
                <a:lnTo>
                  <a:pt x="0" y="133426"/>
                </a:lnTo>
                <a:lnTo>
                  <a:pt x="477862" y="133426"/>
                </a:lnTo>
                <a:lnTo>
                  <a:pt x="530415" y="15011"/>
                </a:lnTo>
                <a:lnTo>
                  <a:pt x="822083" y="15011"/>
                </a:lnTo>
                <a:lnTo>
                  <a:pt x="82208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7397" y="2890014"/>
            <a:ext cx="911225" cy="133985"/>
          </a:xfrm>
          <a:custGeom>
            <a:avLst/>
            <a:gdLst/>
            <a:ahLst/>
            <a:cxnLst/>
            <a:rect l="l" t="t" r="r" b="b"/>
            <a:pathLst>
              <a:path w="911225" h="133985">
                <a:moveTo>
                  <a:pt x="911123" y="0"/>
                </a:moveTo>
                <a:lnTo>
                  <a:pt x="344220" y="0"/>
                </a:lnTo>
                <a:lnTo>
                  <a:pt x="291655" y="118402"/>
                </a:lnTo>
                <a:lnTo>
                  <a:pt x="0" y="118402"/>
                </a:lnTo>
                <a:lnTo>
                  <a:pt x="0" y="133426"/>
                </a:lnTo>
                <a:lnTo>
                  <a:pt x="301434" y="133426"/>
                </a:lnTo>
                <a:lnTo>
                  <a:pt x="353987" y="15011"/>
                </a:lnTo>
                <a:lnTo>
                  <a:pt x="911123" y="15011"/>
                </a:lnTo>
                <a:lnTo>
                  <a:pt x="91112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77395" y="4054867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757230" y="2090444"/>
            <a:ext cx="158645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000" b="1" dirty="0" smtClean="0"/>
              <a:t>БИОСИБ®</a:t>
            </a:r>
            <a:endParaRPr lang="ru-RU" sz="2000" b="1" dirty="0"/>
          </a:p>
          <a:p>
            <a:pPr lvl="0" algn="ctr"/>
            <a:r>
              <a:rPr lang="ru-RU" sz="2400" b="1" spc="35" dirty="0" smtClean="0">
                <a:solidFill>
                  <a:srgbClr val="FFFFFF"/>
                </a:solidFill>
                <a:cs typeface="Calibri"/>
              </a:rPr>
              <a:t>01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2432" y="463987"/>
            <a:ext cx="937237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b="1" dirty="0" smtClean="0"/>
              <a:t>КОМПАНИЯ ПО «СИББИОФАРМ» ПРОИЗВОДИТ БИОЛОГИЧЕСКИЕ КОНСЕРВАНТЫ:</a:t>
            </a:r>
            <a:endParaRPr lang="ru-RU" b="1" dirty="0"/>
          </a:p>
        </p:txBody>
      </p:sp>
      <p:sp>
        <p:nvSpPr>
          <p:cNvPr id="27" name="object 27"/>
          <p:cNvSpPr/>
          <p:nvPr/>
        </p:nvSpPr>
        <p:spPr>
          <a:xfrm rot="16200000">
            <a:off x="3644673" y="2834618"/>
            <a:ext cx="155905" cy="1559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 rot="16200000">
            <a:off x="3669658" y="2873753"/>
            <a:ext cx="104775" cy="703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 rot="5400000">
            <a:off x="7205228" y="2830299"/>
            <a:ext cx="155892" cy="1559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 rot="5400000">
            <a:off x="7230205" y="2869434"/>
            <a:ext cx="104775" cy="703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 rot="5400000">
            <a:off x="3587744" y="4083057"/>
            <a:ext cx="155905" cy="1558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 rot="5400000">
            <a:off x="3613895" y="4129451"/>
            <a:ext cx="104775" cy="703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 rot="16200000">
            <a:off x="7205805" y="4117387"/>
            <a:ext cx="155892" cy="1558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 rot="16200000">
            <a:off x="7231947" y="4163781"/>
            <a:ext cx="104775" cy="703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6863" y="2857168"/>
            <a:ext cx="364858" cy="316210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7863" y="2856551"/>
            <a:ext cx="330904" cy="362736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8263" y="4029109"/>
            <a:ext cx="424189" cy="329925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7863" y="4038560"/>
            <a:ext cx="396529" cy="405499"/>
          </a:xfrm>
          <a:prstGeom prst="rect">
            <a:avLst/>
          </a:prstGeom>
        </p:spPr>
      </p:pic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17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5887863" y="4443358"/>
            <a:ext cx="148511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sz="2400" b="1" spc="215" dirty="0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2400" dirty="0">
              <a:latin typeface="Calibri"/>
              <a:cs typeface="Calibri"/>
            </a:endParaRPr>
          </a:p>
          <a:p>
            <a:pPr algn="ctr"/>
            <a:r>
              <a:rPr lang="ru-RU" sz="2000" b="1" dirty="0" smtClean="0"/>
              <a:t>БИОСИБ® </a:t>
            </a:r>
            <a:r>
              <a:rPr lang="ru-RU" sz="2000" b="1" dirty="0"/>
              <a:t>АЦИД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5865385" y="2082698"/>
            <a:ext cx="1441794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000" b="1" dirty="0" smtClean="0"/>
              <a:t>БИОФЕРМ®</a:t>
            </a:r>
          </a:p>
          <a:p>
            <a:pPr algn="ctr"/>
            <a:r>
              <a:rPr lang="ru-RU" sz="2400" b="1" spc="140" dirty="0" smtClean="0">
                <a:solidFill>
                  <a:srgbClr val="FFFFFF"/>
                </a:solidFill>
                <a:cs typeface="Calibri"/>
              </a:rPr>
              <a:t>03</a:t>
            </a:r>
            <a:endParaRPr lang="ru-RU" sz="2400" b="1" spc="140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757231" y="4443358"/>
            <a:ext cx="1524817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/>
            <a:r>
              <a:rPr lang="ru-RU" sz="2400" b="1" spc="145" dirty="0">
                <a:solidFill>
                  <a:srgbClr val="FFFFFF"/>
                </a:solidFill>
                <a:cs typeface="Calibri"/>
              </a:rPr>
              <a:t>03</a:t>
            </a:r>
            <a:endParaRPr lang="ru-RU" sz="2400" dirty="0">
              <a:cs typeface="Calibri"/>
            </a:endParaRPr>
          </a:p>
          <a:p>
            <a:pPr algn="ctr"/>
            <a:r>
              <a:rPr lang="ru-RU" sz="2000" b="1" dirty="0" smtClean="0"/>
              <a:t>БИОСИБ® КОМБИ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150" y="2435410"/>
            <a:ext cx="2133600" cy="233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9482" y="2397371"/>
            <a:ext cx="2133600" cy="233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2" name="Группа 41"/>
          <p:cNvGrpSpPr/>
          <p:nvPr/>
        </p:nvGrpSpPr>
        <p:grpSpPr>
          <a:xfrm>
            <a:off x="5161551" y="6374415"/>
            <a:ext cx="925510" cy="925507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1550" y="1057452"/>
            <a:ext cx="1087877" cy="10522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2762" y="1114898"/>
            <a:ext cx="961103" cy="967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6673" y="5456869"/>
            <a:ext cx="952966" cy="95960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719482" y="1097652"/>
            <a:ext cx="24045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Регистрационный номер декларации о </a:t>
            </a:r>
            <a:r>
              <a:rPr lang="ru-RU" sz="1100" b="1" dirty="0" smtClean="0"/>
              <a:t>соответствии БИОФЕРМ®</a:t>
            </a:r>
            <a:endParaRPr lang="ru-RU" sz="1100" b="1" dirty="0"/>
          </a:p>
          <a:p>
            <a:r>
              <a:rPr lang="ru-RU" sz="1100" b="1" dirty="0"/>
              <a:t>РОСС RU Д-RU.РА01.В.67133/21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22911" y="1111361"/>
            <a:ext cx="23838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b="1" dirty="0"/>
              <a:t>Регистрационный номер декларации о </a:t>
            </a:r>
            <a:r>
              <a:rPr lang="ru-RU" sz="1100" b="1" dirty="0" smtClean="0"/>
              <a:t>соответствии БИОСИБ®</a:t>
            </a:r>
            <a:endParaRPr lang="ru-RU" sz="1100" b="1" dirty="0"/>
          </a:p>
          <a:p>
            <a:pPr algn="r"/>
            <a:r>
              <a:rPr lang="ru-RU" sz="1100" b="1" dirty="0"/>
              <a:t>РОСС RU Д-RU.РА01.В.72582/21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97986" y="5647036"/>
            <a:ext cx="2283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b="1" dirty="0"/>
              <a:t>Регистрационный номер декларации о </a:t>
            </a:r>
            <a:r>
              <a:rPr lang="ru-RU" sz="1100" b="1" dirty="0" smtClean="0"/>
              <a:t>соответствии</a:t>
            </a:r>
          </a:p>
          <a:p>
            <a:pPr algn="r"/>
            <a:r>
              <a:rPr lang="ru-RU" sz="1100" b="1" dirty="0" smtClean="0"/>
              <a:t>БИОСИБ®КОМБИ</a:t>
            </a:r>
            <a:endParaRPr lang="ru-RU" sz="1100" b="1" dirty="0"/>
          </a:p>
          <a:p>
            <a:pPr algn="r"/>
            <a:r>
              <a:rPr lang="ru-RU" sz="1100" b="1" dirty="0"/>
              <a:t>РОСС RU Д-RU.ПТ54.В.00166/20</a:t>
            </a:r>
          </a:p>
        </p:txBody>
      </p:sp>
    </p:spTree>
    <p:extLst>
      <p:ext uri="{BB962C8B-B14F-4D97-AF65-F5344CB8AC3E}">
        <p14:creationId xmlns:p14="http://schemas.microsoft.com/office/powerpoint/2010/main" xmlns="" val="213807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object 10"/>
          <p:cNvSpPr/>
          <p:nvPr/>
        </p:nvSpPr>
        <p:spPr>
          <a:xfrm>
            <a:off x="7148620" y="4485522"/>
            <a:ext cx="2894697" cy="2112128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0"/>
          <p:cNvSpPr/>
          <p:nvPr/>
        </p:nvSpPr>
        <p:spPr>
          <a:xfrm>
            <a:off x="3944148" y="4485522"/>
            <a:ext cx="2894697" cy="2112128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0"/>
          <p:cNvSpPr/>
          <p:nvPr/>
        </p:nvSpPr>
        <p:spPr>
          <a:xfrm>
            <a:off x="845453" y="4485522"/>
            <a:ext cx="2894697" cy="2112128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Овал 151"/>
          <p:cNvSpPr/>
          <p:nvPr/>
        </p:nvSpPr>
        <p:spPr>
          <a:xfrm>
            <a:off x="6730135" y="3022137"/>
            <a:ext cx="1326406" cy="1286262"/>
          </a:xfrm>
          <a:prstGeom prst="ellipse">
            <a:avLst/>
          </a:prstGeom>
          <a:solidFill>
            <a:schemeClr val="accent5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/>
          <p:cNvSpPr/>
          <p:nvPr/>
        </p:nvSpPr>
        <p:spPr>
          <a:xfrm>
            <a:off x="3528642" y="3022137"/>
            <a:ext cx="1326406" cy="1286262"/>
          </a:xfrm>
          <a:prstGeom prst="ellipse">
            <a:avLst/>
          </a:prstGeom>
          <a:solidFill>
            <a:schemeClr val="accent3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Овал 149"/>
          <p:cNvSpPr/>
          <p:nvPr/>
        </p:nvSpPr>
        <p:spPr>
          <a:xfrm>
            <a:off x="403288" y="3022137"/>
            <a:ext cx="1297090" cy="1286262"/>
          </a:xfrm>
          <a:prstGeom prst="ellipse">
            <a:avLst/>
          </a:prstGeom>
          <a:solidFill>
            <a:schemeClr val="bg2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8" name="Рисунок 1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79743">
            <a:off x="4616041" y="2687618"/>
            <a:ext cx="1773338" cy="1157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" name="Рисунок 1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57755">
            <a:off x="1306267" y="2736555"/>
            <a:ext cx="1650036" cy="1074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0" name="Прямоугольник 119"/>
          <p:cNvSpPr/>
          <p:nvPr/>
        </p:nvSpPr>
        <p:spPr>
          <a:xfrm>
            <a:off x="853592" y="425450"/>
            <a:ext cx="92190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БИОСИБ® </a:t>
            </a:r>
            <a:endParaRPr lang="ru-RU" sz="4400" b="1" dirty="0"/>
          </a:p>
          <a:p>
            <a:pPr algn="ctr"/>
            <a:r>
              <a:rPr lang="ru-RU" sz="2800" b="1" dirty="0" smtClean="0"/>
              <a:t>БИОЛОГИЧЕСКИЙ </a:t>
            </a:r>
            <a:r>
              <a:rPr lang="ru-RU" sz="2800" b="1" dirty="0"/>
              <a:t>КОНСЕРВАНТ ДЛЯ ЗАГОТОВКИ ОБЪЕМИСТЫХ КОРМОВ </a:t>
            </a:r>
          </a:p>
        </p:txBody>
      </p:sp>
      <p:grpSp>
        <p:nvGrpSpPr>
          <p:cNvPr id="123" name="Группа 122"/>
          <p:cNvGrpSpPr/>
          <p:nvPr/>
        </p:nvGrpSpPr>
        <p:grpSpPr>
          <a:xfrm>
            <a:off x="824238" y="3384612"/>
            <a:ext cx="504548" cy="504546"/>
            <a:chOff x="7582053" y="3265006"/>
            <a:chExt cx="1199999" cy="1200000"/>
          </a:xfrm>
        </p:grpSpPr>
        <p:sp>
          <p:nvSpPr>
            <p:cNvPr id="124" name="MH_Other_2"/>
            <p:cNvSpPr/>
            <p:nvPr>
              <p:custDataLst>
                <p:tags r:id="rId7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5" name="MH_Title_1"/>
            <p:cNvSpPr/>
            <p:nvPr>
              <p:custDataLst>
                <p:tags r:id="rId8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1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3964185" y="3384612"/>
            <a:ext cx="504548" cy="504546"/>
            <a:chOff x="7582053" y="3265006"/>
            <a:chExt cx="1199999" cy="1200000"/>
          </a:xfrm>
        </p:grpSpPr>
        <p:sp>
          <p:nvSpPr>
            <p:cNvPr id="127" name="MH_Other_2"/>
            <p:cNvSpPr/>
            <p:nvPr>
              <p:custDataLst>
                <p:tags r:id="rId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8" name="MH_Title_1"/>
            <p:cNvSpPr/>
            <p:nvPr>
              <p:custDataLst>
                <p:tags r:id="rId6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2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7076798" y="3384612"/>
            <a:ext cx="504548" cy="504546"/>
            <a:chOff x="7582053" y="3265006"/>
            <a:chExt cx="1199999" cy="1200000"/>
          </a:xfrm>
        </p:grpSpPr>
        <p:sp>
          <p:nvSpPr>
            <p:cNvPr id="130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1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3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sp>
        <p:nvSpPr>
          <p:cNvPr id="158" name="object 8"/>
          <p:cNvSpPr/>
          <p:nvPr/>
        </p:nvSpPr>
        <p:spPr>
          <a:xfrm>
            <a:off x="768350" y="4485522"/>
            <a:ext cx="2349319" cy="2188328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8"/>
          <p:cNvSpPr/>
          <p:nvPr/>
        </p:nvSpPr>
        <p:spPr>
          <a:xfrm>
            <a:off x="3818023" y="4485522"/>
            <a:ext cx="2349319" cy="2188328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8"/>
          <p:cNvSpPr/>
          <p:nvPr/>
        </p:nvSpPr>
        <p:spPr>
          <a:xfrm>
            <a:off x="7093873" y="4485522"/>
            <a:ext cx="2349319" cy="2188328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3606091" y="2125119"/>
            <a:ext cx="33938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СОСТАВ И ОСНОВНЫЕ ХАРАКТЕРИСТИКИ </a:t>
            </a:r>
            <a:r>
              <a:rPr lang="ru-RU" sz="1100" dirty="0" smtClean="0"/>
              <a:t>ПРЕПАРАТА:</a:t>
            </a:r>
            <a:endParaRPr lang="ru-RU" sz="1100" dirty="0"/>
          </a:p>
        </p:txBody>
      </p:sp>
      <p:sp>
        <p:nvSpPr>
          <p:cNvPr id="58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1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3"/>
          <p:cNvSpPr/>
          <p:nvPr/>
        </p:nvSpPr>
        <p:spPr>
          <a:xfrm>
            <a:off x="2787344" y="1944780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7"/>
                </a:lnTo>
                <a:lnTo>
                  <a:pt x="205975" y="26504"/>
                </a:lnTo>
                <a:lnTo>
                  <a:pt x="167032" y="46047"/>
                </a:lnTo>
                <a:lnTo>
                  <a:pt x="131165" y="70274"/>
                </a:lnTo>
                <a:lnTo>
                  <a:pt x="98777" y="98783"/>
                </a:lnTo>
                <a:lnTo>
                  <a:pt x="70269" y="131173"/>
                </a:lnTo>
                <a:lnTo>
                  <a:pt x="46044" y="167041"/>
                </a:lnTo>
                <a:lnTo>
                  <a:pt x="26502" y="205986"/>
                </a:lnTo>
                <a:lnTo>
                  <a:pt x="12046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8"/>
                </a:lnTo>
                <a:lnTo>
                  <a:pt x="662450" y="247605"/>
                </a:lnTo>
                <a:lnTo>
                  <a:pt x="647994" y="205986"/>
                </a:lnTo>
                <a:lnTo>
                  <a:pt x="628452" y="167041"/>
                </a:lnTo>
                <a:lnTo>
                  <a:pt x="604227" y="131173"/>
                </a:lnTo>
                <a:lnTo>
                  <a:pt x="575719" y="98783"/>
                </a:lnTo>
                <a:lnTo>
                  <a:pt x="543331" y="70274"/>
                </a:lnTo>
                <a:lnTo>
                  <a:pt x="507464" y="46047"/>
                </a:lnTo>
                <a:lnTo>
                  <a:pt x="468521" y="26504"/>
                </a:lnTo>
                <a:lnTo>
                  <a:pt x="426902" y="12047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4"/>
          <p:cNvSpPr/>
          <p:nvPr/>
        </p:nvSpPr>
        <p:spPr>
          <a:xfrm>
            <a:off x="2778043" y="1935479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5"/>
          <p:cNvSpPr/>
          <p:nvPr/>
        </p:nvSpPr>
        <p:spPr>
          <a:xfrm>
            <a:off x="2778043" y="1935479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6"/>
          <p:cNvSpPr/>
          <p:nvPr/>
        </p:nvSpPr>
        <p:spPr>
          <a:xfrm>
            <a:off x="2842514" y="1999967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97" y="0"/>
                </a:moveTo>
                <a:lnTo>
                  <a:pt x="236589" y="3695"/>
                </a:lnTo>
                <a:lnTo>
                  <a:pt x="193135" y="14396"/>
                </a:lnTo>
                <a:lnTo>
                  <a:pt x="152617" y="31519"/>
                </a:lnTo>
                <a:lnTo>
                  <a:pt x="115614" y="54484"/>
                </a:lnTo>
                <a:lnTo>
                  <a:pt x="82710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10" y="482060"/>
                </a:lnTo>
                <a:lnTo>
                  <a:pt x="115614" y="510284"/>
                </a:lnTo>
                <a:lnTo>
                  <a:pt x="152617" y="533249"/>
                </a:lnTo>
                <a:lnTo>
                  <a:pt x="193135" y="550372"/>
                </a:lnTo>
                <a:lnTo>
                  <a:pt x="236589" y="561073"/>
                </a:lnTo>
                <a:lnTo>
                  <a:pt x="282397" y="564769"/>
                </a:lnTo>
                <a:lnTo>
                  <a:pt x="328201" y="561073"/>
                </a:lnTo>
                <a:lnTo>
                  <a:pt x="371652" y="550372"/>
                </a:lnTo>
                <a:lnTo>
                  <a:pt x="412168" y="533249"/>
                </a:lnTo>
                <a:lnTo>
                  <a:pt x="449169" y="510284"/>
                </a:lnTo>
                <a:lnTo>
                  <a:pt x="482072" y="482060"/>
                </a:lnTo>
                <a:lnTo>
                  <a:pt x="510297" y="449156"/>
                </a:lnTo>
                <a:lnTo>
                  <a:pt x="533262" y="412156"/>
                </a:lnTo>
                <a:lnTo>
                  <a:pt x="550385" y="371639"/>
                </a:lnTo>
                <a:lnTo>
                  <a:pt x="561085" y="328188"/>
                </a:lnTo>
                <a:lnTo>
                  <a:pt x="564781" y="282384"/>
                </a:lnTo>
                <a:lnTo>
                  <a:pt x="561085" y="236580"/>
                </a:lnTo>
                <a:lnTo>
                  <a:pt x="550385" y="193129"/>
                </a:lnTo>
                <a:lnTo>
                  <a:pt x="533262" y="152612"/>
                </a:lnTo>
                <a:lnTo>
                  <a:pt x="510297" y="115612"/>
                </a:lnTo>
                <a:lnTo>
                  <a:pt x="482072" y="82708"/>
                </a:lnTo>
                <a:lnTo>
                  <a:pt x="449169" y="54484"/>
                </a:lnTo>
                <a:lnTo>
                  <a:pt x="412168" y="31519"/>
                </a:lnTo>
                <a:lnTo>
                  <a:pt x="371652" y="14396"/>
                </a:lnTo>
                <a:lnTo>
                  <a:pt x="328201" y="3695"/>
                </a:lnTo>
                <a:lnTo>
                  <a:pt x="282397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7"/>
          <p:cNvSpPr/>
          <p:nvPr/>
        </p:nvSpPr>
        <p:spPr>
          <a:xfrm>
            <a:off x="2832592" y="1990039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8"/>
          <p:cNvSpPr/>
          <p:nvPr/>
        </p:nvSpPr>
        <p:spPr>
          <a:xfrm>
            <a:off x="2832589" y="1990041"/>
            <a:ext cx="564768" cy="5647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1"/>
          <p:cNvSpPr/>
          <p:nvPr/>
        </p:nvSpPr>
        <p:spPr>
          <a:xfrm>
            <a:off x="2967926" y="2125119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202501" y="39268"/>
                </a:moveTo>
                <a:lnTo>
                  <a:pt x="20866" y="39268"/>
                </a:lnTo>
                <a:lnTo>
                  <a:pt x="12751" y="40910"/>
                </a:lnTo>
                <a:lnTo>
                  <a:pt x="6118" y="45386"/>
                </a:lnTo>
                <a:lnTo>
                  <a:pt x="1642" y="52019"/>
                </a:lnTo>
                <a:lnTo>
                  <a:pt x="0" y="60134"/>
                </a:lnTo>
                <a:lnTo>
                  <a:pt x="0" y="293319"/>
                </a:lnTo>
                <a:lnTo>
                  <a:pt x="1642" y="301426"/>
                </a:lnTo>
                <a:lnTo>
                  <a:pt x="6118" y="308055"/>
                </a:lnTo>
                <a:lnTo>
                  <a:pt x="12751" y="312530"/>
                </a:lnTo>
                <a:lnTo>
                  <a:pt x="20866" y="314172"/>
                </a:lnTo>
                <a:lnTo>
                  <a:pt x="202501" y="314172"/>
                </a:lnTo>
                <a:lnTo>
                  <a:pt x="210610" y="312530"/>
                </a:lnTo>
                <a:lnTo>
                  <a:pt x="217244" y="308055"/>
                </a:lnTo>
                <a:lnTo>
                  <a:pt x="221400" y="301904"/>
                </a:lnTo>
                <a:lnTo>
                  <a:pt x="16128" y="301904"/>
                </a:lnTo>
                <a:lnTo>
                  <a:pt x="12280" y="298056"/>
                </a:lnTo>
                <a:lnTo>
                  <a:pt x="12280" y="55397"/>
                </a:lnTo>
                <a:lnTo>
                  <a:pt x="16128" y="51536"/>
                </a:lnTo>
                <a:lnTo>
                  <a:pt x="221397" y="51536"/>
                </a:lnTo>
                <a:lnTo>
                  <a:pt x="217244" y="45386"/>
                </a:lnTo>
                <a:lnTo>
                  <a:pt x="210610" y="40910"/>
                </a:lnTo>
                <a:lnTo>
                  <a:pt x="202501" y="39268"/>
                </a:lnTo>
                <a:close/>
              </a:path>
              <a:path w="314325" h="314325">
                <a:moveTo>
                  <a:pt x="223367" y="235483"/>
                </a:moveTo>
                <a:lnTo>
                  <a:pt x="211099" y="235483"/>
                </a:lnTo>
                <a:lnTo>
                  <a:pt x="211099" y="298056"/>
                </a:lnTo>
                <a:lnTo>
                  <a:pt x="207238" y="301904"/>
                </a:lnTo>
                <a:lnTo>
                  <a:pt x="221400" y="301904"/>
                </a:lnTo>
                <a:lnTo>
                  <a:pt x="221723" y="301426"/>
                </a:lnTo>
                <a:lnTo>
                  <a:pt x="223367" y="293319"/>
                </a:lnTo>
                <a:lnTo>
                  <a:pt x="223367" y="274904"/>
                </a:lnTo>
                <a:lnTo>
                  <a:pt x="250837" y="274904"/>
                </a:lnTo>
                <a:lnTo>
                  <a:pt x="258571" y="269087"/>
                </a:lnTo>
                <a:lnTo>
                  <a:pt x="260860" y="262636"/>
                </a:lnTo>
                <a:lnTo>
                  <a:pt x="223367" y="262636"/>
                </a:lnTo>
                <a:lnTo>
                  <a:pt x="223367" y="235483"/>
                </a:lnTo>
                <a:close/>
              </a:path>
              <a:path w="314325" h="314325">
                <a:moveTo>
                  <a:pt x="278792" y="260997"/>
                </a:moveTo>
                <a:lnTo>
                  <a:pt x="261442" y="260997"/>
                </a:lnTo>
                <a:lnTo>
                  <a:pt x="279069" y="278625"/>
                </a:lnTo>
                <a:lnTo>
                  <a:pt x="284899" y="281038"/>
                </a:lnTo>
                <a:lnTo>
                  <a:pt x="297294" y="281038"/>
                </a:lnTo>
                <a:lnTo>
                  <a:pt x="303123" y="278625"/>
                </a:lnTo>
                <a:lnTo>
                  <a:pt x="307505" y="274243"/>
                </a:lnTo>
                <a:lnTo>
                  <a:pt x="311135" y="268770"/>
                </a:lnTo>
                <a:lnTo>
                  <a:pt x="288175" y="268770"/>
                </a:lnTo>
                <a:lnTo>
                  <a:pt x="285432" y="267639"/>
                </a:lnTo>
                <a:lnTo>
                  <a:pt x="278792" y="260997"/>
                </a:lnTo>
                <a:close/>
              </a:path>
              <a:path w="314325" h="314325">
                <a:moveTo>
                  <a:pt x="272964" y="206908"/>
                </a:moveTo>
                <a:lnTo>
                  <a:pt x="255612" y="206908"/>
                </a:lnTo>
                <a:lnTo>
                  <a:pt x="303085" y="254381"/>
                </a:lnTo>
                <a:lnTo>
                  <a:pt x="303085" y="261315"/>
                </a:lnTo>
                <a:lnTo>
                  <a:pt x="296760" y="267639"/>
                </a:lnTo>
                <a:lnTo>
                  <a:pt x="294017" y="268770"/>
                </a:lnTo>
                <a:lnTo>
                  <a:pt x="311135" y="268770"/>
                </a:lnTo>
                <a:lnTo>
                  <a:pt x="312591" y="266574"/>
                </a:lnTo>
                <a:lnTo>
                  <a:pt x="314286" y="257841"/>
                </a:lnTo>
                <a:lnTo>
                  <a:pt x="312591" y="249108"/>
                </a:lnTo>
                <a:lnTo>
                  <a:pt x="307505" y="241439"/>
                </a:lnTo>
                <a:lnTo>
                  <a:pt x="272964" y="206908"/>
                </a:lnTo>
                <a:close/>
              </a:path>
              <a:path w="314325" h="314325">
                <a:moveTo>
                  <a:pt x="246809" y="229006"/>
                </a:moveTo>
                <a:lnTo>
                  <a:pt x="229450" y="229006"/>
                </a:lnTo>
                <a:lnTo>
                  <a:pt x="250367" y="249923"/>
                </a:lnTo>
                <a:lnTo>
                  <a:pt x="250367" y="258775"/>
                </a:lnTo>
                <a:lnTo>
                  <a:pt x="246506" y="262636"/>
                </a:lnTo>
                <a:lnTo>
                  <a:pt x="260860" y="262636"/>
                </a:lnTo>
                <a:lnTo>
                  <a:pt x="261442" y="260997"/>
                </a:lnTo>
                <a:lnTo>
                  <a:pt x="278792" y="260997"/>
                </a:lnTo>
                <a:lnTo>
                  <a:pt x="246809" y="229006"/>
                </a:lnTo>
                <a:close/>
              </a:path>
              <a:path w="314325" h="314325">
                <a:moveTo>
                  <a:pt x="192828" y="87200"/>
                </a:moveTo>
                <a:lnTo>
                  <a:pt x="142354" y="109093"/>
                </a:lnTo>
                <a:lnTo>
                  <a:pt x="129463" y="126326"/>
                </a:lnTo>
                <a:lnTo>
                  <a:pt x="35890" y="126326"/>
                </a:lnTo>
                <a:lnTo>
                  <a:pt x="33134" y="129070"/>
                </a:lnTo>
                <a:lnTo>
                  <a:pt x="33134" y="135851"/>
                </a:lnTo>
                <a:lnTo>
                  <a:pt x="35890" y="138595"/>
                </a:lnTo>
                <a:lnTo>
                  <a:pt x="124167" y="138595"/>
                </a:lnTo>
                <a:lnTo>
                  <a:pt x="122050" y="146447"/>
                </a:lnTo>
                <a:lnTo>
                  <a:pt x="120799" y="154447"/>
                </a:lnTo>
                <a:lnTo>
                  <a:pt x="120412" y="162550"/>
                </a:lnTo>
                <a:lnTo>
                  <a:pt x="120878" y="170586"/>
                </a:lnTo>
                <a:lnTo>
                  <a:pt x="35890" y="170586"/>
                </a:lnTo>
                <a:lnTo>
                  <a:pt x="33134" y="173329"/>
                </a:lnTo>
                <a:lnTo>
                  <a:pt x="33134" y="180111"/>
                </a:lnTo>
                <a:lnTo>
                  <a:pt x="35890" y="182854"/>
                </a:lnTo>
                <a:lnTo>
                  <a:pt x="123304" y="182854"/>
                </a:lnTo>
                <a:lnTo>
                  <a:pt x="126393" y="191596"/>
                </a:lnTo>
                <a:lnTo>
                  <a:pt x="154107" y="224800"/>
                </a:lnTo>
                <a:lnTo>
                  <a:pt x="195389" y="237134"/>
                </a:lnTo>
                <a:lnTo>
                  <a:pt x="200659" y="237134"/>
                </a:lnTo>
                <a:lnTo>
                  <a:pt x="205930" y="236588"/>
                </a:lnTo>
                <a:lnTo>
                  <a:pt x="211099" y="235483"/>
                </a:lnTo>
                <a:lnTo>
                  <a:pt x="223367" y="235483"/>
                </a:lnTo>
                <a:lnTo>
                  <a:pt x="223367" y="231762"/>
                </a:lnTo>
                <a:lnTo>
                  <a:pt x="225424" y="230936"/>
                </a:lnTo>
                <a:lnTo>
                  <a:pt x="227456" y="230022"/>
                </a:lnTo>
                <a:lnTo>
                  <a:pt x="229450" y="229006"/>
                </a:lnTo>
                <a:lnTo>
                  <a:pt x="246809" y="229006"/>
                </a:lnTo>
                <a:lnTo>
                  <a:pt x="242677" y="224872"/>
                </a:lnTo>
                <a:lnTo>
                  <a:pt x="195395" y="224872"/>
                </a:lnTo>
                <a:lnTo>
                  <a:pt x="171767" y="220286"/>
                </a:lnTo>
                <a:lnTo>
                  <a:pt x="151015" y="206527"/>
                </a:lnTo>
                <a:lnTo>
                  <a:pt x="137256" y="185775"/>
                </a:lnTo>
                <a:lnTo>
                  <a:pt x="132670" y="162147"/>
                </a:lnTo>
                <a:lnTo>
                  <a:pt x="137256" y="138518"/>
                </a:lnTo>
                <a:lnTo>
                  <a:pt x="171769" y="104005"/>
                </a:lnTo>
                <a:lnTo>
                  <a:pt x="195389" y="99415"/>
                </a:lnTo>
                <a:lnTo>
                  <a:pt x="236565" y="99415"/>
                </a:lnTo>
                <a:lnTo>
                  <a:pt x="230099" y="95623"/>
                </a:lnTo>
                <a:lnTo>
                  <a:pt x="223367" y="92532"/>
                </a:lnTo>
                <a:lnTo>
                  <a:pt x="223367" y="88798"/>
                </a:lnTo>
                <a:lnTo>
                  <a:pt x="211099" y="88798"/>
                </a:lnTo>
                <a:lnTo>
                  <a:pt x="192828" y="87200"/>
                </a:lnTo>
                <a:close/>
              </a:path>
              <a:path w="314325" h="314325">
                <a:moveTo>
                  <a:pt x="236565" y="99415"/>
                </a:moveTo>
                <a:lnTo>
                  <a:pt x="195389" y="99415"/>
                </a:lnTo>
                <a:lnTo>
                  <a:pt x="207388" y="100563"/>
                </a:lnTo>
                <a:lnTo>
                  <a:pt x="219025" y="104005"/>
                </a:lnTo>
                <a:lnTo>
                  <a:pt x="229942" y="109740"/>
                </a:lnTo>
                <a:lnTo>
                  <a:pt x="239775" y="117767"/>
                </a:lnTo>
                <a:lnTo>
                  <a:pt x="253534" y="138518"/>
                </a:lnTo>
                <a:lnTo>
                  <a:pt x="258121" y="162147"/>
                </a:lnTo>
                <a:lnTo>
                  <a:pt x="253534" y="185775"/>
                </a:lnTo>
                <a:lnTo>
                  <a:pt x="239775" y="206527"/>
                </a:lnTo>
                <a:lnTo>
                  <a:pt x="219024" y="220286"/>
                </a:lnTo>
                <a:lnTo>
                  <a:pt x="195395" y="224872"/>
                </a:lnTo>
                <a:lnTo>
                  <a:pt x="242677" y="224872"/>
                </a:lnTo>
                <a:lnTo>
                  <a:pt x="240169" y="222364"/>
                </a:lnTo>
                <a:lnTo>
                  <a:pt x="243052" y="220205"/>
                </a:lnTo>
                <a:lnTo>
                  <a:pt x="245821" y="217817"/>
                </a:lnTo>
                <a:lnTo>
                  <a:pt x="251066" y="212572"/>
                </a:lnTo>
                <a:lnTo>
                  <a:pt x="253466" y="209804"/>
                </a:lnTo>
                <a:lnTo>
                  <a:pt x="255612" y="206908"/>
                </a:lnTo>
                <a:lnTo>
                  <a:pt x="272964" y="206908"/>
                </a:lnTo>
                <a:lnTo>
                  <a:pt x="262254" y="196202"/>
                </a:lnTo>
                <a:lnTo>
                  <a:pt x="268308" y="179758"/>
                </a:lnTo>
                <a:lnTo>
                  <a:pt x="270389" y="162550"/>
                </a:lnTo>
                <a:lnTo>
                  <a:pt x="268498" y="145328"/>
                </a:lnTo>
                <a:lnTo>
                  <a:pt x="262717" y="129070"/>
                </a:lnTo>
                <a:lnTo>
                  <a:pt x="262635" y="111074"/>
                </a:lnTo>
                <a:lnTo>
                  <a:pt x="250367" y="111074"/>
                </a:lnTo>
                <a:lnTo>
                  <a:pt x="249109" y="109740"/>
                </a:lnTo>
                <a:lnTo>
                  <a:pt x="248450" y="109093"/>
                </a:lnTo>
                <a:lnTo>
                  <a:pt x="242696" y="103901"/>
                </a:lnTo>
                <a:lnTo>
                  <a:pt x="236565" y="99415"/>
                </a:lnTo>
                <a:close/>
              </a:path>
              <a:path w="314325" h="314325">
                <a:moveTo>
                  <a:pt x="260670" y="12268"/>
                </a:moveTo>
                <a:lnTo>
                  <a:pt x="246506" y="12268"/>
                </a:lnTo>
                <a:lnTo>
                  <a:pt x="250367" y="16116"/>
                </a:lnTo>
                <a:lnTo>
                  <a:pt x="250367" y="111074"/>
                </a:lnTo>
                <a:lnTo>
                  <a:pt x="262635" y="111074"/>
                </a:lnTo>
                <a:lnTo>
                  <a:pt x="262635" y="20853"/>
                </a:lnTo>
                <a:lnTo>
                  <a:pt x="260993" y="12746"/>
                </a:lnTo>
                <a:lnTo>
                  <a:pt x="260670" y="12268"/>
                </a:lnTo>
                <a:close/>
              </a:path>
              <a:path w="314325" h="314325">
                <a:moveTo>
                  <a:pt x="221397" y="51536"/>
                </a:moveTo>
                <a:lnTo>
                  <a:pt x="207238" y="51536"/>
                </a:lnTo>
                <a:lnTo>
                  <a:pt x="211099" y="55397"/>
                </a:lnTo>
                <a:lnTo>
                  <a:pt x="211099" y="88798"/>
                </a:lnTo>
                <a:lnTo>
                  <a:pt x="223367" y="88798"/>
                </a:lnTo>
                <a:lnTo>
                  <a:pt x="223367" y="60134"/>
                </a:lnTo>
                <a:lnTo>
                  <a:pt x="221723" y="52019"/>
                </a:lnTo>
                <a:lnTo>
                  <a:pt x="221397" y="51536"/>
                </a:lnTo>
                <a:close/>
              </a:path>
              <a:path w="314325" h="314325">
                <a:moveTo>
                  <a:pt x="241769" y="0"/>
                </a:moveTo>
                <a:lnTo>
                  <a:pt x="78549" y="0"/>
                </a:lnTo>
                <a:lnTo>
                  <a:pt x="70434" y="1642"/>
                </a:lnTo>
                <a:lnTo>
                  <a:pt x="63801" y="6116"/>
                </a:lnTo>
                <a:lnTo>
                  <a:pt x="59325" y="12746"/>
                </a:lnTo>
                <a:lnTo>
                  <a:pt x="57683" y="20853"/>
                </a:lnTo>
                <a:lnTo>
                  <a:pt x="57683" y="39268"/>
                </a:lnTo>
                <a:lnTo>
                  <a:pt x="58000" y="39268"/>
                </a:lnTo>
                <a:lnTo>
                  <a:pt x="69951" y="39192"/>
                </a:lnTo>
                <a:lnTo>
                  <a:pt x="69951" y="16116"/>
                </a:lnTo>
                <a:lnTo>
                  <a:pt x="73812" y="12268"/>
                </a:lnTo>
                <a:lnTo>
                  <a:pt x="260670" y="12268"/>
                </a:lnTo>
                <a:lnTo>
                  <a:pt x="256517" y="6116"/>
                </a:lnTo>
                <a:lnTo>
                  <a:pt x="249884" y="1642"/>
                </a:lnTo>
                <a:lnTo>
                  <a:pt x="241769" y="0"/>
                </a:lnTo>
                <a:close/>
              </a:path>
              <a:path w="314325" h="314325">
                <a:moveTo>
                  <a:pt x="69595" y="39192"/>
                </a:moveTo>
                <a:lnTo>
                  <a:pt x="58051" y="39192"/>
                </a:lnTo>
                <a:lnTo>
                  <a:pt x="69557" y="39268"/>
                </a:lnTo>
                <a:close/>
              </a:path>
              <a:path w="314325" h="314325">
                <a:moveTo>
                  <a:pt x="69951" y="39192"/>
                </a:moveTo>
                <a:lnTo>
                  <a:pt x="69595" y="39192"/>
                </a:lnTo>
                <a:lnTo>
                  <a:pt x="69951" y="39268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2"/>
          <p:cNvSpPr/>
          <p:nvPr/>
        </p:nvSpPr>
        <p:spPr>
          <a:xfrm>
            <a:off x="3121214" y="2250923"/>
            <a:ext cx="84213" cy="7208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3"/>
          <p:cNvSpPr/>
          <p:nvPr/>
        </p:nvSpPr>
        <p:spPr>
          <a:xfrm>
            <a:off x="3001067" y="2339811"/>
            <a:ext cx="98425" cy="12700"/>
          </a:xfrm>
          <a:custGeom>
            <a:avLst/>
            <a:gdLst/>
            <a:ahLst/>
            <a:cxnLst/>
            <a:rect l="l" t="t" r="r" b="b"/>
            <a:pathLst>
              <a:path w="98425" h="12700">
                <a:moveTo>
                  <a:pt x="95377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95377" y="12268"/>
                </a:lnTo>
                <a:lnTo>
                  <a:pt x="98132" y="9525"/>
                </a:lnTo>
                <a:lnTo>
                  <a:pt x="98132" y="2743"/>
                </a:lnTo>
                <a:lnTo>
                  <a:pt x="9537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64"/>
          <p:cNvSpPr/>
          <p:nvPr/>
        </p:nvSpPr>
        <p:spPr>
          <a:xfrm>
            <a:off x="3118964" y="23840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747" y="0"/>
                </a:moveTo>
                <a:lnTo>
                  <a:pt x="4521" y="0"/>
                </a:lnTo>
                <a:lnTo>
                  <a:pt x="2933" y="647"/>
                </a:lnTo>
                <a:lnTo>
                  <a:pt x="647" y="2933"/>
                </a:lnTo>
                <a:lnTo>
                  <a:pt x="0" y="4521"/>
                </a:lnTo>
                <a:lnTo>
                  <a:pt x="0" y="7747"/>
                </a:lnTo>
                <a:lnTo>
                  <a:pt x="647" y="9321"/>
                </a:lnTo>
                <a:lnTo>
                  <a:pt x="2933" y="11607"/>
                </a:lnTo>
                <a:lnTo>
                  <a:pt x="4508" y="12268"/>
                </a:lnTo>
                <a:lnTo>
                  <a:pt x="7747" y="12268"/>
                </a:lnTo>
                <a:lnTo>
                  <a:pt x="9334" y="11607"/>
                </a:lnTo>
                <a:lnTo>
                  <a:pt x="11620" y="9321"/>
                </a:lnTo>
                <a:lnTo>
                  <a:pt x="12268" y="7747"/>
                </a:lnTo>
                <a:lnTo>
                  <a:pt x="12268" y="4521"/>
                </a:lnTo>
                <a:lnTo>
                  <a:pt x="11620" y="2933"/>
                </a:lnTo>
                <a:lnTo>
                  <a:pt x="9334" y="647"/>
                </a:lnTo>
                <a:lnTo>
                  <a:pt x="774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65"/>
          <p:cNvSpPr/>
          <p:nvPr/>
        </p:nvSpPr>
        <p:spPr>
          <a:xfrm>
            <a:off x="3001064" y="2384071"/>
            <a:ext cx="106045" cy="12700"/>
          </a:xfrm>
          <a:custGeom>
            <a:avLst/>
            <a:gdLst/>
            <a:ahLst/>
            <a:cxnLst/>
            <a:rect l="l" t="t" r="r" b="b"/>
            <a:pathLst>
              <a:path w="106044" h="12700">
                <a:moveTo>
                  <a:pt x="102768" y="0"/>
                </a:moveTo>
                <a:lnTo>
                  <a:pt x="2755" y="0"/>
                </a:lnTo>
                <a:lnTo>
                  <a:pt x="0" y="2743"/>
                </a:lnTo>
                <a:lnTo>
                  <a:pt x="0" y="9525"/>
                </a:lnTo>
                <a:lnTo>
                  <a:pt x="2755" y="12268"/>
                </a:lnTo>
                <a:lnTo>
                  <a:pt x="102768" y="12268"/>
                </a:lnTo>
                <a:lnTo>
                  <a:pt x="105498" y="9525"/>
                </a:lnTo>
                <a:lnTo>
                  <a:pt x="105498" y="2743"/>
                </a:lnTo>
                <a:lnTo>
                  <a:pt x="102768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66"/>
          <p:cNvSpPr/>
          <p:nvPr/>
        </p:nvSpPr>
        <p:spPr>
          <a:xfrm>
            <a:off x="3001067" y="2207348"/>
            <a:ext cx="105410" cy="12700"/>
          </a:xfrm>
          <a:custGeom>
            <a:avLst/>
            <a:gdLst/>
            <a:ahLst/>
            <a:cxnLst/>
            <a:rect l="l" t="t" r="r" b="b"/>
            <a:pathLst>
              <a:path w="105409" h="12700">
                <a:moveTo>
                  <a:pt x="102603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102603" y="12268"/>
                </a:lnTo>
                <a:lnTo>
                  <a:pt x="105346" y="9525"/>
                </a:lnTo>
                <a:lnTo>
                  <a:pt x="105346" y="2743"/>
                </a:lnTo>
                <a:lnTo>
                  <a:pt x="102603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83324">
            <a:off x="7579142" y="2571760"/>
            <a:ext cx="1828800" cy="118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" name="object 19"/>
          <p:cNvSpPr/>
          <p:nvPr/>
        </p:nvSpPr>
        <p:spPr>
          <a:xfrm>
            <a:off x="1275228" y="3832173"/>
            <a:ext cx="2349817" cy="51393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21"/>
          <p:cNvSpPr/>
          <p:nvPr/>
        </p:nvSpPr>
        <p:spPr>
          <a:xfrm>
            <a:off x="1347338" y="3889158"/>
            <a:ext cx="2205583" cy="52089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22"/>
          <p:cNvSpPr txBox="1"/>
          <p:nvPr/>
        </p:nvSpPr>
        <p:spPr>
          <a:xfrm>
            <a:off x="1417342" y="3948774"/>
            <a:ext cx="21284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МОЛОЧНОКИСЛЫЕ БАКТЕРИИ </a:t>
            </a:r>
            <a:r>
              <a:rPr lang="en-US" sz="1200" i="1" dirty="0" err="1" smtClean="0">
                <a:solidFill>
                  <a:schemeClr val="bg1"/>
                </a:solidFill>
              </a:rPr>
              <a:t>Lactococcus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lactis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93" name="object 40"/>
          <p:cNvSpPr txBox="1"/>
          <p:nvPr/>
        </p:nvSpPr>
        <p:spPr>
          <a:xfrm>
            <a:off x="1275227" y="4665108"/>
            <a:ext cx="2277693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200" b="1" dirty="0"/>
              <a:t>Относятся к коккам, характерной особенностью которых является высокая интенсивность развития в момент контакта с целевым субстратом и интенсивное снижение </a:t>
            </a:r>
            <a:r>
              <a:rPr lang="ru-RU" sz="1200" b="1" dirty="0" smtClean="0"/>
              <a:t>p</a:t>
            </a:r>
            <a:r>
              <a:rPr lang="en-US" sz="1200" b="1" dirty="0" smtClean="0"/>
              <a:t>H</a:t>
            </a:r>
            <a:r>
              <a:rPr lang="ru-RU" sz="1200" b="1" dirty="0" smtClean="0"/>
              <a:t> </a:t>
            </a:r>
            <a:r>
              <a:rPr lang="ru-RU" sz="1200" b="1" dirty="0"/>
              <a:t>силосуемой массы</a:t>
            </a:r>
            <a:r>
              <a:rPr lang="ru-RU" sz="1200" b="1" dirty="0" smtClean="0"/>
              <a:t>.</a:t>
            </a:r>
            <a:endParaRPr lang="en-US" sz="1200" b="1" dirty="0" smtClean="0"/>
          </a:p>
          <a:p>
            <a:endParaRPr lang="en-US" sz="1200" dirty="0" smtClean="0"/>
          </a:p>
          <a:p>
            <a:r>
              <a:rPr lang="ru-RU" sz="1200" b="1" dirty="0" smtClean="0"/>
              <a:t>Работают </a:t>
            </a:r>
            <a:r>
              <a:rPr lang="ru-RU" sz="1200" b="1" dirty="0"/>
              <a:t>в диапазоне </a:t>
            </a:r>
            <a:r>
              <a:rPr lang="ru-RU" sz="1200" b="1" dirty="0" err="1"/>
              <a:t>pH</a:t>
            </a:r>
            <a:r>
              <a:rPr lang="ru-RU" sz="1200" b="1" dirty="0"/>
              <a:t> </a:t>
            </a:r>
            <a:r>
              <a:rPr lang="ru-RU" sz="1200" b="1" dirty="0" smtClean="0"/>
              <a:t>7.0-5.0</a:t>
            </a:r>
            <a:endParaRPr lang="ru-RU" sz="1200" b="1" dirty="0"/>
          </a:p>
        </p:txBody>
      </p:sp>
      <p:grpSp>
        <p:nvGrpSpPr>
          <p:cNvPr id="94" name="Группа 93"/>
          <p:cNvGrpSpPr/>
          <p:nvPr/>
        </p:nvGrpSpPr>
        <p:grpSpPr>
          <a:xfrm>
            <a:off x="1064323" y="4647504"/>
            <a:ext cx="155905" cy="155892"/>
            <a:chOff x="6333313" y="4308641"/>
            <a:chExt cx="155905" cy="155892"/>
          </a:xfrm>
        </p:grpSpPr>
        <p:sp>
          <p:nvSpPr>
            <p:cNvPr id="95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6" name="object 19"/>
          <p:cNvSpPr/>
          <p:nvPr/>
        </p:nvSpPr>
        <p:spPr>
          <a:xfrm>
            <a:off x="4396623" y="3793676"/>
            <a:ext cx="2612451" cy="51393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21"/>
          <p:cNvSpPr/>
          <p:nvPr/>
        </p:nvSpPr>
        <p:spPr>
          <a:xfrm>
            <a:off x="4468733" y="3850661"/>
            <a:ext cx="2452096" cy="52089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22"/>
          <p:cNvSpPr txBox="1"/>
          <p:nvPr/>
        </p:nvSpPr>
        <p:spPr>
          <a:xfrm>
            <a:off x="4485551" y="3885036"/>
            <a:ext cx="23650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ПРОПИОНОВОКИСЛЫЕ БАКТЕРИИ </a:t>
            </a:r>
            <a:r>
              <a:rPr lang="en-US" sz="1200" i="1" dirty="0" smtClean="0">
                <a:solidFill>
                  <a:schemeClr val="bg1"/>
                </a:solidFill>
              </a:rPr>
              <a:t>Propionibacterium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freudenreichii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119" name="object 19"/>
          <p:cNvSpPr/>
          <p:nvPr/>
        </p:nvSpPr>
        <p:spPr>
          <a:xfrm>
            <a:off x="7562533" y="3832173"/>
            <a:ext cx="2349817" cy="51393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21"/>
          <p:cNvSpPr/>
          <p:nvPr/>
        </p:nvSpPr>
        <p:spPr>
          <a:xfrm>
            <a:off x="7634643" y="3889158"/>
            <a:ext cx="2205583" cy="52089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22"/>
          <p:cNvSpPr txBox="1"/>
          <p:nvPr/>
        </p:nvSpPr>
        <p:spPr>
          <a:xfrm>
            <a:off x="7704647" y="3948774"/>
            <a:ext cx="21284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МОЛОЧНОКИСЛЫЕ БАКТЕРИИ </a:t>
            </a:r>
            <a:r>
              <a:rPr lang="en-US" sz="1200" i="1" dirty="0" err="1" smtClean="0">
                <a:solidFill>
                  <a:schemeClr val="bg1"/>
                </a:solidFill>
              </a:rPr>
              <a:t>Lactococcus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plantarum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137" name="object 40"/>
          <p:cNvSpPr txBox="1"/>
          <p:nvPr/>
        </p:nvSpPr>
        <p:spPr>
          <a:xfrm>
            <a:off x="7498420" y="4665108"/>
            <a:ext cx="241393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200" b="1" dirty="0"/>
              <a:t>Являются основным </a:t>
            </a:r>
            <a:r>
              <a:rPr lang="ru-RU" sz="1200" b="1" dirty="0" err="1" smtClean="0"/>
              <a:t>продуцетом</a:t>
            </a:r>
            <a:r>
              <a:rPr lang="ru-RU" sz="1200" b="1" dirty="0" smtClean="0"/>
              <a:t> </a:t>
            </a:r>
            <a:r>
              <a:rPr lang="ru-RU" sz="1200" b="1" dirty="0"/>
              <a:t>молочной кислоты и </a:t>
            </a:r>
            <a:r>
              <a:rPr lang="ru-RU" sz="1200" b="1" dirty="0" smtClean="0"/>
              <a:t>природным </a:t>
            </a:r>
            <a:r>
              <a:rPr lang="ru-RU" sz="1200" b="1" dirty="0"/>
              <a:t>антагонистом </a:t>
            </a:r>
            <a:r>
              <a:rPr lang="ru-RU" sz="1200" b="1" dirty="0" smtClean="0"/>
              <a:t>плесневых </a:t>
            </a:r>
            <a:r>
              <a:rPr lang="ru-RU" sz="1200" b="1" dirty="0"/>
              <a:t>грибов, а также обладают бактерицидным и </a:t>
            </a:r>
            <a:r>
              <a:rPr lang="ru-RU" sz="1200" b="1" dirty="0" smtClean="0"/>
              <a:t>противовирусным  </a:t>
            </a:r>
            <a:r>
              <a:rPr lang="ru-RU" sz="1200" b="1" dirty="0"/>
              <a:t>действием</a:t>
            </a:r>
            <a:r>
              <a:rPr lang="ru-RU" sz="1200" b="1" dirty="0" smtClean="0"/>
              <a:t>.</a:t>
            </a:r>
            <a:endParaRPr lang="en-US" sz="1200" b="1" dirty="0"/>
          </a:p>
          <a:p>
            <a:endParaRPr lang="en-US" sz="1200" b="1" dirty="0" smtClean="0"/>
          </a:p>
          <a:p>
            <a:endParaRPr lang="en-US" sz="1200" b="1" dirty="0"/>
          </a:p>
          <a:p>
            <a:r>
              <a:rPr lang="ru-RU" sz="1200" b="1" dirty="0" smtClean="0"/>
              <a:t>Работают </a:t>
            </a:r>
            <a:r>
              <a:rPr lang="ru-RU" sz="1200" b="1" dirty="0"/>
              <a:t>в диапазоне </a:t>
            </a:r>
            <a:r>
              <a:rPr lang="ru-RU" sz="1200" b="1" dirty="0" err="1"/>
              <a:t>pH</a:t>
            </a:r>
            <a:r>
              <a:rPr lang="ru-RU" sz="1200" b="1" dirty="0"/>
              <a:t> </a:t>
            </a:r>
            <a:r>
              <a:rPr lang="ru-RU" sz="1200" b="1" dirty="0" smtClean="0"/>
              <a:t>5.0-3.8</a:t>
            </a:r>
            <a:endParaRPr lang="ru-RU" sz="1200" b="1" dirty="0"/>
          </a:p>
          <a:p>
            <a:endParaRPr lang="ru-RU" sz="1200" b="1" dirty="0"/>
          </a:p>
        </p:txBody>
      </p:sp>
      <p:grpSp>
        <p:nvGrpSpPr>
          <p:cNvPr id="141" name="Группа 140"/>
          <p:cNvGrpSpPr/>
          <p:nvPr/>
        </p:nvGrpSpPr>
        <p:grpSpPr>
          <a:xfrm>
            <a:off x="7293404" y="4647504"/>
            <a:ext cx="155905" cy="155892"/>
            <a:chOff x="6333313" y="4308641"/>
            <a:chExt cx="155905" cy="155892"/>
          </a:xfrm>
        </p:grpSpPr>
        <p:sp>
          <p:nvSpPr>
            <p:cNvPr id="142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5" name="object 40"/>
          <p:cNvSpPr txBox="1"/>
          <p:nvPr/>
        </p:nvSpPr>
        <p:spPr>
          <a:xfrm>
            <a:off x="4374338" y="4665108"/>
            <a:ext cx="2476218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200" b="1" dirty="0"/>
              <a:t>Обеспечивают </a:t>
            </a:r>
            <a:r>
              <a:rPr lang="ru-RU" sz="1200" b="1" dirty="0" err="1"/>
              <a:t>фунгицидную</a:t>
            </a:r>
            <a:r>
              <a:rPr lang="ru-RU" sz="1200" b="1" dirty="0"/>
              <a:t> активность   за  счет образования </a:t>
            </a:r>
            <a:r>
              <a:rPr lang="ru-RU" sz="1200" b="1" dirty="0" err="1"/>
              <a:t>пропионовой</a:t>
            </a:r>
            <a:r>
              <a:rPr lang="ru-RU" sz="1200" b="1" dirty="0"/>
              <a:t> кислоты, которая высокоэффективна в отношении ингибирования плесневых грибов</a:t>
            </a:r>
            <a:r>
              <a:rPr lang="ru-RU" sz="1200" b="1" dirty="0" smtClean="0"/>
              <a:t>.</a:t>
            </a:r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  <a:p>
            <a:r>
              <a:rPr lang="ru-RU" sz="1200" b="1" dirty="0"/>
              <a:t>Работают в диапазоне </a:t>
            </a:r>
            <a:r>
              <a:rPr lang="ru-RU" sz="1200" b="1" dirty="0" err="1" smtClean="0"/>
              <a:t>pH</a:t>
            </a:r>
            <a:r>
              <a:rPr lang="ru-RU" sz="1200" b="1" dirty="0" smtClean="0"/>
              <a:t> </a:t>
            </a:r>
            <a:r>
              <a:rPr lang="ru-RU" sz="1200" b="1" dirty="0"/>
              <a:t>4.5-3.6</a:t>
            </a:r>
          </a:p>
        </p:txBody>
      </p:sp>
      <p:grpSp>
        <p:nvGrpSpPr>
          <p:cNvPr id="156" name="Группа 155"/>
          <p:cNvGrpSpPr/>
          <p:nvPr/>
        </p:nvGrpSpPr>
        <p:grpSpPr>
          <a:xfrm>
            <a:off x="4169322" y="4647504"/>
            <a:ext cx="155905" cy="155892"/>
            <a:chOff x="6333313" y="4308641"/>
            <a:chExt cx="155905" cy="155892"/>
          </a:xfrm>
        </p:grpSpPr>
        <p:sp>
          <p:nvSpPr>
            <p:cNvPr id="157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Группа 160"/>
          <p:cNvGrpSpPr/>
          <p:nvPr/>
        </p:nvGrpSpPr>
        <p:grpSpPr>
          <a:xfrm>
            <a:off x="1064323" y="5999438"/>
            <a:ext cx="155905" cy="155892"/>
            <a:chOff x="6333313" y="4308641"/>
            <a:chExt cx="155905" cy="155892"/>
          </a:xfrm>
        </p:grpSpPr>
        <p:sp>
          <p:nvSpPr>
            <p:cNvPr id="162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0" name="Группа 169"/>
          <p:cNvGrpSpPr/>
          <p:nvPr/>
        </p:nvGrpSpPr>
        <p:grpSpPr>
          <a:xfrm>
            <a:off x="4138508" y="5999438"/>
            <a:ext cx="155905" cy="155892"/>
            <a:chOff x="6333313" y="4308641"/>
            <a:chExt cx="155905" cy="155892"/>
          </a:xfrm>
        </p:grpSpPr>
        <p:sp>
          <p:nvSpPr>
            <p:cNvPr id="171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3" name="Группа 172"/>
          <p:cNvGrpSpPr/>
          <p:nvPr/>
        </p:nvGrpSpPr>
        <p:grpSpPr>
          <a:xfrm>
            <a:off x="7251119" y="5999438"/>
            <a:ext cx="155905" cy="155892"/>
            <a:chOff x="6333313" y="4308641"/>
            <a:chExt cx="155905" cy="155892"/>
          </a:xfrm>
        </p:grpSpPr>
        <p:sp>
          <p:nvSpPr>
            <p:cNvPr id="174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6" name="Группа 175"/>
          <p:cNvGrpSpPr/>
          <p:nvPr/>
        </p:nvGrpSpPr>
        <p:grpSpPr>
          <a:xfrm>
            <a:off x="4878453" y="6541149"/>
            <a:ext cx="925510" cy="925507"/>
            <a:chOff x="3653591" y="1860748"/>
            <a:chExt cx="1522169" cy="1522163"/>
          </a:xfrm>
        </p:grpSpPr>
        <p:grpSp>
          <p:nvGrpSpPr>
            <p:cNvPr id="177" name="Группа 176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179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0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78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270018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Овал 167"/>
          <p:cNvSpPr/>
          <p:nvPr/>
        </p:nvSpPr>
        <p:spPr>
          <a:xfrm>
            <a:off x="8292378" y="1262330"/>
            <a:ext cx="2351092" cy="2351092"/>
          </a:xfrm>
          <a:prstGeom prst="ellipse">
            <a:avLst/>
          </a:prstGeom>
          <a:solidFill>
            <a:schemeClr val="bg2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object 12"/>
          <p:cNvSpPr txBox="1"/>
          <p:nvPr/>
        </p:nvSpPr>
        <p:spPr>
          <a:xfrm>
            <a:off x="2183733" y="558864"/>
            <a:ext cx="67086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dirty="0"/>
              <a:t>ОСНОВНЫЕ ДОСТОИНСТВА </a:t>
            </a:r>
            <a:r>
              <a:rPr lang="ru-RU" sz="2400" b="1" dirty="0" smtClean="0"/>
              <a:t>ПРЕПАРАТА БИОСИБ®</a:t>
            </a:r>
            <a:endParaRPr lang="ru-RU" sz="2400" b="1" dirty="0"/>
          </a:p>
        </p:txBody>
      </p:sp>
      <p:sp>
        <p:nvSpPr>
          <p:cNvPr id="3" name="Овал 2"/>
          <p:cNvSpPr/>
          <p:nvPr/>
        </p:nvSpPr>
        <p:spPr>
          <a:xfrm>
            <a:off x="311163" y="1495846"/>
            <a:ext cx="1981200" cy="1981200"/>
          </a:xfrm>
          <a:prstGeom prst="ellipse">
            <a:avLst/>
          </a:prstGeom>
          <a:solidFill>
            <a:schemeClr val="bg2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/>
          <p:cNvSpPr/>
          <p:nvPr/>
        </p:nvSpPr>
        <p:spPr>
          <a:xfrm>
            <a:off x="1414514" y="1320595"/>
            <a:ext cx="2351092" cy="2351092"/>
          </a:xfrm>
          <a:prstGeom prst="ellipse">
            <a:avLst/>
          </a:prstGeom>
          <a:solidFill>
            <a:schemeClr val="accent3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Овал 137"/>
          <p:cNvSpPr/>
          <p:nvPr/>
        </p:nvSpPr>
        <p:spPr>
          <a:xfrm>
            <a:off x="2774170" y="1092264"/>
            <a:ext cx="2321560" cy="2331305"/>
          </a:xfrm>
          <a:prstGeom prst="ellipse">
            <a:avLst/>
          </a:prstGeom>
          <a:solidFill>
            <a:schemeClr val="accent5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Овал 138"/>
          <p:cNvSpPr/>
          <p:nvPr/>
        </p:nvSpPr>
        <p:spPr>
          <a:xfrm>
            <a:off x="4220689" y="1343003"/>
            <a:ext cx="2351812" cy="2247176"/>
          </a:xfrm>
          <a:prstGeom prst="ellipse">
            <a:avLst/>
          </a:prstGeom>
          <a:solidFill>
            <a:schemeClr val="bg1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Овал 139"/>
          <p:cNvSpPr/>
          <p:nvPr/>
        </p:nvSpPr>
        <p:spPr>
          <a:xfrm>
            <a:off x="5774716" y="1239087"/>
            <a:ext cx="2351092" cy="2351092"/>
          </a:xfrm>
          <a:prstGeom prst="ellipse">
            <a:avLst/>
          </a:prstGeom>
          <a:solidFill>
            <a:schemeClr val="accent3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Овал 140"/>
          <p:cNvSpPr/>
          <p:nvPr/>
        </p:nvSpPr>
        <p:spPr>
          <a:xfrm>
            <a:off x="7265090" y="1092264"/>
            <a:ext cx="2123248" cy="2123248"/>
          </a:xfrm>
          <a:prstGeom prst="ellipse">
            <a:avLst/>
          </a:prstGeom>
          <a:solidFill>
            <a:schemeClr val="bg2">
              <a:lumMod val="9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object 10"/>
          <p:cNvSpPr/>
          <p:nvPr/>
        </p:nvSpPr>
        <p:spPr>
          <a:xfrm>
            <a:off x="0" y="2414633"/>
            <a:ext cx="10833100" cy="2214910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8"/>
          <p:cNvSpPr txBox="1"/>
          <p:nvPr/>
        </p:nvSpPr>
        <p:spPr>
          <a:xfrm>
            <a:off x="234950" y="2682578"/>
            <a:ext cx="1350399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01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Активизирует процесс ферментации в силосуемой массе, что существенно сокращает срок созревания силоса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08880" y="2478552"/>
            <a:ext cx="155905" cy="155892"/>
            <a:chOff x="6333313" y="4308641"/>
            <a:chExt cx="155905" cy="155892"/>
          </a:xfrm>
        </p:grpSpPr>
        <p:sp>
          <p:nvSpPr>
            <p:cNvPr id="86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2" name="object 18"/>
          <p:cNvSpPr txBox="1"/>
          <p:nvPr/>
        </p:nvSpPr>
        <p:spPr>
          <a:xfrm>
            <a:off x="1793258" y="2682578"/>
            <a:ext cx="1197034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02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Защищает силосуемую массу от развития гнилостных, </a:t>
            </a:r>
            <a:r>
              <a:rPr lang="ru-RU" sz="1100" dirty="0" err="1"/>
              <a:t>маслянокислых</a:t>
            </a:r>
            <a:r>
              <a:rPr lang="ru-RU" sz="1100" dirty="0"/>
              <a:t> бактерий, грибов</a:t>
            </a:r>
          </a:p>
        </p:txBody>
      </p:sp>
      <p:grpSp>
        <p:nvGrpSpPr>
          <p:cNvPr id="144" name="Группа 143"/>
          <p:cNvGrpSpPr/>
          <p:nvPr/>
        </p:nvGrpSpPr>
        <p:grpSpPr>
          <a:xfrm>
            <a:off x="2339917" y="2478552"/>
            <a:ext cx="155905" cy="155892"/>
            <a:chOff x="6333313" y="4308641"/>
            <a:chExt cx="155905" cy="155892"/>
          </a:xfrm>
        </p:grpSpPr>
        <p:sp>
          <p:nvSpPr>
            <p:cNvPr id="145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7" name="object 18"/>
          <p:cNvSpPr txBox="1"/>
          <p:nvPr/>
        </p:nvSpPr>
        <p:spPr>
          <a:xfrm>
            <a:off x="3198200" y="2682578"/>
            <a:ext cx="1197034" cy="1290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03</a:t>
            </a:r>
          </a:p>
          <a:p>
            <a:pPr algn="ctr"/>
            <a:r>
              <a:rPr lang="ru-RU" sz="1100" dirty="0"/>
              <a:t>Способствует получению первоклассного силоса с хорошим запахом и вкусом</a:t>
            </a:r>
          </a:p>
        </p:txBody>
      </p:sp>
      <p:sp>
        <p:nvSpPr>
          <p:cNvPr id="68" name="object 16"/>
          <p:cNvSpPr/>
          <p:nvPr/>
        </p:nvSpPr>
        <p:spPr>
          <a:xfrm>
            <a:off x="388316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6"/>
          <p:cNvSpPr/>
          <p:nvPr/>
        </p:nvSpPr>
        <p:spPr>
          <a:xfrm>
            <a:off x="1842148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6"/>
          <p:cNvSpPr/>
          <p:nvPr/>
        </p:nvSpPr>
        <p:spPr>
          <a:xfrm>
            <a:off x="3295980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0" name="Группа 149"/>
          <p:cNvGrpSpPr/>
          <p:nvPr/>
        </p:nvGrpSpPr>
        <p:grpSpPr>
          <a:xfrm>
            <a:off x="3770954" y="2478552"/>
            <a:ext cx="155905" cy="155892"/>
            <a:chOff x="6333313" y="4308641"/>
            <a:chExt cx="155905" cy="155892"/>
          </a:xfrm>
        </p:grpSpPr>
        <p:sp>
          <p:nvSpPr>
            <p:cNvPr id="151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3" name="Группа 152"/>
          <p:cNvGrpSpPr/>
          <p:nvPr/>
        </p:nvGrpSpPr>
        <p:grpSpPr>
          <a:xfrm>
            <a:off x="5201991" y="2478552"/>
            <a:ext cx="155905" cy="155892"/>
            <a:chOff x="6333313" y="4308641"/>
            <a:chExt cx="155905" cy="155892"/>
          </a:xfrm>
        </p:grpSpPr>
        <p:sp>
          <p:nvSpPr>
            <p:cNvPr id="154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6633028" y="2478552"/>
            <a:ext cx="155905" cy="155892"/>
            <a:chOff x="6333313" y="4308641"/>
            <a:chExt cx="155905" cy="155892"/>
          </a:xfrm>
        </p:grpSpPr>
        <p:sp>
          <p:nvSpPr>
            <p:cNvPr id="157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9" name="Группа 158"/>
          <p:cNvGrpSpPr/>
          <p:nvPr/>
        </p:nvGrpSpPr>
        <p:grpSpPr>
          <a:xfrm>
            <a:off x="8064065" y="2478552"/>
            <a:ext cx="155905" cy="155892"/>
            <a:chOff x="6333313" y="4308641"/>
            <a:chExt cx="155905" cy="155892"/>
          </a:xfrm>
        </p:grpSpPr>
        <p:sp>
          <p:nvSpPr>
            <p:cNvPr id="160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2" name="object 18"/>
          <p:cNvSpPr txBox="1"/>
          <p:nvPr/>
        </p:nvSpPr>
        <p:spPr>
          <a:xfrm>
            <a:off x="4587732" y="2682578"/>
            <a:ext cx="1490370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04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 defTabSz="914294">
              <a:defRPr/>
            </a:pPr>
            <a:r>
              <a:rPr lang="ru-RU" sz="1100" dirty="0"/>
              <a:t>Идеально сочетается с </a:t>
            </a:r>
            <a:r>
              <a:rPr lang="ru-RU" sz="1100" dirty="0" err="1"/>
              <a:t>полиферментным</a:t>
            </a:r>
            <a:r>
              <a:rPr lang="ru-RU" sz="1100" dirty="0"/>
              <a:t> препаратом </a:t>
            </a:r>
            <a:r>
              <a:rPr lang="ru-RU" sz="1100" dirty="0" err="1"/>
              <a:t>Биоферм</a:t>
            </a:r>
            <a:r>
              <a:rPr lang="ru-RU" sz="1100" dirty="0"/>
              <a:t> при силосовании бобовых трав и </a:t>
            </a:r>
            <a:r>
              <a:rPr lang="ru-RU" sz="1100" dirty="0" err="1"/>
              <a:t>бобовозлаковых</a:t>
            </a:r>
            <a:r>
              <a:rPr lang="ru-RU" sz="1100" dirty="0"/>
              <a:t> </a:t>
            </a:r>
            <a:r>
              <a:rPr lang="ru-RU" sz="1100" dirty="0" smtClean="0"/>
              <a:t>смесей</a:t>
            </a:r>
            <a:r>
              <a:rPr lang="ru-RU" sz="800" i="1" dirty="0" smtClean="0">
                <a:solidFill>
                  <a:schemeClr val="dk1"/>
                </a:solidFill>
              </a:rPr>
              <a:t> </a:t>
            </a:r>
            <a:endParaRPr lang="ru-RU" sz="800" i="1" dirty="0">
              <a:solidFill>
                <a:schemeClr val="dk1"/>
              </a:solidFill>
            </a:endParaRPr>
          </a:p>
          <a:p>
            <a:pPr lvl="0"/>
            <a:endParaRPr lang="ru-RU" sz="1100" b="1" dirty="0"/>
          </a:p>
        </p:txBody>
      </p:sp>
      <p:sp>
        <p:nvSpPr>
          <p:cNvPr id="163" name="object 16"/>
          <p:cNvSpPr/>
          <p:nvPr/>
        </p:nvSpPr>
        <p:spPr>
          <a:xfrm>
            <a:off x="4749812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8"/>
          <p:cNvSpPr txBox="1"/>
          <p:nvPr/>
        </p:nvSpPr>
        <p:spPr>
          <a:xfrm>
            <a:off x="6125740" y="2682578"/>
            <a:ext cx="1424410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05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Сохраняет обменную энергию и </a:t>
            </a:r>
            <a:r>
              <a:rPr lang="ru-RU" sz="1100" dirty="0" smtClean="0"/>
              <a:t>протеин </a:t>
            </a:r>
            <a:r>
              <a:rPr lang="ru-RU" sz="1100" dirty="0"/>
              <a:t>корма на 85-95% от содержания в исходной зеленой массе</a:t>
            </a:r>
          </a:p>
        </p:txBody>
      </p:sp>
      <p:sp>
        <p:nvSpPr>
          <p:cNvPr id="165" name="object 16"/>
          <p:cNvSpPr/>
          <p:nvPr/>
        </p:nvSpPr>
        <p:spPr>
          <a:xfrm>
            <a:off x="6203644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8"/>
          <p:cNvSpPr txBox="1"/>
          <p:nvPr/>
        </p:nvSpPr>
        <p:spPr>
          <a:xfrm>
            <a:off x="7689703" y="2682578"/>
            <a:ext cx="1379105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06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 smtClean="0"/>
              <a:t>Технологичен </a:t>
            </a:r>
            <a:r>
              <a:rPr lang="ru-RU" sz="1100" dirty="0"/>
              <a:t>для всех типов </a:t>
            </a:r>
            <a:r>
              <a:rPr lang="ru-RU" sz="1100" dirty="0" err="1" smtClean="0"/>
              <a:t>кормо</a:t>
            </a:r>
            <a:r>
              <a:rPr lang="ru-RU" sz="1100" dirty="0" smtClean="0"/>
              <a:t>-уборочных </a:t>
            </a:r>
            <a:r>
              <a:rPr lang="ru-RU" sz="1100" dirty="0"/>
              <a:t>комбайнов и </a:t>
            </a:r>
            <a:r>
              <a:rPr lang="ru-RU" sz="1100" dirty="0" smtClean="0"/>
              <a:t>оборудования. </a:t>
            </a:r>
            <a:r>
              <a:rPr lang="ru-RU" sz="1100" dirty="0"/>
              <a:t>Не обладает коррозионными свойствами </a:t>
            </a:r>
          </a:p>
        </p:txBody>
      </p:sp>
      <p:sp>
        <p:nvSpPr>
          <p:cNvPr id="167" name="object 16"/>
          <p:cNvSpPr/>
          <p:nvPr/>
        </p:nvSpPr>
        <p:spPr>
          <a:xfrm>
            <a:off x="7657476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9" name="Группа 168"/>
          <p:cNvGrpSpPr/>
          <p:nvPr/>
        </p:nvGrpSpPr>
        <p:grpSpPr>
          <a:xfrm>
            <a:off x="9495103" y="2449747"/>
            <a:ext cx="155905" cy="155892"/>
            <a:chOff x="6333313" y="4308641"/>
            <a:chExt cx="155905" cy="155892"/>
          </a:xfrm>
        </p:grpSpPr>
        <p:sp>
          <p:nvSpPr>
            <p:cNvPr id="170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2" name="object 18"/>
          <p:cNvSpPr txBox="1"/>
          <p:nvPr/>
        </p:nvSpPr>
        <p:spPr>
          <a:xfrm>
            <a:off x="9226550" y="2682578"/>
            <a:ext cx="1197034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07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Обеспечивает высокую сохранность питательных веществ в силосуемой массе</a:t>
            </a:r>
          </a:p>
        </p:txBody>
      </p:sp>
      <p:sp>
        <p:nvSpPr>
          <p:cNvPr id="173" name="object 16"/>
          <p:cNvSpPr/>
          <p:nvPr/>
        </p:nvSpPr>
        <p:spPr>
          <a:xfrm>
            <a:off x="9111305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84994" y="1668887"/>
            <a:ext cx="684835" cy="684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3134" y="1714685"/>
            <a:ext cx="625375" cy="6253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30" y="1730036"/>
            <a:ext cx="601731" cy="6017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2656" y="1709482"/>
            <a:ext cx="630578" cy="63057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7924" y="1782189"/>
            <a:ext cx="557871" cy="5578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5930" y="1815193"/>
            <a:ext cx="751432" cy="5094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238" y="1626584"/>
            <a:ext cx="710312" cy="710312"/>
          </a:xfrm>
          <a:prstGeom prst="rect">
            <a:avLst/>
          </a:prstGeom>
        </p:spPr>
      </p:pic>
      <p:sp>
        <p:nvSpPr>
          <p:cNvPr id="67" name="Прямоугольник 66"/>
          <p:cNvSpPr/>
          <p:nvPr/>
        </p:nvSpPr>
        <p:spPr>
          <a:xfrm>
            <a:off x="1494897" y="934336"/>
            <a:ext cx="7893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БИОСИБ® безопасен для человека и животных. Применение препарата не требует специальных мер безопасности</a:t>
            </a:r>
            <a:endParaRPr lang="ru-RU" sz="1200" b="1" dirty="0"/>
          </a:p>
        </p:txBody>
      </p:sp>
      <p:sp>
        <p:nvSpPr>
          <p:cNvPr id="126" name="object 12"/>
          <p:cNvSpPr txBox="1"/>
          <p:nvPr/>
        </p:nvSpPr>
        <p:spPr>
          <a:xfrm>
            <a:off x="7334603" y="4939185"/>
            <a:ext cx="198422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200" b="1" dirty="0" smtClean="0"/>
              <a:t>НОРМЫ ПРИМЕНЕНИЯ</a:t>
            </a:r>
            <a:endParaRPr lang="ru-RU" sz="1200" b="1" dirty="0"/>
          </a:p>
        </p:txBody>
      </p:sp>
      <p:graphicFrame>
        <p:nvGraphicFramePr>
          <p:cNvPr id="127" name="Таблица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1081231"/>
              </p:ext>
            </p:extLst>
          </p:nvPr>
        </p:nvGraphicFramePr>
        <p:xfrm>
          <a:off x="6411378" y="5226050"/>
          <a:ext cx="388197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554">
                  <a:extLst>
                    <a:ext uri="{9D8B030D-6E8A-4147-A177-3AD203B41FA5}">
                      <a16:colId xmlns:a16="http://schemas.microsoft.com/office/drawing/2014/main" xmlns="" val="2304778634"/>
                    </a:ext>
                  </a:extLst>
                </a:gridCol>
                <a:gridCol w="1025739">
                  <a:extLst>
                    <a:ext uri="{9D8B030D-6E8A-4147-A177-3AD203B41FA5}">
                      <a16:colId xmlns:a16="http://schemas.microsoft.com/office/drawing/2014/main" xmlns="" val="3586034775"/>
                    </a:ext>
                  </a:extLst>
                </a:gridCol>
                <a:gridCol w="1288679">
                  <a:extLst>
                    <a:ext uri="{9D8B030D-6E8A-4147-A177-3AD203B41FA5}">
                      <a16:colId xmlns:a16="http://schemas.microsoft.com/office/drawing/2014/main" xmlns="" val="4020670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</a:rPr>
                        <a:t> силосуемой массы, т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БИОСИБ®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</a:rPr>
                        <a:t>суспензия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 (1*10</a:t>
                      </a:r>
                      <a:r>
                        <a:rPr lang="ru-RU" sz="1200" b="0" baseline="30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БИОСИБ® 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суспензионный концентрат (1*10</a:t>
                      </a:r>
                      <a:r>
                        <a:rPr lang="ru-RU" sz="1200" b="0" baseline="30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9309801"/>
                  </a:ext>
                </a:extLst>
              </a:tr>
              <a:tr h="21406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</a:t>
                      </a:r>
                      <a:endParaRPr lang="ru-RU" sz="1400" b="1" dirty="0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70-100 мл</a:t>
                      </a:r>
                      <a:endParaRPr lang="ru-RU" sz="1400" b="1" dirty="0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7-10 мл</a:t>
                      </a:r>
                      <a:endParaRPr lang="ru-RU" sz="1400" b="1" dirty="0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3846779"/>
                  </a:ext>
                </a:extLst>
              </a:tr>
              <a:tr h="29979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100</a:t>
                      </a:r>
                      <a:endParaRPr lang="ru-RU" sz="1400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7-10 л</a:t>
                      </a:r>
                      <a:endParaRPr lang="ru-RU" sz="1400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0,7-1,0 л</a:t>
                      </a:r>
                      <a:endParaRPr lang="ru-RU" sz="1400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6643592"/>
                  </a:ext>
                </a:extLst>
              </a:tr>
            </a:tbl>
          </a:graphicData>
        </a:graphic>
      </p:graphicFrame>
      <p:pic>
        <p:nvPicPr>
          <p:cNvPr id="133" name="Рисунок 1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27160">
            <a:off x="1623154" y="4380781"/>
            <a:ext cx="2080969" cy="294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27160">
            <a:off x="3355642" y="4348824"/>
            <a:ext cx="2080969" cy="295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792" y="5853197"/>
            <a:ext cx="1087877" cy="1052261"/>
          </a:xfrm>
          <a:prstGeom prst="rect">
            <a:avLst/>
          </a:prstGeom>
        </p:spPr>
      </p:pic>
      <p:sp>
        <p:nvSpPr>
          <p:cNvPr id="135" name="Прямоугольник 134"/>
          <p:cNvSpPr/>
          <p:nvPr/>
        </p:nvSpPr>
        <p:spPr>
          <a:xfrm>
            <a:off x="234950" y="6938571"/>
            <a:ext cx="179198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700" b="1" dirty="0"/>
              <a:t>Регистрационный номер декларации о </a:t>
            </a:r>
            <a:r>
              <a:rPr lang="ru-RU" sz="700" b="1" dirty="0" smtClean="0"/>
              <a:t>соответствии БИОСИБ®</a:t>
            </a:r>
            <a:endParaRPr lang="ru-RU" sz="700" b="1" dirty="0"/>
          </a:p>
          <a:p>
            <a:pPr algn="r"/>
            <a:r>
              <a:rPr lang="ru-RU" sz="700" b="1" dirty="0"/>
              <a:t>РОСС RU Д-RU.РА01.В.72582/21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75236" y="6923892"/>
            <a:ext cx="15155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 smtClean="0"/>
              <a:t>Свидетельство о государственной регистрации кормовой добавки для животных ПВР-1-4.6/01797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xmlns="" val="170284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Овал 151"/>
          <p:cNvSpPr/>
          <p:nvPr/>
        </p:nvSpPr>
        <p:spPr>
          <a:xfrm>
            <a:off x="275825" y="4606780"/>
            <a:ext cx="1326406" cy="1286262"/>
          </a:xfrm>
          <a:prstGeom prst="ellipse">
            <a:avLst/>
          </a:prstGeom>
          <a:solidFill>
            <a:schemeClr val="accent5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/>
          <p:cNvSpPr/>
          <p:nvPr/>
        </p:nvSpPr>
        <p:spPr>
          <a:xfrm>
            <a:off x="3738110" y="2914673"/>
            <a:ext cx="1326406" cy="1286262"/>
          </a:xfrm>
          <a:prstGeom prst="ellipse">
            <a:avLst/>
          </a:prstGeom>
          <a:solidFill>
            <a:schemeClr val="accent3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Овал 149"/>
          <p:cNvSpPr/>
          <p:nvPr/>
        </p:nvSpPr>
        <p:spPr>
          <a:xfrm>
            <a:off x="290483" y="2878944"/>
            <a:ext cx="1297090" cy="1286262"/>
          </a:xfrm>
          <a:prstGeom prst="ellipse">
            <a:avLst/>
          </a:prstGeom>
          <a:solidFill>
            <a:schemeClr val="bg2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/>
          <p:cNvSpPr/>
          <p:nvPr/>
        </p:nvSpPr>
        <p:spPr>
          <a:xfrm>
            <a:off x="563840" y="299381"/>
            <a:ext cx="9829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БИОФЕРМ®</a:t>
            </a:r>
            <a:endParaRPr lang="ru-RU" sz="4400" b="1" dirty="0"/>
          </a:p>
          <a:p>
            <a:pPr algn="ctr"/>
            <a:r>
              <a:rPr lang="ru-RU" sz="2400" b="1" dirty="0" smtClean="0"/>
              <a:t>ПОЛИФЕРМЕНТНАЯ КОМПОЗИЦИЯ </a:t>
            </a:r>
          </a:p>
          <a:p>
            <a:pPr algn="ctr"/>
            <a:r>
              <a:rPr lang="ru-RU" sz="1600" b="1" dirty="0" smtClean="0"/>
              <a:t>для </a:t>
            </a:r>
            <a:r>
              <a:rPr lang="ru-RU" sz="1600" b="1" dirty="0"/>
              <a:t>силосования высокобелковых трудносилосуемых трав,  а также кукурузы в фазе восковой спелости зерна и трав с высоким содержанием </a:t>
            </a:r>
            <a:r>
              <a:rPr lang="ru-RU" sz="1600" b="1" dirty="0" smtClean="0"/>
              <a:t>клетчатки</a:t>
            </a:r>
            <a:endParaRPr lang="ru-RU" sz="2400" dirty="0"/>
          </a:p>
        </p:txBody>
      </p:sp>
      <p:grpSp>
        <p:nvGrpSpPr>
          <p:cNvPr id="123" name="Группа 122"/>
          <p:cNvGrpSpPr/>
          <p:nvPr/>
        </p:nvGrpSpPr>
        <p:grpSpPr>
          <a:xfrm>
            <a:off x="686754" y="3241419"/>
            <a:ext cx="504548" cy="504546"/>
            <a:chOff x="7582053" y="3265006"/>
            <a:chExt cx="1199999" cy="1200000"/>
          </a:xfrm>
        </p:grpSpPr>
        <p:sp>
          <p:nvSpPr>
            <p:cNvPr id="124" name="MH_Other_2"/>
            <p:cNvSpPr/>
            <p:nvPr>
              <p:custDataLst>
                <p:tags r:id="rId7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5" name="MH_Title_1"/>
            <p:cNvSpPr/>
            <p:nvPr>
              <p:custDataLst>
                <p:tags r:id="rId8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1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4149039" y="3277148"/>
            <a:ext cx="504548" cy="504546"/>
            <a:chOff x="7582053" y="3265006"/>
            <a:chExt cx="1199999" cy="1200000"/>
          </a:xfrm>
        </p:grpSpPr>
        <p:sp>
          <p:nvSpPr>
            <p:cNvPr id="127" name="MH_Other_2"/>
            <p:cNvSpPr/>
            <p:nvPr>
              <p:custDataLst>
                <p:tags r:id="rId5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8" name="MH_Title_1"/>
            <p:cNvSpPr/>
            <p:nvPr>
              <p:custDataLst>
                <p:tags r:id="rId6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2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686754" y="4969255"/>
            <a:ext cx="504548" cy="504546"/>
            <a:chOff x="7582053" y="3265006"/>
            <a:chExt cx="1199999" cy="1200000"/>
          </a:xfrm>
        </p:grpSpPr>
        <p:sp>
          <p:nvSpPr>
            <p:cNvPr id="130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1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3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288206" y="2147120"/>
            <a:ext cx="1430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СОСТАВ </a:t>
            </a:r>
            <a:r>
              <a:rPr lang="ru-RU" sz="1100" dirty="0" smtClean="0"/>
              <a:t>ПРЕПАРАТА:</a:t>
            </a:r>
            <a:endParaRPr lang="ru-RU" sz="1100" dirty="0"/>
          </a:p>
        </p:txBody>
      </p:sp>
      <p:sp>
        <p:nvSpPr>
          <p:cNvPr id="58" name="object 22"/>
          <p:cNvSpPr/>
          <p:nvPr/>
        </p:nvSpPr>
        <p:spPr>
          <a:xfrm>
            <a:off x="-5501" y="6145076"/>
            <a:ext cx="10853331" cy="1600200"/>
          </a:xfrm>
          <a:prstGeom prst="rect">
            <a:avLst/>
          </a:prstGeom>
          <a:blipFill>
            <a:blip r:embed="rId10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3"/>
          <p:cNvSpPr/>
          <p:nvPr/>
        </p:nvSpPr>
        <p:spPr>
          <a:xfrm>
            <a:off x="2546908" y="1958751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7"/>
                </a:lnTo>
                <a:lnTo>
                  <a:pt x="205975" y="26504"/>
                </a:lnTo>
                <a:lnTo>
                  <a:pt x="167032" y="46047"/>
                </a:lnTo>
                <a:lnTo>
                  <a:pt x="131165" y="70274"/>
                </a:lnTo>
                <a:lnTo>
                  <a:pt x="98777" y="98783"/>
                </a:lnTo>
                <a:lnTo>
                  <a:pt x="70269" y="131173"/>
                </a:lnTo>
                <a:lnTo>
                  <a:pt x="46044" y="167041"/>
                </a:lnTo>
                <a:lnTo>
                  <a:pt x="26502" y="205986"/>
                </a:lnTo>
                <a:lnTo>
                  <a:pt x="12046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8"/>
                </a:lnTo>
                <a:lnTo>
                  <a:pt x="662450" y="247605"/>
                </a:lnTo>
                <a:lnTo>
                  <a:pt x="647994" y="205986"/>
                </a:lnTo>
                <a:lnTo>
                  <a:pt x="628452" y="167041"/>
                </a:lnTo>
                <a:lnTo>
                  <a:pt x="604227" y="131173"/>
                </a:lnTo>
                <a:lnTo>
                  <a:pt x="575719" y="98783"/>
                </a:lnTo>
                <a:lnTo>
                  <a:pt x="543331" y="70274"/>
                </a:lnTo>
                <a:lnTo>
                  <a:pt x="507464" y="46047"/>
                </a:lnTo>
                <a:lnTo>
                  <a:pt x="468521" y="26504"/>
                </a:lnTo>
                <a:lnTo>
                  <a:pt x="426902" y="12047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4"/>
          <p:cNvSpPr/>
          <p:nvPr/>
        </p:nvSpPr>
        <p:spPr>
          <a:xfrm>
            <a:off x="2537607" y="1949450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5"/>
          <p:cNvSpPr/>
          <p:nvPr/>
        </p:nvSpPr>
        <p:spPr>
          <a:xfrm>
            <a:off x="2537607" y="1949450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6"/>
          <p:cNvSpPr/>
          <p:nvPr/>
        </p:nvSpPr>
        <p:spPr>
          <a:xfrm>
            <a:off x="2602078" y="2013938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97" y="0"/>
                </a:moveTo>
                <a:lnTo>
                  <a:pt x="236589" y="3695"/>
                </a:lnTo>
                <a:lnTo>
                  <a:pt x="193135" y="14396"/>
                </a:lnTo>
                <a:lnTo>
                  <a:pt x="152617" y="31519"/>
                </a:lnTo>
                <a:lnTo>
                  <a:pt x="115614" y="54484"/>
                </a:lnTo>
                <a:lnTo>
                  <a:pt x="82710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10" y="482060"/>
                </a:lnTo>
                <a:lnTo>
                  <a:pt x="115614" y="510284"/>
                </a:lnTo>
                <a:lnTo>
                  <a:pt x="152617" y="533249"/>
                </a:lnTo>
                <a:lnTo>
                  <a:pt x="193135" y="550372"/>
                </a:lnTo>
                <a:lnTo>
                  <a:pt x="236589" y="561073"/>
                </a:lnTo>
                <a:lnTo>
                  <a:pt x="282397" y="564769"/>
                </a:lnTo>
                <a:lnTo>
                  <a:pt x="328201" y="561073"/>
                </a:lnTo>
                <a:lnTo>
                  <a:pt x="371652" y="550372"/>
                </a:lnTo>
                <a:lnTo>
                  <a:pt x="412168" y="533249"/>
                </a:lnTo>
                <a:lnTo>
                  <a:pt x="449169" y="510284"/>
                </a:lnTo>
                <a:lnTo>
                  <a:pt x="482072" y="482060"/>
                </a:lnTo>
                <a:lnTo>
                  <a:pt x="510297" y="449156"/>
                </a:lnTo>
                <a:lnTo>
                  <a:pt x="533262" y="412156"/>
                </a:lnTo>
                <a:lnTo>
                  <a:pt x="550385" y="371639"/>
                </a:lnTo>
                <a:lnTo>
                  <a:pt x="561085" y="328188"/>
                </a:lnTo>
                <a:lnTo>
                  <a:pt x="564781" y="282384"/>
                </a:lnTo>
                <a:lnTo>
                  <a:pt x="561085" y="236580"/>
                </a:lnTo>
                <a:lnTo>
                  <a:pt x="550385" y="193129"/>
                </a:lnTo>
                <a:lnTo>
                  <a:pt x="533262" y="152612"/>
                </a:lnTo>
                <a:lnTo>
                  <a:pt x="510297" y="115612"/>
                </a:lnTo>
                <a:lnTo>
                  <a:pt x="482072" y="82708"/>
                </a:lnTo>
                <a:lnTo>
                  <a:pt x="449169" y="54484"/>
                </a:lnTo>
                <a:lnTo>
                  <a:pt x="412168" y="31519"/>
                </a:lnTo>
                <a:lnTo>
                  <a:pt x="371652" y="14396"/>
                </a:lnTo>
                <a:lnTo>
                  <a:pt x="328201" y="3695"/>
                </a:lnTo>
                <a:lnTo>
                  <a:pt x="282397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7"/>
          <p:cNvSpPr/>
          <p:nvPr/>
        </p:nvSpPr>
        <p:spPr>
          <a:xfrm>
            <a:off x="2592156" y="2004010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8"/>
          <p:cNvSpPr/>
          <p:nvPr/>
        </p:nvSpPr>
        <p:spPr>
          <a:xfrm>
            <a:off x="2592153" y="2004012"/>
            <a:ext cx="564768" cy="5647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1"/>
          <p:cNvSpPr/>
          <p:nvPr/>
        </p:nvSpPr>
        <p:spPr>
          <a:xfrm>
            <a:off x="2727490" y="2139090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202501" y="39268"/>
                </a:moveTo>
                <a:lnTo>
                  <a:pt x="20866" y="39268"/>
                </a:lnTo>
                <a:lnTo>
                  <a:pt x="12751" y="40910"/>
                </a:lnTo>
                <a:lnTo>
                  <a:pt x="6118" y="45386"/>
                </a:lnTo>
                <a:lnTo>
                  <a:pt x="1642" y="52019"/>
                </a:lnTo>
                <a:lnTo>
                  <a:pt x="0" y="60134"/>
                </a:lnTo>
                <a:lnTo>
                  <a:pt x="0" y="293319"/>
                </a:lnTo>
                <a:lnTo>
                  <a:pt x="1642" y="301426"/>
                </a:lnTo>
                <a:lnTo>
                  <a:pt x="6118" y="308055"/>
                </a:lnTo>
                <a:lnTo>
                  <a:pt x="12751" y="312530"/>
                </a:lnTo>
                <a:lnTo>
                  <a:pt x="20866" y="314172"/>
                </a:lnTo>
                <a:lnTo>
                  <a:pt x="202501" y="314172"/>
                </a:lnTo>
                <a:lnTo>
                  <a:pt x="210610" y="312530"/>
                </a:lnTo>
                <a:lnTo>
                  <a:pt x="217244" y="308055"/>
                </a:lnTo>
                <a:lnTo>
                  <a:pt x="221400" y="301904"/>
                </a:lnTo>
                <a:lnTo>
                  <a:pt x="16128" y="301904"/>
                </a:lnTo>
                <a:lnTo>
                  <a:pt x="12280" y="298056"/>
                </a:lnTo>
                <a:lnTo>
                  <a:pt x="12280" y="55397"/>
                </a:lnTo>
                <a:lnTo>
                  <a:pt x="16128" y="51536"/>
                </a:lnTo>
                <a:lnTo>
                  <a:pt x="221397" y="51536"/>
                </a:lnTo>
                <a:lnTo>
                  <a:pt x="217244" y="45386"/>
                </a:lnTo>
                <a:lnTo>
                  <a:pt x="210610" y="40910"/>
                </a:lnTo>
                <a:lnTo>
                  <a:pt x="202501" y="39268"/>
                </a:lnTo>
                <a:close/>
              </a:path>
              <a:path w="314325" h="314325">
                <a:moveTo>
                  <a:pt x="223367" y="235483"/>
                </a:moveTo>
                <a:lnTo>
                  <a:pt x="211099" y="235483"/>
                </a:lnTo>
                <a:lnTo>
                  <a:pt x="211099" y="298056"/>
                </a:lnTo>
                <a:lnTo>
                  <a:pt x="207238" y="301904"/>
                </a:lnTo>
                <a:lnTo>
                  <a:pt x="221400" y="301904"/>
                </a:lnTo>
                <a:lnTo>
                  <a:pt x="221723" y="301426"/>
                </a:lnTo>
                <a:lnTo>
                  <a:pt x="223367" y="293319"/>
                </a:lnTo>
                <a:lnTo>
                  <a:pt x="223367" y="274904"/>
                </a:lnTo>
                <a:lnTo>
                  <a:pt x="250837" y="274904"/>
                </a:lnTo>
                <a:lnTo>
                  <a:pt x="258571" y="269087"/>
                </a:lnTo>
                <a:lnTo>
                  <a:pt x="260860" y="262636"/>
                </a:lnTo>
                <a:lnTo>
                  <a:pt x="223367" y="262636"/>
                </a:lnTo>
                <a:lnTo>
                  <a:pt x="223367" y="235483"/>
                </a:lnTo>
                <a:close/>
              </a:path>
              <a:path w="314325" h="314325">
                <a:moveTo>
                  <a:pt x="278792" y="260997"/>
                </a:moveTo>
                <a:lnTo>
                  <a:pt x="261442" y="260997"/>
                </a:lnTo>
                <a:lnTo>
                  <a:pt x="279069" y="278625"/>
                </a:lnTo>
                <a:lnTo>
                  <a:pt x="284899" y="281038"/>
                </a:lnTo>
                <a:lnTo>
                  <a:pt x="297294" y="281038"/>
                </a:lnTo>
                <a:lnTo>
                  <a:pt x="303123" y="278625"/>
                </a:lnTo>
                <a:lnTo>
                  <a:pt x="307505" y="274243"/>
                </a:lnTo>
                <a:lnTo>
                  <a:pt x="311135" y="268770"/>
                </a:lnTo>
                <a:lnTo>
                  <a:pt x="288175" y="268770"/>
                </a:lnTo>
                <a:lnTo>
                  <a:pt x="285432" y="267639"/>
                </a:lnTo>
                <a:lnTo>
                  <a:pt x="278792" y="260997"/>
                </a:lnTo>
                <a:close/>
              </a:path>
              <a:path w="314325" h="314325">
                <a:moveTo>
                  <a:pt x="272964" y="206908"/>
                </a:moveTo>
                <a:lnTo>
                  <a:pt x="255612" y="206908"/>
                </a:lnTo>
                <a:lnTo>
                  <a:pt x="303085" y="254381"/>
                </a:lnTo>
                <a:lnTo>
                  <a:pt x="303085" y="261315"/>
                </a:lnTo>
                <a:lnTo>
                  <a:pt x="296760" y="267639"/>
                </a:lnTo>
                <a:lnTo>
                  <a:pt x="294017" y="268770"/>
                </a:lnTo>
                <a:lnTo>
                  <a:pt x="311135" y="268770"/>
                </a:lnTo>
                <a:lnTo>
                  <a:pt x="312591" y="266574"/>
                </a:lnTo>
                <a:lnTo>
                  <a:pt x="314286" y="257841"/>
                </a:lnTo>
                <a:lnTo>
                  <a:pt x="312591" y="249108"/>
                </a:lnTo>
                <a:lnTo>
                  <a:pt x="307505" y="241439"/>
                </a:lnTo>
                <a:lnTo>
                  <a:pt x="272964" y="206908"/>
                </a:lnTo>
                <a:close/>
              </a:path>
              <a:path w="314325" h="314325">
                <a:moveTo>
                  <a:pt x="246809" y="229006"/>
                </a:moveTo>
                <a:lnTo>
                  <a:pt x="229450" y="229006"/>
                </a:lnTo>
                <a:lnTo>
                  <a:pt x="250367" y="249923"/>
                </a:lnTo>
                <a:lnTo>
                  <a:pt x="250367" y="258775"/>
                </a:lnTo>
                <a:lnTo>
                  <a:pt x="246506" y="262636"/>
                </a:lnTo>
                <a:lnTo>
                  <a:pt x="260860" y="262636"/>
                </a:lnTo>
                <a:lnTo>
                  <a:pt x="261442" y="260997"/>
                </a:lnTo>
                <a:lnTo>
                  <a:pt x="278792" y="260997"/>
                </a:lnTo>
                <a:lnTo>
                  <a:pt x="246809" y="229006"/>
                </a:lnTo>
                <a:close/>
              </a:path>
              <a:path w="314325" h="314325">
                <a:moveTo>
                  <a:pt x="192828" y="87200"/>
                </a:moveTo>
                <a:lnTo>
                  <a:pt x="142354" y="109093"/>
                </a:lnTo>
                <a:lnTo>
                  <a:pt x="129463" y="126326"/>
                </a:lnTo>
                <a:lnTo>
                  <a:pt x="35890" y="126326"/>
                </a:lnTo>
                <a:lnTo>
                  <a:pt x="33134" y="129070"/>
                </a:lnTo>
                <a:lnTo>
                  <a:pt x="33134" y="135851"/>
                </a:lnTo>
                <a:lnTo>
                  <a:pt x="35890" y="138595"/>
                </a:lnTo>
                <a:lnTo>
                  <a:pt x="124167" y="138595"/>
                </a:lnTo>
                <a:lnTo>
                  <a:pt x="122050" y="146447"/>
                </a:lnTo>
                <a:lnTo>
                  <a:pt x="120799" y="154447"/>
                </a:lnTo>
                <a:lnTo>
                  <a:pt x="120412" y="162550"/>
                </a:lnTo>
                <a:lnTo>
                  <a:pt x="120878" y="170586"/>
                </a:lnTo>
                <a:lnTo>
                  <a:pt x="35890" y="170586"/>
                </a:lnTo>
                <a:lnTo>
                  <a:pt x="33134" y="173329"/>
                </a:lnTo>
                <a:lnTo>
                  <a:pt x="33134" y="180111"/>
                </a:lnTo>
                <a:lnTo>
                  <a:pt x="35890" y="182854"/>
                </a:lnTo>
                <a:lnTo>
                  <a:pt x="123304" y="182854"/>
                </a:lnTo>
                <a:lnTo>
                  <a:pt x="126393" y="191596"/>
                </a:lnTo>
                <a:lnTo>
                  <a:pt x="154107" y="224800"/>
                </a:lnTo>
                <a:lnTo>
                  <a:pt x="195389" y="237134"/>
                </a:lnTo>
                <a:lnTo>
                  <a:pt x="200659" y="237134"/>
                </a:lnTo>
                <a:lnTo>
                  <a:pt x="205930" y="236588"/>
                </a:lnTo>
                <a:lnTo>
                  <a:pt x="211099" y="235483"/>
                </a:lnTo>
                <a:lnTo>
                  <a:pt x="223367" y="235483"/>
                </a:lnTo>
                <a:lnTo>
                  <a:pt x="223367" y="231762"/>
                </a:lnTo>
                <a:lnTo>
                  <a:pt x="225424" y="230936"/>
                </a:lnTo>
                <a:lnTo>
                  <a:pt x="227456" y="230022"/>
                </a:lnTo>
                <a:lnTo>
                  <a:pt x="229450" y="229006"/>
                </a:lnTo>
                <a:lnTo>
                  <a:pt x="246809" y="229006"/>
                </a:lnTo>
                <a:lnTo>
                  <a:pt x="242677" y="224872"/>
                </a:lnTo>
                <a:lnTo>
                  <a:pt x="195395" y="224872"/>
                </a:lnTo>
                <a:lnTo>
                  <a:pt x="171767" y="220286"/>
                </a:lnTo>
                <a:lnTo>
                  <a:pt x="151015" y="206527"/>
                </a:lnTo>
                <a:lnTo>
                  <a:pt x="137256" y="185775"/>
                </a:lnTo>
                <a:lnTo>
                  <a:pt x="132670" y="162147"/>
                </a:lnTo>
                <a:lnTo>
                  <a:pt x="137256" y="138518"/>
                </a:lnTo>
                <a:lnTo>
                  <a:pt x="171769" y="104005"/>
                </a:lnTo>
                <a:lnTo>
                  <a:pt x="195389" y="99415"/>
                </a:lnTo>
                <a:lnTo>
                  <a:pt x="236565" y="99415"/>
                </a:lnTo>
                <a:lnTo>
                  <a:pt x="230099" y="95623"/>
                </a:lnTo>
                <a:lnTo>
                  <a:pt x="223367" y="92532"/>
                </a:lnTo>
                <a:lnTo>
                  <a:pt x="223367" y="88798"/>
                </a:lnTo>
                <a:lnTo>
                  <a:pt x="211099" y="88798"/>
                </a:lnTo>
                <a:lnTo>
                  <a:pt x="192828" y="87200"/>
                </a:lnTo>
                <a:close/>
              </a:path>
              <a:path w="314325" h="314325">
                <a:moveTo>
                  <a:pt x="236565" y="99415"/>
                </a:moveTo>
                <a:lnTo>
                  <a:pt x="195389" y="99415"/>
                </a:lnTo>
                <a:lnTo>
                  <a:pt x="207388" y="100563"/>
                </a:lnTo>
                <a:lnTo>
                  <a:pt x="219025" y="104005"/>
                </a:lnTo>
                <a:lnTo>
                  <a:pt x="229942" y="109740"/>
                </a:lnTo>
                <a:lnTo>
                  <a:pt x="239775" y="117767"/>
                </a:lnTo>
                <a:lnTo>
                  <a:pt x="253534" y="138518"/>
                </a:lnTo>
                <a:lnTo>
                  <a:pt x="258121" y="162147"/>
                </a:lnTo>
                <a:lnTo>
                  <a:pt x="253534" y="185775"/>
                </a:lnTo>
                <a:lnTo>
                  <a:pt x="239775" y="206527"/>
                </a:lnTo>
                <a:lnTo>
                  <a:pt x="219024" y="220286"/>
                </a:lnTo>
                <a:lnTo>
                  <a:pt x="195395" y="224872"/>
                </a:lnTo>
                <a:lnTo>
                  <a:pt x="242677" y="224872"/>
                </a:lnTo>
                <a:lnTo>
                  <a:pt x="240169" y="222364"/>
                </a:lnTo>
                <a:lnTo>
                  <a:pt x="243052" y="220205"/>
                </a:lnTo>
                <a:lnTo>
                  <a:pt x="245821" y="217817"/>
                </a:lnTo>
                <a:lnTo>
                  <a:pt x="251066" y="212572"/>
                </a:lnTo>
                <a:lnTo>
                  <a:pt x="253466" y="209804"/>
                </a:lnTo>
                <a:lnTo>
                  <a:pt x="255612" y="206908"/>
                </a:lnTo>
                <a:lnTo>
                  <a:pt x="272964" y="206908"/>
                </a:lnTo>
                <a:lnTo>
                  <a:pt x="262254" y="196202"/>
                </a:lnTo>
                <a:lnTo>
                  <a:pt x="268308" y="179758"/>
                </a:lnTo>
                <a:lnTo>
                  <a:pt x="270389" y="162550"/>
                </a:lnTo>
                <a:lnTo>
                  <a:pt x="268498" y="145328"/>
                </a:lnTo>
                <a:lnTo>
                  <a:pt x="262717" y="129070"/>
                </a:lnTo>
                <a:lnTo>
                  <a:pt x="262635" y="111074"/>
                </a:lnTo>
                <a:lnTo>
                  <a:pt x="250367" y="111074"/>
                </a:lnTo>
                <a:lnTo>
                  <a:pt x="249109" y="109740"/>
                </a:lnTo>
                <a:lnTo>
                  <a:pt x="248450" y="109093"/>
                </a:lnTo>
                <a:lnTo>
                  <a:pt x="242696" y="103901"/>
                </a:lnTo>
                <a:lnTo>
                  <a:pt x="236565" y="99415"/>
                </a:lnTo>
                <a:close/>
              </a:path>
              <a:path w="314325" h="314325">
                <a:moveTo>
                  <a:pt x="260670" y="12268"/>
                </a:moveTo>
                <a:lnTo>
                  <a:pt x="246506" y="12268"/>
                </a:lnTo>
                <a:lnTo>
                  <a:pt x="250367" y="16116"/>
                </a:lnTo>
                <a:lnTo>
                  <a:pt x="250367" y="111074"/>
                </a:lnTo>
                <a:lnTo>
                  <a:pt x="262635" y="111074"/>
                </a:lnTo>
                <a:lnTo>
                  <a:pt x="262635" y="20853"/>
                </a:lnTo>
                <a:lnTo>
                  <a:pt x="260993" y="12746"/>
                </a:lnTo>
                <a:lnTo>
                  <a:pt x="260670" y="12268"/>
                </a:lnTo>
                <a:close/>
              </a:path>
              <a:path w="314325" h="314325">
                <a:moveTo>
                  <a:pt x="221397" y="51536"/>
                </a:moveTo>
                <a:lnTo>
                  <a:pt x="207238" y="51536"/>
                </a:lnTo>
                <a:lnTo>
                  <a:pt x="211099" y="55397"/>
                </a:lnTo>
                <a:lnTo>
                  <a:pt x="211099" y="88798"/>
                </a:lnTo>
                <a:lnTo>
                  <a:pt x="223367" y="88798"/>
                </a:lnTo>
                <a:lnTo>
                  <a:pt x="223367" y="60134"/>
                </a:lnTo>
                <a:lnTo>
                  <a:pt x="221723" y="52019"/>
                </a:lnTo>
                <a:lnTo>
                  <a:pt x="221397" y="51536"/>
                </a:lnTo>
                <a:close/>
              </a:path>
              <a:path w="314325" h="314325">
                <a:moveTo>
                  <a:pt x="241769" y="0"/>
                </a:moveTo>
                <a:lnTo>
                  <a:pt x="78549" y="0"/>
                </a:lnTo>
                <a:lnTo>
                  <a:pt x="70434" y="1642"/>
                </a:lnTo>
                <a:lnTo>
                  <a:pt x="63801" y="6116"/>
                </a:lnTo>
                <a:lnTo>
                  <a:pt x="59325" y="12746"/>
                </a:lnTo>
                <a:lnTo>
                  <a:pt x="57683" y="20853"/>
                </a:lnTo>
                <a:lnTo>
                  <a:pt x="57683" y="39268"/>
                </a:lnTo>
                <a:lnTo>
                  <a:pt x="58000" y="39268"/>
                </a:lnTo>
                <a:lnTo>
                  <a:pt x="69951" y="39192"/>
                </a:lnTo>
                <a:lnTo>
                  <a:pt x="69951" y="16116"/>
                </a:lnTo>
                <a:lnTo>
                  <a:pt x="73812" y="12268"/>
                </a:lnTo>
                <a:lnTo>
                  <a:pt x="260670" y="12268"/>
                </a:lnTo>
                <a:lnTo>
                  <a:pt x="256517" y="6116"/>
                </a:lnTo>
                <a:lnTo>
                  <a:pt x="249884" y="1642"/>
                </a:lnTo>
                <a:lnTo>
                  <a:pt x="241769" y="0"/>
                </a:lnTo>
                <a:close/>
              </a:path>
              <a:path w="314325" h="314325">
                <a:moveTo>
                  <a:pt x="69595" y="39192"/>
                </a:moveTo>
                <a:lnTo>
                  <a:pt x="58051" y="39192"/>
                </a:lnTo>
                <a:lnTo>
                  <a:pt x="69557" y="39268"/>
                </a:lnTo>
                <a:close/>
              </a:path>
              <a:path w="314325" h="314325">
                <a:moveTo>
                  <a:pt x="69951" y="39192"/>
                </a:moveTo>
                <a:lnTo>
                  <a:pt x="69595" y="39192"/>
                </a:lnTo>
                <a:lnTo>
                  <a:pt x="69951" y="39268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2"/>
          <p:cNvSpPr/>
          <p:nvPr/>
        </p:nvSpPr>
        <p:spPr>
          <a:xfrm>
            <a:off x="2880778" y="2264894"/>
            <a:ext cx="84213" cy="720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3"/>
          <p:cNvSpPr/>
          <p:nvPr/>
        </p:nvSpPr>
        <p:spPr>
          <a:xfrm>
            <a:off x="2760631" y="2353782"/>
            <a:ext cx="98425" cy="12700"/>
          </a:xfrm>
          <a:custGeom>
            <a:avLst/>
            <a:gdLst/>
            <a:ahLst/>
            <a:cxnLst/>
            <a:rect l="l" t="t" r="r" b="b"/>
            <a:pathLst>
              <a:path w="98425" h="12700">
                <a:moveTo>
                  <a:pt x="95377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95377" y="12268"/>
                </a:lnTo>
                <a:lnTo>
                  <a:pt x="98132" y="9525"/>
                </a:lnTo>
                <a:lnTo>
                  <a:pt x="98132" y="2743"/>
                </a:lnTo>
                <a:lnTo>
                  <a:pt x="9537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64"/>
          <p:cNvSpPr/>
          <p:nvPr/>
        </p:nvSpPr>
        <p:spPr>
          <a:xfrm>
            <a:off x="2878528" y="23980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747" y="0"/>
                </a:moveTo>
                <a:lnTo>
                  <a:pt x="4521" y="0"/>
                </a:lnTo>
                <a:lnTo>
                  <a:pt x="2933" y="647"/>
                </a:lnTo>
                <a:lnTo>
                  <a:pt x="647" y="2933"/>
                </a:lnTo>
                <a:lnTo>
                  <a:pt x="0" y="4521"/>
                </a:lnTo>
                <a:lnTo>
                  <a:pt x="0" y="7747"/>
                </a:lnTo>
                <a:lnTo>
                  <a:pt x="647" y="9321"/>
                </a:lnTo>
                <a:lnTo>
                  <a:pt x="2933" y="11607"/>
                </a:lnTo>
                <a:lnTo>
                  <a:pt x="4508" y="12268"/>
                </a:lnTo>
                <a:lnTo>
                  <a:pt x="7747" y="12268"/>
                </a:lnTo>
                <a:lnTo>
                  <a:pt x="9334" y="11607"/>
                </a:lnTo>
                <a:lnTo>
                  <a:pt x="11620" y="9321"/>
                </a:lnTo>
                <a:lnTo>
                  <a:pt x="12268" y="7747"/>
                </a:lnTo>
                <a:lnTo>
                  <a:pt x="12268" y="4521"/>
                </a:lnTo>
                <a:lnTo>
                  <a:pt x="11620" y="2933"/>
                </a:lnTo>
                <a:lnTo>
                  <a:pt x="9334" y="647"/>
                </a:lnTo>
                <a:lnTo>
                  <a:pt x="774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65"/>
          <p:cNvSpPr/>
          <p:nvPr/>
        </p:nvSpPr>
        <p:spPr>
          <a:xfrm>
            <a:off x="2760628" y="2398042"/>
            <a:ext cx="106045" cy="12700"/>
          </a:xfrm>
          <a:custGeom>
            <a:avLst/>
            <a:gdLst/>
            <a:ahLst/>
            <a:cxnLst/>
            <a:rect l="l" t="t" r="r" b="b"/>
            <a:pathLst>
              <a:path w="106044" h="12700">
                <a:moveTo>
                  <a:pt x="102768" y="0"/>
                </a:moveTo>
                <a:lnTo>
                  <a:pt x="2755" y="0"/>
                </a:lnTo>
                <a:lnTo>
                  <a:pt x="0" y="2743"/>
                </a:lnTo>
                <a:lnTo>
                  <a:pt x="0" y="9525"/>
                </a:lnTo>
                <a:lnTo>
                  <a:pt x="2755" y="12268"/>
                </a:lnTo>
                <a:lnTo>
                  <a:pt x="102768" y="12268"/>
                </a:lnTo>
                <a:lnTo>
                  <a:pt x="105498" y="9525"/>
                </a:lnTo>
                <a:lnTo>
                  <a:pt x="105498" y="2743"/>
                </a:lnTo>
                <a:lnTo>
                  <a:pt x="102768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66"/>
          <p:cNvSpPr/>
          <p:nvPr/>
        </p:nvSpPr>
        <p:spPr>
          <a:xfrm>
            <a:off x="2760631" y="2221319"/>
            <a:ext cx="105410" cy="12700"/>
          </a:xfrm>
          <a:custGeom>
            <a:avLst/>
            <a:gdLst/>
            <a:ahLst/>
            <a:cxnLst/>
            <a:rect l="l" t="t" r="r" b="b"/>
            <a:pathLst>
              <a:path w="105409" h="12700">
                <a:moveTo>
                  <a:pt x="102603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102603" y="12268"/>
                </a:lnTo>
                <a:lnTo>
                  <a:pt x="105346" y="9525"/>
                </a:lnTo>
                <a:lnTo>
                  <a:pt x="105346" y="2743"/>
                </a:lnTo>
                <a:lnTo>
                  <a:pt x="102603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9"/>
          <p:cNvSpPr/>
          <p:nvPr/>
        </p:nvSpPr>
        <p:spPr>
          <a:xfrm>
            <a:off x="1350475" y="2743813"/>
            <a:ext cx="2349817" cy="16532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21"/>
          <p:cNvSpPr/>
          <p:nvPr/>
        </p:nvSpPr>
        <p:spPr>
          <a:xfrm>
            <a:off x="1422585" y="2800798"/>
            <a:ext cx="2205583" cy="52089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22"/>
          <p:cNvSpPr txBox="1"/>
          <p:nvPr/>
        </p:nvSpPr>
        <p:spPr>
          <a:xfrm>
            <a:off x="1435779" y="2860414"/>
            <a:ext cx="2128455" cy="296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ЦЕЛЛЮЛАЗА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object 19"/>
          <p:cNvSpPr/>
          <p:nvPr/>
        </p:nvSpPr>
        <p:spPr>
          <a:xfrm>
            <a:off x="4764618" y="2741044"/>
            <a:ext cx="2350273" cy="165601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21"/>
          <p:cNvSpPr/>
          <p:nvPr/>
        </p:nvSpPr>
        <p:spPr>
          <a:xfrm>
            <a:off x="4836728" y="2798030"/>
            <a:ext cx="2206800" cy="52089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9"/>
          <p:cNvSpPr/>
          <p:nvPr/>
        </p:nvSpPr>
        <p:spPr>
          <a:xfrm>
            <a:off x="1370012" y="4473257"/>
            <a:ext cx="2349817" cy="17294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21"/>
          <p:cNvSpPr/>
          <p:nvPr/>
        </p:nvSpPr>
        <p:spPr>
          <a:xfrm>
            <a:off x="1442122" y="4530242"/>
            <a:ext cx="2205583" cy="52089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1" name="Группа 140"/>
          <p:cNvGrpSpPr/>
          <p:nvPr/>
        </p:nvGrpSpPr>
        <p:grpSpPr>
          <a:xfrm>
            <a:off x="1590078" y="5146366"/>
            <a:ext cx="155905" cy="155892"/>
            <a:chOff x="6333313" y="4308641"/>
            <a:chExt cx="155905" cy="155892"/>
          </a:xfrm>
        </p:grpSpPr>
        <p:sp>
          <p:nvSpPr>
            <p:cNvPr id="142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3" name="object 8"/>
          <p:cNvSpPr/>
          <p:nvPr/>
        </p:nvSpPr>
        <p:spPr>
          <a:xfrm>
            <a:off x="1450159" y="5051132"/>
            <a:ext cx="2023066" cy="1075369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22"/>
          <p:cNvSpPr txBox="1"/>
          <p:nvPr/>
        </p:nvSpPr>
        <p:spPr>
          <a:xfrm>
            <a:off x="1409970" y="3465342"/>
            <a:ext cx="2128455" cy="463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/>
              <a:t>Концентрация</a:t>
            </a:r>
          </a:p>
          <a:p>
            <a:pPr algn="ctr">
              <a:lnSpc>
                <a:spcPct val="107000"/>
              </a:lnSpc>
            </a:pPr>
            <a:r>
              <a:rPr lang="ru-RU" sz="1400" b="1" dirty="0"/>
              <a:t>не менее 2000 ед./л</a:t>
            </a:r>
            <a:r>
              <a:rPr lang="ru-RU" sz="1400" b="1" dirty="0" smtClean="0"/>
              <a:t>.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object 22"/>
          <p:cNvSpPr txBox="1"/>
          <p:nvPr/>
        </p:nvSpPr>
        <p:spPr>
          <a:xfrm>
            <a:off x="4889915" y="2914673"/>
            <a:ext cx="2128455" cy="296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КСИЛАНАЗА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object 22"/>
          <p:cNvSpPr txBox="1"/>
          <p:nvPr/>
        </p:nvSpPr>
        <p:spPr>
          <a:xfrm>
            <a:off x="4875900" y="3495973"/>
            <a:ext cx="2128455" cy="47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/>
              <a:t>Концентрация</a:t>
            </a:r>
          </a:p>
          <a:p>
            <a:pPr algn="ctr">
              <a:lnSpc>
                <a:spcPct val="107000"/>
              </a:lnSpc>
            </a:pPr>
            <a:r>
              <a:rPr lang="ru-RU" sz="1400" b="1" dirty="0"/>
              <a:t>не менее </a:t>
            </a:r>
            <a:r>
              <a:rPr lang="ru-RU" sz="1400" b="1" dirty="0" smtClean="0"/>
              <a:t>1700 </a:t>
            </a:r>
            <a:r>
              <a:rPr lang="ru-RU" sz="1400" b="1" dirty="0"/>
              <a:t>ед./л</a:t>
            </a:r>
            <a:r>
              <a:rPr lang="ru-RU" sz="1400" b="1" dirty="0" smtClean="0"/>
              <a:t>.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object 22"/>
          <p:cNvSpPr txBox="1"/>
          <p:nvPr/>
        </p:nvSpPr>
        <p:spPr>
          <a:xfrm>
            <a:off x="1512126" y="4642665"/>
            <a:ext cx="2128455" cy="296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ПЕКТИН-ЛИАЗА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object 22"/>
          <p:cNvSpPr txBox="1"/>
          <p:nvPr/>
        </p:nvSpPr>
        <p:spPr>
          <a:xfrm>
            <a:off x="1486317" y="5247593"/>
            <a:ext cx="2128455" cy="47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/>
              <a:t>Концентрация</a:t>
            </a:r>
          </a:p>
          <a:p>
            <a:pPr algn="ctr">
              <a:lnSpc>
                <a:spcPct val="107000"/>
              </a:lnSpc>
            </a:pPr>
            <a:r>
              <a:rPr lang="ru-RU" sz="1400" b="1" dirty="0"/>
              <a:t>не менее </a:t>
            </a:r>
            <a:r>
              <a:rPr lang="ru-RU" sz="1400" b="1" dirty="0" smtClean="0"/>
              <a:t>5000 </a:t>
            </a:r>
            <a:r>
              <a:rPr lang="ru-RU" sz="1400" b="1" dirty="0"/>
              <a:t>ед./л</a:t>
            </a:r>
            <a:r>
              <a:rPr lang="ru-RU" sz="1400" b="1" dirty="0" smtClean="0"/>
              <a:t>.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Овал 86"/>
          <p:cNvSpPr/>
          <p:nvPr/>
        </p:nvSpPr>
        <p:spPr>
          <a:xfrm>
            <a:off x="3738110" y="4671713"/>
            <a:ext cx="1326406" cy="1286262"/>
          </a:xfrm>
          <a:prstGeom prst="ellipse">
            <a:avLst/>
          </a:prstGeom>
          <a:solidFill>
            <a:schemeClr val="accent3">
              <a:lumMod val="60000"/>
              <a:lumOff val="4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8" name="Группа 87"/>
          <p:cNvGrpSpPr/>
          <p:nvPr/>
        </p:nvGrpSpPr>
        <p:grpSpPr>
          <a:xfrm>
            <a:off x="4149039" y="5034188"/>
            <a:ext cx="504548" cy="504546"/>
            <a:chOff x="7582053" y="3265006"/>
            <a:chExt cx="1199999" cy="1200000"/>
          </a:xfrm>
        </p:grpSpPr>
        <p:sp>
          <p:nvSpPr>
            <p:cNvPr id="89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0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4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sp>
        <p:nvSpPr>
          <p:cNvPr id="91" name="object 19"/>
          <p:cNvSpPr/>
          <p:nvPr/>
        </p:nvSpPr>
        <p:spPr>
          <a:xfrm>
            <a:off x="4765219" y="4536582"/>
            <a:ext cx="2349817" cy="17294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21"/>
          <p:cNvSpPr/>
          <p:nvPr/>
        </p:nvSpPr>
        <p:spPr>
          <a:xfrm>
            <a:off x="4837329" y="4593567"/>
            <a:ext cx="2205583" cy="520890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7" name="Группа 96"/>
          <p:cNvGrpSpPr/>
          <p:nvPr/>
        </p:nvGrpSpPr>
        <p:grpSpPr>
          <a:xfrm>
            <a:off x="4907333" y="5209691"/>
            <a:ext cx="155905" cy="155892"/>
            <a:chOff x="6333313" y="4308641"/>
            <a:chExt cx="155905" cy="155892"/>
          </a:xfrm>
        </p:grpSpPr>
        <p:sp>
          <p:nvSpPr>
            <p:cNvPr id="98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8"/>
          <p:cNvSpPr/>
          <p:nvPr/>
        </p:nvSpPr>
        <p:spPr>
          <a:xfrm>
            <a:off x="4837696" y="5114457"/>
            <a:ext cx="2023066" cy="1075369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22"/>
          <p:cNvSpPr txBox="1"/>
          <p:nvPr/>
        </p:nvSpPr>
        <p:spPr>
          <a:xfrm>
            <a:off x="4907333" y="4667014"/>
            <a:ext cx="2128455" cy="3670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chemeClr val="bg1"/>
                </a:solidFill>
              </a:rPr>
              <a:t>ПЕКТИН-ЛИАЗА Β-ГЛЮКАНАЗА,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chemeClr val="bg1"/>
                </a:solidFill>
              </a:rPr>
              <a:t>ЭКЗОПОЛИГАЛАКТУРАНАЗА</a:t>
            </a:r>
            <a:endParaRPr lang="ru-RU" sz="11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" name="object 22"/>
          <p:cNvSpPr txBox="1"/>
          <p:nvPr/>
        </p:nvSpPr>
        <p:spPr>
          <a:xfrm>
            <a:off x="5126010" y="5324016"/>
            <a:ext cx="1446439" cy="47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/>
              <a:t>Сопутствующие активности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2" name="object 21"/>
          <p:cNvSpPr/>
          <p:nvPr/>
        </p:nvSpPr>
        <p:spPr>
          <a:xfrm>
            <a:off x="7702550" y="2741043"/>
            <a:ext cx="2569147" cy="3533061"/>
          </a:xfrm>
          <a:custGeom>
            <a:avLst/>
            <a:gdLst/>
            <a:ahLst/>
            <a:cxnLst/>
            <a:rect l="l" t="t" r="r" b="b"/>
            <a:pathLst>
              <a:path w="5448934" h="3993515">
                <a:moveTo>
                  <a:pt x="5415673" y="0"/>
                </a:moveTo>
                <a:lnTo>
                  <a:pt x="33019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19"/>
                </a:lnTo>
                <a:lnTo>
                  <a:pt x="0" y="3959885"/>
                </a:lnTo>
                <a:lnTo>
                  <a:pt x="2594" y="3972738"/>
                </a:lnTo>
                <a:lnTo>
                  <a:pt x="9672" y="3983234"/>
                </a:lnTo>
                <a:lnTo>
                  <a:pt x="20172" y="3990310"/>
                </a:lnTo>
                <a:lnTo>
                  <a:pt x="33032" y="3992905"/>
                </a:lnTo>
                <a:lnTo>
                  <a:pt x="5415673" y="3992905"/>
                </a:lnTo>
                <a:lnTo>
                  <a:pt x="5428526" y="3990310"/>
                </a:lnTo>
                <a:lnTo>
                  <a:pt x="5439022" y="3983234"/>
                </a:lnTo>
                <a:lnTo>
                  <a:pt x="5446098" y="3972738"/>
                </a:lnTo>
                <a:lnTo>
                  <a:pt x="5448693" y="3959885"/>
                </a:lnTo>
                <a:lnTo>
                  <a:pt x="5448693" y="33019"/>
                </a:lnTo>
                <a:lnTo>
                  <a:pt x="5446098" y="20166"/>
                </a:lnTo>
                <a:lnTo>
                  <a:pt x="5439022" y="9671"/>
                </a:lnTo>
                <a:lnTo>
                  <a:pt x="5428526" y="2594"/>
                </a:lnTo>
                <a:lnTo>
                  <a:pt x="5415673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40"/>
          <p:cNvSpPr txBox="1"/>
          <p:nvPr/>
        </p:nvSpPr>
        <p:spPr>
          <a:xfrm>
            <a:off x="7971494" y="3404280"/>
            <a:ext cx="2247705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400" b="1" dirty="0" smtClean="0"/>
              <a:t>БИОФЕРМ® </a:t>
            </a:r>
            <a:r>
              <a:rPr lang="ru-RU" sz="1400" b="1" dirty="0"/>
              <a:t>предназначен для использования в качестве дополнения к бактериальным консервантам, не содержащим  ферменты, с целью повышения количества </a:t>
            </a:r>
            <a:r>
              <a:rPr lang="ru-RU" sz="1400" b="1" dirty="0" err="1"/>
              <a:t>легкоферментируемых</a:t>
            </a:r>
            <a:r>
              <a:rPr lang="ru-RU" sz="1400" b="1" dirty="0"/>
              <a:t> сахаров в силосуемой массе и повышения </a:t>
            </a:r>
            <a:r>
              <a:rPr lang="ru-RU" sz="1400" b="1" dirty="0" err="1"/>
              <a:t>силосуемости</a:t>
            </a:r>
            <a:r>
              <a:rPr lang="ru-RU" sz="1400" b="1" dirty="0"/>
              <a:t> растений.</a:t>
            </a:r>
          </a:p>
        </p:txBody>
      </p:sp>
      <p:grpSp>
        <p:nvGrpSpPr>
          <p:cNvPr id="145" name="Группа 144"/>
          <p:cNvGrpSpPr/>
          <p:nvPr/>
        </p:nvGrpSpPr>
        <p:grpSpPr>
          <a:xfrm>
            <a:off x="7798757" y="3018101"/>
            <a:ext cx="155905" cy="155892"/>
            <a:chOff x="6333313" y="4308641"/>
            <a:chExt cx="155905" cy="155892"/>
          </a:xfrm>
        </p:grpSpPr>
        <p:sp>
          <p:nvSpPr>
            <p:cNvPr id="146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4" name="object 8"/>
          <p:cNvSpPr/>
          <p:nvPr/>
        </p:nvSpPr>
        <p:spPr>
          <a:xfrm>
            <a:off x="7859611" y="3250810"/>
            <a:ext cx="2129384" cy="2939016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3" name="Группа 182"/>
          <p:cNvGrpSpPr/>
          <p:nvPr/>
        </p:nvGrpSpPr>
        <p:grpSpPr>
          <a:xfrm>
            <a:off x="4873537" y="3385172"/>
            <a:ext cx="155905" cy="155892"/>
            <a:chOff x="6333313" y="4308641"/>
            <a:chExt cx="155905" cy="155892"/>
          </a:xfrm>
        </p:grpSpPr>
        <p:sp>
          <p:nvSpPr>
            <p:cNvPr id="184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6" name="object 8"/>
          <p:cNvSpPr/>
          <p:nvPr/>
        </p:nvSpPr>
        <p:spPr>
          <a:xfrm>
            <a:off x="4837696" y="3266025"/>
            <a:ext cx="2023066" cy="1075369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7" name="Группа 186"/>
          <p:cNvGrpSpPr/>
          <p:nvPr/>
        </p:nvGrpSpPr>
        <p:grpSpPr>
          <a:xfrm>
            <a:off x="1602231" y="3346044"/>
            <a:ext cx="155905" cy="155892"/>
            <a:chOff x="6333313" y="4308641"/>
            <a:chExt cx="155905" cy="155892"/>
          </a:xfrm>
        </p:grpSpPr>
        <p:sp>
          <p:nvSpPr>
            <p:cNvPr id="188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0" name="object 8"/>
          <p:cNvSpPr/>
          <p:nvPr/>
        </p:nvSpPr>
        <p:spPr>
          <a:xfrm>
            <a:off x="1422669" y="3250810"/>
            <a:ext cx="2023066" cy="1075369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Прямоугольник 190"/>
          <p:cNvSpPr/>
          <p:nvPr/>
        </p:nvSpPr>
        <p:spPr>
          <a:xfrm>
            <a:off x="8325587" y="2167702"/>
            <a:ext cx="10246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/>
              <a:t>НАЗНАЧЕНИЕ:</a:t>
            </a:r>
            <a:endParaRPr lang="ru-RU" sz="1100" dirty="0"/>
          </a:p>
        </p:txBody>
      </p:sp>
      <p:sp>
        <p:nvSpPr>
          <p:cNvPr id="192" name="object 13"/>
          <p:cNvSpPr/>
          <p:nvPr/>
        </p:nvSpPr>
        <p:spPr>
          <a:xfrm>
            <a:off x="7584289" y="1979333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7"/>
                </a:lnTo>
                <a:lnTo>
                  <a:pt x="205975" y="26504"/>
                </a:lnTo>
                <a:lnTo>
                  <a:pt x="167032" y="46047"/>
                </a:lnTo>
                <a:lnTo>
                  <a:pt x="131165" y="70274"/>
                </a:lnTo>
                <a:lnTo>
                  <a:pt x="98777" y="98783"/>
                </a:lnTo>
                <a:lnTo>
                  <a:pt x="70269" y="131173"/>
                </a:lnTo>
                <a:lnTo>
                  <a:pt x="46044" y="167041"/>
                </a:lnTo>
                <a:lnTo>
                  <a:pt x="26502" y="205986"/>
                </a:lnTo>
                <a:lnTo>
                  <a:pt x="12046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8"/>
                </a:lnTo>
                <a:lnTo>
                  <a:pt x="662450" y="247605"/>
                </a:lnTo>
                <a:lnTo>
                  <a:pt x="647994" y="205986"/>
                </a:lnTo>
                <a:lnTo>
                  <a:pt x="628452" y="167041"/>
                </a:lnTo>
                <a:lnTo>
                  <a:pt x="604227" y="131173"/>
                </a:lnTo>
                <a:lnTo>
                  <a:pt x="575719" y="98783"/>
                </a:lnTo>
                <a:lnTo>
                  <a:pt x="543331" y="70274"/>
                </a:lnTo>
                <a:lnTo>
                  <a:pt x="507464" y="46047"/>
                </a:lnTo>
                <a:lnTo>
                  <a:pt x="468521" y="26504"/>
                </a:lnTo>
                <a:lnTo>
                  <a:pt x="426902" y="12047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4"/>
          <p:cNvSpPr/>
          <p:nvPr/>
        </p:nvSpPr>
        <p:spPr>
          <a:xfrm>
            <a:off x="7574988" y="1970032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5"/>
          <p:cNvSpPr/>
          <p:nvPr/>
        </p:nvSpPr>
        <p:spPr>
          <a:xfrm>
            <a:off x="7574988" y="1970032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6"/>
          <p:cNvSpPr/>
          <p:nvPr/>
        </p:nvSpPr>
        <p:spPr>
          <a:xfrm>
            <a:off x="7639459" y="2034520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97" y="0"/>
                </a:moveTo>
                <a:lnTo>
                  <a:pt x="236589" y="3695"/>
                </a:lnTo>
                <a:lnTo>
                  <a:pt x="193135" y="14396"/>
                </a:lnTo>
                <a:lnTo>
                  <a:pt x="152617" y="31519"/>
                </a:lnTo>
                <a:lnTo>
                  <a:pt x="115614" y="54484"/>
                </a:lnTo>
                <a:lnTo>
                  <a:pt x="82710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10" y="482060"/>
                </a:lnTo>
                <a:lnTo>
                  <a:pt x="115614" y="510284"/>
                </a:lnTo>
                <a:lnTo>
                  <a:pt x="152617" y="533249"/>
                </a:lnTo>
                <a:lnTo>
                  <a:pt x="193135" y="550372"/>
                </a:lnTo>
                <a:lnTo>
                  <a:pt x="236589" y="561073"/>
                </a:lnTo>
                <a:lnTo>
                  <a:pt x="282397" y="564769"/>
                </a:lnTo>
                <a:lnTo>
                  <a:pt x="328201" y="561073"/>
                </a:lnTo>
                <a:lnTo>
                  <a:pt x="371652" y="550372"/>
                </a:lnTo>
                <a:lnTo>
                  <a:pt x="412168" y="533249"/>
                </a:lnTo>
                <a:lnTo>
                  <a:pt x="449169" y="510284"/>
                </a:lnTo>
                <a:lnTo>
                  <a:pt x="482072" y="482060"/>
                </a:lnTo>
                <a:lnTo>
                  <a:pt x="510297" y="449156"/>
                </a:lnTo>
                <a:lnTo>
                  <a:pt x="533262" y="412156"/>
                </a:lnTo>
                <a:lnTo>
                  <a:pt x="550385" y="371639"/>
                </a:lnTo>
                <a:lnTo>
                  <a:pt x="561085" y="328188"/>
                </a:lnTo>
                <a:lnTo>
                  <a:pt x="564781" y="282384"/>
                </a:lnTo>
                <a:lnTo>
                  <a:pt x="561085" y="236580"/>
                </a:lnTo>
                <a:lnTo>
                  <a:pt x="550385" y="193129"/>
                </a:lnTo>
                <a:lnTo>
                  <a:pt x="533262" y="152612"/>
                </a:lnTo>
                <a:lnTo>
                  <a:pt x="510297" y="115612"/>
                </a:lnTo>
                <a:lnTo>
                  <a:pt x="482072" y="82708"/>
                </a:lnTo>
                <a:lnTo>
                  <a:pt x="449169" y="54484"/>
                </a:lnTo>
                <a:lnTo>
                  <a:pt x="412168" y="31519"/>
                </a:lnTo>
                <a:lnTo>
                  <a:pt x="371652" y="14396"/>
                </a:lnTo>
                <a:lnTo>
                  <a:pt x="328201" y="3695"/>
                </a:lnTo>
                <a:lnTo>
                  <a:pt x="282397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7"/>
          <p:cNvSpPr/>
          <p:nvPr/>
        </p:nvSpPr>
        <p:spPr>
          <a:xfrm>
            <a:off x="7629537" y="2024592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8"/>
          <p:cNvSpPr/>
          <p:nvPr/>
        </p:nvSpPr>
        <p:spPr>
          <a:xfrm>
            <a:off x="7629534" y="2024594"/>
            <a:ext cx="564768" cy="5647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61"/>
          <p:cNvSpPr/>
          <p:nvPr/>
        </p:nvSpPr>
        <p:spPr>
          <a:xfrm>
            <a:off x="7764871" y="2159672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202501" y="39268"/>
                </a:moveTo>
                <a:lnTo>
                  <a:pt x="20866" y="39268"/>
                </a:lnTo>
                <a:lnTo>
                  <a:pt x="12751" y="40910"/>
                </a:lnTo>
                <a:lnTo>
                  <a:pt x="6118" y="45386"/>
                </a:lnTo>
                <a:lnTo>
                  <a:pt x="1642" y="52019"/>
                </a:lnTo>
                <a:lnTo>
                  <a:pt x="0" y="60134"/>
                </a:lnTo>
                <a:lnTo>
                  <a:pt x="0" y="293319"/>
                </a:lnTo>
                <a:lnTo>
                  <a:pt x="1642" y="301426"/>
                </a:lnTo>
                <a:lnTo>
                  <a:pt x="6118" y="308055"/>
                </a:lnTo>
                <a:lnTo>
                  <a:pt x="12751" y="312530"/>
                </a:lnTo>
                <a:lnTo>
                  <a:pt x="20866" y="314172"/>
                </a:lnTo>
                <a:lnTo>
                  <a:pt x="202501" y="314172"/>
                </a:lnTo>
                <a:lnTo>
                  <a:pt x="210610" y="312530"/>
                </a:lnTo>
                <a:lnTo>
                  <a:pt x="217244" y="308055"/>
                </a:lnTo>
                <a:lnTo>
                  <a:pt x="221400" y="301904"/>
                </a:lnTo>
                <a:lnTo>
                  <a:pt x="16128" y="301904"/>
                </a:lnTo>
                <a:lnTo>
                  <a:pt x="12280" y="298056"/>
                </a:lnTo>
                <a:lnTo>
                  <a:pt x="12280" y="55397"/>
                </a:lnTo>
                <a:lnTo>
                  <a:pt x="16128" y="51536"/>
                </a:lnTo>
                <a:lnTo>
                  <a:pt x="221397" y="51536"/>
                </a:lnTo>
                <a:lnTo>
                  <a:pt x="217244" y="45386"/>
                </a:lnTo>
                <a:lnTo>
                  <a:pt x="210610" y="40910"/>
                </a:lnTo>
                <a:lnTo>
                  <a:pt x="202501" y="39268"/>
                </a:lnTo>
                <a:close/>
              </a:path>
              <a:path w="314325" h="314325">
                <a:moveTo>
                  <a:pt x="223367" y="235483"/>
                </a:moveTo>
                <a:lnTo>
                  <a:pt x="211099" y="235483"/>
                </a:lnTo>
                <a:lnTo>
                  <a:pt x="211099" y="298056"/>
                </a:lnTo>
                <a:lnTo>
                  <a:pt x="207238" y="301904"/>
                </a:lnTo>
                <a:lnTo>
                  <a:pt x="221400" y="301904"/>
                </a:lnTo>
                <a:lnTo>
                  <a:pt x="221723" y="301426"/>
                </a:lnTo>
                <a:lnTo>
                  <a:pt x="223367" y="293319"/>
                </a:lnTo>
                <a:lnTo>
                  <a:pt x="223367" y="274904"/>
                </a:lnTo>
                <a:lnTo>
                  <a:pt x="250837" y="274904"/>
                </a:lnTo>
                <a:lnTo>
                  <a:pt x="258571" y="269087"/>
                </a:lnTo>
                <a:lnTo>
                  <a:pt x="260860" y="262636"/>
                </a:lnTo>
                <a:lnTo>
                  <a:pt x="223367" y="262636"/>
                </a:lnTo>
                <a:lnTo>
                  <a:pt x="223367" y="235483"/>
                </a:lnTo>
                <a:close/>
              </a:path>
              <a:path w="314325" h="314325">
                <a:moveTo>
                  <a:pt x="278792" y="260997"/>
                </a:moveTo>
                <a:lnTo>
                  <a:pt x="261442" y="260997"/>
                </a:lnTo>
                <a:lnTo>
                  <a:pt x="279069" y="278625"/>
                </a:lnTo>
                <a:lnTo>
                  <a:pt x="284899" y="281038"/>
                </a:lnTo>
                <a:lnTo>
                  <a:pt x="297294" y="281038"/>
                </a:lnTo>
                <a:lnTo>
                  <a:pt x="303123" y="278625"/>
                </a:lnTo>
                <a:lnTo>
                  <a:pt x="307505" y="274243"/>
                </a:lnTo>
                <a:lnTo>
                  <a:pt x="311135" y="268770"/>
                </a:lnTo>
                <a:lnTo>
                  <a:pt x="288175" y="268770"/>
                </a:lnTo>
                <a:lnTo>
                  <a:pt x="285432" y="267639"/>
                </a:lnTo>
                <a:lnTo>
                  <a:pt x="278792" y="260997"/>
                </a:lnTo>
                <a:close/>
              </a:path>
              <a:path w="314325" h="314325">
                <a:moveTo>
                  <a:pt x="272964" y="206908"/>
                </a:moveTo>
                <a:lnTo>
                  <a:pt x="255612" y="206908"/>
                </a:lnTo>
                <a:lnTo>
                  <a:pt x="303085" y="254381"/>
                </a:lnTo>
                <a:lnTo>
                  <a:pt x="303085" y="261315"/>
                </a:lnTo>
                <a:lnTo>
                  <a:pt x="296760" y="267639"/>
                </a:lnTo>
                <a:lnTo>
                  <a:pt x="294017" y="268770"/>
                </a:lnTo>
                <a:lnTo>
                  <a:pt x="311135" y="268770"/>
                </a:lnTo>
                <a:lnTo>
                  <a:pt x="312591" y="266574"/>
                </a:lnTo>
                <a:lnTo>
                  <a:pt x="314286" y="257841"/>
                </a:lnTo>
                <a:lnTo>
                  <a:pt x="312591" y="249108"/>
                </a:lnTo>
                <a:lnTo>
                  <a:pt x="307505" y="241439"/>
                </a:lnTo>
                <a:lnTo>
                  <a:pt x="272964" y="206908"/>
                </a:lnTo>
                <a:close/>
              </a:path>
              <a:path w="314325" h="314325">
                <a:moveTo>
                  <a:pt x="246809" y="229006"/>
                </a:moveTo>
                <a:lnTo>
                  <a:pt x="229450" y="229006"/>
                </a:lnTo>
                <a:lnTo>
                  <a:pt x="250367" y="249923"/>
                </a:lnTo>
                <a:lnTo>
                  <a:pt x="250367" y="258775"/>
                </a:lnTo>
                <a:lnTo>
                  <a:pt x="246506" y="262636"/>
                </a:lnTo>
                <a:lnTo>
                  <a:pt x="260860" y="262636"/>
                </a:lnTo>
                <a:lnTo>
                  <a:pt x="261442" y="260997"/>
                </a:lnTo>
                <a:lnTo>
                  <a:pt x="278792" y="260997"/>
                </a:lnTo>
                <a:lnTo>
                  <a:pt x="246809" y="229006"/>
                </a:lnTo>
                <a:close/>
              </a:path>
              <a:path w="314325" h="314325">
                <a:moveTo>
                  <a:pt x="192828" y="87200"/>
                </a:moveTo>
                <a:lnTo>
                  <a:pt x="142354" y="109093"/>
                </a:lnTo>
                <a:lnTo>
                  <a:pt x="129463" y="126326"/>
                </a:lnTo>
                <a:lnTo>
                  <a:pt x="35890" y="126326"/>
                </a:lnTo>
                <a:lnTo>
                  <a:pt x="33134" y="129070"/>
                </a:lnTo>
                <a:lnTo>
                  <a:pt x="33134" y="135851"/>
                </a:lnTo>
                <a:lnTo>
                  <a:pt x="35890" y="138595"/>
                </a:lnTo>
                <a:lnTo>
                  <a:pt x="124167" y="138595"/>
                </a:lnTo>
                <a:lnTo>
                  <a:pt x="122050" y="146447"/>
                </a:lnTo>
                <a:lnTo>
                  <a:pt x="120799" y="154447"/>
                </a:lnTo>
                <a:lnTo>
                  <a:pt x="120412" y="162550"/>
                </a:lnTo>
                <a:lnTo>
                  <a:pt x="120878" y="170586"/>
                </a:lnTo>
                <a:lnTo>
                  <a:pt x="35890" y="170586"/>
                </a:lnTo>
                <a:lnTo>
                  <a:pt x="33134" y="173329"/>
                </a:lnTo>
                <a:lnTo>
                  <a:pt x="33134" y="180111"/>
                </a:lnTo>
                <a:lnTo>
                  <a:pt x="35890" y="182854"/>
                </a:lnTo>
                <a:lnTo>
                  <a:pt x="123304" y="182854"/>
                </a:lnTo>
                <a:lnTo>
                  <a:pt x="126393" y="191596"/>
                </a:lnTo>
                <a:lnTo>
                  <a:pt x="154107" y="224800"/>
                </a:lnTo>
                <a:lnTo>
                  <a:pt x="195389" y="237134"/>
                </a:lnTo>
                <a:lnTo>
                  <a:pt x="200659" y="237134"/>
                </a:lnTo>
                <a:lnTo>
                  <a:pt x="205930" y="236588"/>
                </a:lnTo>
                <a:lnTo>
                  <a:pt x="211099" y="235483"/>
                </a:lnTo>
                <a:lnTo>
                  <a:pt x="223367" y="235483"/>
                </a:lnTo>
                <a:lnTo>
                  <a:pt x="223367" y="231762"/>
                </a:lnTo>
                <a:lnTo>
                  <a:pt x="225424" y="230936"/>
                </a:lnTo>
                <a:lnTo>
                  <a:pt x="227456" y="230022"/>
                </a:lnTo>
                <a:lnTo>
                  <a:pt x="229450" y="229006"/>
                </a:lnTo>
                <a:lnTo>
                  <a:pt x="246809" y="229006"/>
                </a:lnTo>
                <a:lnTo>
                  <a:pt x="242677" y="224872"/>
                </a:lnTo>
                <a:lnTo>
                  <a:pt x="195395" y="224872"/>
                </a:lnTo>
                <a:lnTo>
                  <a:pt x="171767" y="220286"/>
                </a:lnTo>
                <a:lnTo>
                  <a:pt x="151015" y="206527"/>
                </a:lnTo>
                <a:lnTo>
                  <a:pt x="137256" y="185775"/>
                </a:lnTo>
                <a:lnTo>
                  <a:pt x="132670" y="162147"/>
                </a:lnTo>
                <a:lnTo>
                  <a:pt x="137256" y="138518"/>
                </a:lnTo>
                <a:lnTo>
                  <a:pt x="171769" y="104005"/>
                </a:lnTo>
                <a:lnTo>
                  <a:pt x="195389" y="99415"/>
                </a:lnTo>
                <a:lnTo>
                  <a:pt x="236565" y="99415"/>
                </a:lnTo>
                <a:lnTo>
                  <a:pt x="230099" y="95623"/>
                </a:lnTo>
                <a:lnTo>
                  <a:pt x="223367" y="92532"/>
                </a:lnTo>
                <a:lnTo>
                  <a:pt x="223367" y="88798"/>
                </a:lnTo>
                <a:lnTo>
                  <a:pt x="211099" y="88798"/>
                </a:lnTo>
                <a:lnTo>
                  <a:pt x="192828" y="87200"/>
                </a:lnTo>
                <a:close/>
              </a:path>
              <a:path w="314325" h="314325">
                <a:moveTo>
                  <a:pt x="236565" y="99415"/>
                </a:moveTo>
                <a:lnTo>
                  <a:pt x="195389" y="99415"/>
                </a:lnTo>
                <a:lnTo>
                  <a:pt x="207388" y="100563"/>
                </a:lnTo>
                <a:lnTo>
                  <a:pt x="219025" y="104005"/>
                </a:lnTo>
                <a:lnTo>
                  <a:pt x="229942" y="109740"/>
                </a:lnTo>
                <a:lnTo>
                  <a:pt x="239775" y="117767"/>
                </a:lnTo>
                <a:lnTo>
                  <a:pt x="253534" y="138518"/>
                </a:lnTo>
                <a:lnTo>
                  <a:pt x="258121" y="162147"/>
                </a:lnTo>
                <a:lnTo>
                  <a:pt x="253534" y="185775"/>
                </a:lnTo>
                <a:lnTo>
                  <a:pt x="239775" y="206527"/>
                </a:lnTo>
                <a:lnTo>
                  <a:pt x="219024" y="220286"/>
                </a:lnTo>
                <a:lnTo>
                  <a:pt x="195395" y="224872"/>
                </a:lnTo>
                <a:lnTo>
                  <a:pt x="242677" y="224872"/>
                </a:lnTo>
                <a:lnTo>
                  <a:pt x="240169" y="222364"/>
                </a:lnTo>
                <a:lnTo>
                  <a:pt x="243052" y="220205"/>
                </a:lnTo>
                <a:lnTo>
                  <a:pt x="245821" y="217817"/>
                </a:lnTo>
                <a:lnTo>
                  <a:pt x="251066" y="212572"/>
                </a:lnTo>
                <a:lnTo>
                  <a:pt x="253466" y="209804"/>
                </a:lnTo>
                <a:lnTo>
                  <a:pt x="255612" y="206908"/>
                </a:lnTo>
                <a:lnTo>
                  <a:pt x="272964" y="206908"/>
                </a:lnTo>
                <a:lnTo>
                  <a:pt x="262254" y="196202"/>
                </a:lnTo>
                <a:lnTo>
                  <a:pt x="268308" y="179758"/>
                </a:lnTo>
                <a:lnTo>
                  <a:pt x="270389" y="162550"/>
                </a:lnTo>
                <a:lnTo>
                  <a:pt x="268498" y="145328"/>
                </a:lnTo>
                <a:lnTo>
                  <a:pt x="262717" y="129070"/>
                </a:lnTo>
                <a:lnTo>
                  <a:pt x="262635" y="111074"/>
                </a:lnTo>
                <a:lnTo>
                  <a:pt x="250367" y="111074"/>
                </a:lnTo>
                <a:lnTo>
                  <a:pt x="249109" y="109740"/>
                </a:lnTo>
                <a:lnTo>
                  <a:pt x="248450" y="109093"/>
                </a:lnTo>
                <a:lnTo>
                  <a:pt x="242696" y="103901"/>
                </a:lnTo>
                <a:lnTo>
                  <a:pt x="236565" y="99415"/>
                </a:lnTo>
                <a:close/>
              </a:path>
              <a:path w="314325" h="314325">
                <a:moveTo>
                  <a:pt x="260670" y="12268"/>
                </a:moveTo>
                <a:lnTo>
                  <a:pt x="246506" y="12268"/>
                </a:lnTo>
                <a:lnTo>
                  <a:pt x="250367" y="16116"/>
                </a:lnTo>
                <a:lnTo>
                  <a:pt x="250367" y="111074"/>
                </a:lnTo>
                <a:lnTo>
                  <a:pt x="262635" y="111074"/>
                </a:lnTo>
                <a:lnTo>
                  <a:pt x="262635" y="20853"/>
                </a:lnTo>
                <a:lnTo>
                  <a:pt x="260993" y="12746"/>
                </a:lnTo>
                <a:lnTo>
                  <a:pt x="260670" y="12268"/>
                </a:lnTo>
                <a:close/>
              </a:path>
              <a:path w="314325" h="314325">
                <a:moveTo>
                  <a:pt x="221397" y="51536"/>
                </a:moveTo>
                <a:lnTo>
                  <a:pt x="207238" y="51536"/>
                </a:lnTo>
                <a:lnTo>
                  <a:pt x="211099" y="55397"/>
                </a:lnTo>
                <a:lnTo>
                  <a:pt x="211099" y="88798"/>
                </a:lnTo>
                <a:lnTo>
                  <a:pt x="223367" y="88798"/>
                </a:lnTo>
                <a:lnTo>
                  <a:pt x="223367" y="60134"/>
                </a:lnTo>
                <a:lnTo>
                  <a:pt x="221723" y="52019"/>
                </a:lnTo>
                <a:lnTo>
                  <a:pt x="221397" y="51536"/>
                </a:lnTo>
                <a:close/>
              </a:path>
              <a:path w="314325" h="314325">
                <a:moveTo>
                  <a:pt x="241769" y="0"/>
                </a:moveTo>
                <a:lnTo>
                  <a:pt x="78549" y="0"/>
                </a:lnTo>
                <a:lnTo>
                  <a:pt x="70434" y="1642"/>
                </a:lnTo>
                <a:lnTo>
                  <a:pt x="63801" y="6116"/>
                </a:lnTo>
                <a:lnTo>
                  <a:pt x="59325" y="12746"/>
                </a:lnTo>
                <a:lnTo>
                  <a:pt x="57683" y="20853"/>
                </a:lnTo>
                <a:lnTo>
                  <a:pt x="57683" y="39268"/>
                </a:lnTo>
                <a:lnTo>
                  <a:pt x="58000" y="39268"/>
                </a:lnTo>
                <a:lnTo>
                  <a:pt x="69951" y="39192"/>
                </a:lnTo>
                <a:lnTo>
                  <a:pt x="69951" y="16116"/>
                </a:lnTo>
                <a:lnTo>
                  <a:pt x="73812" y="12268"/>
                </a:lnTo>
                <a:lnTo>
                  <a:pt x="260670" y="12268"/>
                </a:lnTo>
                <a:lnTo>
                  <a:pt x="256517" y="6116"/>
                </a:lnTo>
                <a:lnTo>
                  <a:pt x="249884" y="1642"/>
                </a:lnTo>
                <a:lnTo>
                  <a:pt x="241769" y="0"/>
                </a:lnTo>
                <a:close/>
              </a:path>
              <a:path w="314325" h="314325">
                <a:moveTo>
                  <a:pt x="69595" y="39192"/>
                </a:moveTo>
                <a:lnTo>
                  <a:pt x="58051" y="39192"/>
                </a:lnTo>
                <a:lnTo>
                  <a:pt x="69557" y="39268"/>
                </a:lnTo>
                <a:close/>
              </a:path>
              <a:path w="314325" h="314325">
                <a:moveTo>
                  <a:pt x="69951" y="39192"/>
                </a:moveTo>
                <a:lnTo>
                  <a:pt x="69595" y="39192"/>
                </a:lnTo>
                <a:lnTo>
                  <a:pt x="69951" y="39268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62"/>
          <p:cNvSpPr/>
          <p:nvPr/>
        </p:nvSpPr>
        <p:spPr>
          <a:xfrm>
            <a:off x="7918159" y="2285476"/>
            <a:ext cx="84213" cy="720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63"/>
          <p:cNvSpPr/>
          <p:nvPr/>
        </p:nvSpPr>
        <p:spPr>
          <a:xfrm>
            <a:off x="7798012" y="2374364"/>
            <a:ext cx="98425" cy="12700"/>
          </a:xfrm>
          <a:custGeom>
            <a:avLst/>
            <a:gdLst/>
            <a:ahLst/>
            <a:cxnLst/>
            <a:rect l="l" t="t" r="r" b="b"/>
            <a:pathLst>
              <a:path w="98425" h="12700">
                <a:moveTo>
                  <a:pt x="95377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95377" y="12268"/>
                </a:lnTo>
                <a:lnTo>
                  <a:pt x="98132" y="9525"/>
                </a:lnTo>
                <a:lnTo>
                  <a:pt x="98132" y="2743"/>
                </a:lnTo>
                <a:lnTo>
                  <a:pt x="9537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64"/>
          <p:cNvSpPr/>
          <p:nvPr/>
        </p:nvSpPr>
        <p:spPr>
          <a:xfrm>
            <a:off x="7915909" y="241862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747" y="0"/>
                </a:moveTo>
                <a:lnTo>
                  <a:pt x="4521" y="0"/>
                </a:lnTo>
                <a:lnTo>
                  <a:pt x="2933" y="647"/>
                </a:lnTo>
                <a:lnTo>
                  <a:pt x="647" y="2933"/>
                </a:lnTo>
                <a:lnTo>
                  <a:pt x="0" y="4521"/>
                </a:lnTo>
                <a:lnTo>
                  <a:pt x="0" y="7747"/>
                </a:lnTo>
                <a:lnTo>
                  <a:pt x="647" y="9321"/>
                </a:lnTo>
                <a:lnTo>
                  <a:pt x="2933" y="11607"/>
                </a:lnTo>
                <a:lnTo>
                  <a:pt x="4508" y="12268"/>
                </a:lnTo>
                <a:lnTo>
                  <a:pt x="7747" y="12268"/>
                </a:lnTo>
                <a:lnTo>
                  <a:pt x="9334" y="11607"/>
                </a:lnTo>
                <a:lnTo>
                  <a:pt x="11620" y="9321"/>
                </a:lnTo>
                <a:lnTo>
                  <a:pt x="12268" y="7747"/>
                </a:lnTo>
                <a:lnTo>
                  <a:pt x="12268" y="4521"/>
                </a:lnTo>
                <a:lnTo>
                  <a:pt x="11620" y="2933"/>
                </a:lnTo>
                <a:lnTo>
                  <a:pt x="9334" y="647"/>
                </a:lnTo>
                <a:lnTo>
                  <a:pt x="774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65"/>
          <p:cNvSpPr/>
          <p:nvPr/>
        </p:nvSpPr>
        <p:spPr>
          <a:xfrm>
            <a:off x="7798009" y="2418624"/>
            <a:ext cx="106045" cy="12700"/>
          </a:xfrm>
          <a:custGeom>
            <a:avLst/>
            <a:gdLst/>
            <a:ahLst/>
            <a:cxnLst/>
            <a:rect l="l" t="t" r="r" b="b"/>
            <a:pathLst>
              <a:path w="106044" h="12700">
                <a:moveTo>
                  <a:pt x="102768" y="0"/>
                </a:moveTo>
                <a:lnTo>
                  <a:pt x="2755" y="0"/>
                </a:lnTo>
                <a:lnTo>
                  <a:pt x="0" y="2743"/>
                </a:lnTo>
                <a:lnTo>
                  <a:pt x="0" y="9525"/>
                </a:lnTo>
                <a:lnTo>
                  <a:pt x="2755" y="12268"/>
                </a:lnTo>
                <a:lnTo>
                  <a:pt x="102768" y="12268"/>
                </a:lnTo>
                <a:lnTo>
                  <a:pt x="105498" y="9525"/>
                </a:lnTo>
                <a:lnTo>
                  <a:pt x="105498" y="2743"/>
                </a:lnTo>
                <a:lnTo>
                  <a:pt x="102768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66"/>
          <p:cNvSpPr/>
          <p:nvPr/>
        </p:nvSpPr>
        <p:spPr>
          <a:xfrm>
            <a:off x="7798012" y="2241901"/>
            <a:ext cx="105410" cy="12700"/>
          </a:xfrm>
          <a:custGeom>
            <a:avLst/>
            <a:gdLst/>
            <a:ahLst/>
            <a:cxnLst/>
            <a:rect l="l" t="t" r="r" b="b"/>
            <a:pathLst>
              <a:path w="105409" h="12700">
                <a:moveTo>
                  <a:pt x="102603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102603" y="12268"/>
                </a:lnTo>
                <a:lnTo>
                  <a:pt x="105346" y="9525"/>
                </a:lnTo>
                <a:lnTo>
                  <a:pt x="105346" y="2743"/>
                </a:lnTo>
                <a:lnTo>
                  <a:pt x="102603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190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40107" y="560333"/>
            <a:ext cx="55749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ГРИБНЫЕ БОЛЕЗНИ РАСТЕНИЙ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МИКОТОКСИНЫ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1414" y="3297674"/>
            <a:ext cx="7499654" cy="3575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7062" y="3319813"/>
            <a:ext cx="4072941" cy="35587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4388" b="973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766" y="897549"/>
            <a:ext cx="2211184" cy="2407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1470" y="2138992"/>
            <a:ext cx="2877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Проблема агронома –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грибные заболевания растений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500" l="70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6750" y="-112564"/>
            <a:ext cx="4220683" cy="422068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05229" y="2112371"/>
            <a:ext cx="2877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 зоотехника – продуцируемые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грибами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микотоксины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520345" y="3120044"/>
            <a:ext cx="1290041" cy="1283537"/>
          </a:xfrm>
          <a:prstGeom prst="ellipse">
            <a:avLst/>
          </a:prstGeom>
          <a:solidFill>
            <a:srgbClr val="FF0000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93688" y="3115017"/>
            <a:ext cx="1375218" cy="127783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442945" y="3263163"/>
            <a:ext cx="138264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Fusarium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7263313" y="2973549"/>
            <a:ext cx="1321656" cy="1366462"/>
          </a:xfrm>
          <a:prstGeom prst="ellipse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 cstate="print"/>
          <a:srcRect l="11414" t="9815" r="17245" b="57937"/>
          <a:stretch/>
        </p:blipFill>
        <p:spPr>
          <a:xfrm>
            <a:off x="7336841" y="3052557"/>
            <a:ext cx="1207190" cy="1241268"/>
          </a:xfrm>
          <a:prstGeom prst="ellipse">
            <a:avLst/>
          </a:prstGeom>
        </p:spPr>
      </p:pic>
      <p:sp>
        <p:nvSpPr>
          <p:cNvPr id="65" name="Овал 64"/>
          <p:cNvSpPr/>
          <p:nvPr/>
        </p:nvSpPr>
        <p:spPr>
          <a:xfrm>
            <a:off x="7306241" y="3913476"/>
            <a:ext cx="1321656" cy="1366462"/>
          </a:xfrm>
          <a:prstGeom prst="ellipse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/>
          <a:srcRect l="7861" t="11017" r="15480" b="57003"/>
          <a:stretch/>
        </p:blipFill>
        <p:spPr>
          <a:xfrm>
            <a:off x="7349209" y="3967300"/>
            <a:ext cx="1225422" cy="1278701"/>
          </a:xfrm>
          <a:prstGeom prst="ellipse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8381233" y="4094878"/>
            <a:ext cx="11176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Заралеон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7336841" y="4828706"/>
            <a:ext cx="1321656" cy="1366462"/>
          </a:xfrm>
          <a:prstGeom prst="ellipse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5" cstate="print"/>
          <a:srcRect l="9351" t="20407" r="15843" b="23475"/>
          <a:stretch/>
        </p:blipFill>
        <p:spPr>
          <a:xfrm>
            <a:off x="7396552" y="4890622"/>
            <a:ext cx="1208438" cy="1227370"/>
          </a:xfrm>
          <a:prstGeom prst="ellipse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8381233" y="4962472"/>
            <a:ext cx="128035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T-2 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токсин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7367200" y="5645744"/>
            <a:ext cx="1321656" cy="1366462"/>
          </a:xfrm>
          <a:prstGeom prst="ellipse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6" cstate="print"/>
          <a:srcRect l="9985" t="9712" r="5277" b="56715"/>
          <a:stretch/>
        </p:blipFill>
        <p:spPr>
          <a:xfrm>
            <a:off x="7406335" y="5703180"/>
            <a:ext cx="1243386" cy="1272274"/>
          </a:xfrm>
          <a:prstGeom prst="ellipse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8410379" y="5815073"/>
            <a:ext cx="13003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Фумонизин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2560937" y="3810125"/>
            <a:ext cx="1290041" cy="1283537"/>
          </a:xfrm>
          <a:prstGeom prst="ellipse">
            <a:avLst/>
          </a:prstGeom>
          <a:solidFill>
            <a:srgbClr val="FF0000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7" cstate="print"/>
          <a:srcRect l="2773" t="6666" r="14416"/>
          <a:stretch/>
        </p:blipFill>
        <p:spPr>
          <a:xfrm>
            <a:off x="2591548" y="3867847"/>
            <a:ext cx="1220303" cy="1162797"/>
          </a:xfrm>
          <a:prstGeom prst="ellipse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1561342" y="3937940"/>
            <a:ext cx="12126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Alternaria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2560937" y="4647533"/>
            <a:ext cx="1290041" cy="1283537"/>
          </a:xfrm>
          <a:prstGeom prst="ellipse">
            <a:avLst/>
          </a:prstGeom>
          <a:solidFill>
            <a:srgbClr val="FF0000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599316" y="4707097"/>
            <a:ext cx="1185976" cy="1166251"/>
          </a:xfrm>
          <a:prstGeom prst="ellipse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1561341" y="4899357"/>
            <a:ext cx="126425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Erysiphales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2561018" y="5594677"/>
            <a:ext cx="1290041" cy="1283537"/>
          </a:xfrm>
          <a:prstGeom prst="ellipse">
            <a:avLst/>
          </a:prstGeom>
          <a:solidFill>
            <a:srgbClr val="FF0000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622648" y="5670443"/>
            <a:ext cx="1190798" cy="1131258"/>
          </a:xfrm>
          <a:prstGeom prst="ellipse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70271" y="5657731"/>
            <a:ext cx="257761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Septoria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lycopersici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Speg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389413" y="3436298"/>
            <a:ext cx="2377061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Дезоксиневаленол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(ДОН)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349753" y="6328934"/>
            <a:ext cx="1400778" cy="268972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219520" y="6553303"/>
            <a:ext cx="1841152" cy="493819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4855116" y="6570807"/>
            <a:ext cx="1050742" cy="1076253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20516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bject 21"/>
          <p:cNvSpPr/>
          <p:nvPr/>
        </p:nvSpPr>
        <p:spPr>
          <a:xfrm>
            <a:off x="4913989" y="5389662"/>
            <a:ext cx="5568973" cy="1774078"/>
          </a:xfrm>
          <a:custGeom>
            <a:avLst/>
            <a:gdLst/>
            <a:ahLst/>
            <a:cxnLst/>
            <a:rect l="l" t="t" r="r" b="b"/>
            <a:pathLst>
              <a:path w="5448934" h="3993515">
                <a:moveTo>
                  <a:pt x="5415673" y="0"/>
                </a:moveTo>
                <a:lnTo>
                  <a:pt x="33019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19"/>
                </a:lnTo>
                <a:lnTo>
                  <a:pt x="0" y="3959885"/>
                </a:lnTo>
                <a:lnTo>
                  <a:pt x="2594" y="3972738"/>
                </a:lnTo>
                <a:lnTo>
                  <a:pt x="9672" y="3983234"/>
                </a:lnTo>
                <a:lnTo>
                  <a:pt x="20172" y="3990310"/>
                </a:lnTo>
                <a:lnTo>
                  <a:pt x="33032" y="3992905"/>
                </a:lnTo>
                <a:lnTo>
                  <a:pt x="5415673" y="3992905"/>
                </a:lnTo>
                <a:lnTo>
                  <a:pt x="5428526" y="3990310"/>
                </a:lnTo>
                <a:lnTo>
                  <a:pt x="5439022" y="3983234"/>
                </a:lnTo>
                <a:lnTo>
                  <a:pt x="5446098" y="3972738"/>
                </a:lnTo>
                <a:lnTo>
                  <a:pt x="5448693" y="3959885"/>
                </a:lnTo>
                <a:lnTo>
                  <a:pt x="5448693" y="33019"/>
                </a:lnTo>
                <a:lnTo>
                  <a:pt x="5446098" y="20166"/>
                </a:lnTo>
                <a:lnTo>
                  <a:pt x="5439022" y="9671"/>
                </a:lnTo>
                <a:lnTo>
                  <a:pt x="5428526" y="2594"/>
                </a:lnTo>
                <a:lnTo>
                  <a:pt x="5415673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21"/>
          <p:cNvSpPr/>
          <p:nvPr/>
        </p:nvSpPr>
        <p:spPr>
          <a:xfrm>
            <a:off x="692150" y="5389663"/>
            <a:ext cx="3962400" cy="1774078"/>
          </a:xfrm>
          <a:custGeom>
            <a:avLst/>
            <a:gdLst/>
            <a:ahLst/>
            <a:cxnLst/>
            <a:rect l="l" t="t" r="r" b="b"/>
            <a:pathLst>
              <a:path w="5448934" h="3993515">
                <a:moveTo>
                  <a:pt x="5415673" y="0"/>
                </a:moveTo>
                <a:lnTo>
                  <a:pt x="33019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19"/>
                </a:lnTo>
                <a:lnTo>
                  <a:pt x="0" y="3959885"/>
                </a:lnTo>
                <a:lnTo>
                  <a:pt x="2594" y="3972738"/>
                </a:lnTo>
                <a:lnTo>
                  <a:pt x="9672" y="3983234"/>
                </a:lnTo>
                <a:lnTo>
                  <a:pt x="20172" y="3990310"/>
                </a:lnTo>
                <a:lnTo>
                  <a:pt x="33032" y="3992905"/>
                </a:lnTo>
                <a:lnTo>
                  <a:pt x="5415673" y="3992905"/>
                </a:lnTo>
                <a:lnTo>
                  <a:pt x="5428526" y="3990310"/>
                </a:lnTo>
                <a:lnTo>
                  <a:pt x="5439022" y="3983234"/>
                </a:lnTo>
                <a:lnTo>
                  <a:pt x="5446098" y="3972738"/>
                </a:lnTo>
                <a:lnTo>
                  <a:pt x="5448693" y="3959885"/>
                </a:lnTo>
                <a:lnTo>
                  <a:pt x="5448693" y="33019"/>
                </a:lnTo>
                <a:lnTo>
                  <a:pt x="5446098" y="20166"/>
                </a:lnTo>
                <a:lnTo>
                  <a:pt x="5439022" y="9671"/>
                </a:lnTo>
                <a:lnTo>
                  <a:pt x="5428526" y="2594"/>
                </a:lnTo>
                <a:lnTo>
                  <a:pt x="5415673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94762" y="501650"/>
            <a:ext cx="98882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03" algn="ctr">
              <a:spcBef>
                <a:spcPts val="165"/>
              </a:spcBef>
            </a:pPr>
            <a:r>
              <a:rPr lang="ru-RU" sz="2400" b="1" dirty="0"/>
              <a:t>МЕХАНИЗМ ДЕЙСТВИЯ ПРЕПАРАТА </a:t>
            </a:r>
            <a:r>
              <a:rPr lang="ru-RU" sz="2400" b="1" dirty="0" smtClean="0"/>
              <a:t>БИОФЕРМ®</a:t>
            </a:r>
            <a:endParaRPr lang="ru-RU" sz="2400" dirty="0">
              <a:cs typeface="Arial"/>
            </a:endParaRPr>
          </a:p>
        </p:txBody>
      </p:sp>
      <p:sp>
        <p:nvSpPr>
          <p:cNvPr id="98" name="object 18"/>
          <p:cNvSpPr txBox="1"/>
          <p:nvPr/>
        </p:nvSpPr>
        <p:spPr>
          <a:xfrm>
            <a:off x="844550" y="5466335"/>
            <a:ext cx="37338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03" algn="just">
              <a:spcBef>
                <a:spcPts val="644"/>
              </a:spcBef>
              <a:buClr>
                <a:srgbClr val="6699FF"/>
              </a:buClr>
              <a:tabLst>
                <a:tab pos="437055" algn="l"/>
                <a:tab pos="438055" algn="l"/>
              </a:tabLst>
            </a:pPr>
            <a:r>
              <a:rPr lang="ru-RU" sz="1200" b="1" dirty="0" smtClean="0"/>
              <a:t>Уникальный </a:t>
            </a:r>
            <a:r>
              <a:rPr lang="ru-RU" sz="1200" b="1" dirty="0"/>
              <a:t>комплекс ферментов гидролитического действия препарата </a:t>
            </a:r>
            <a:r>
              <a:rPr lang="ru-RU" sz="1200" b="1" dirty="0" smtClean="0"/>
              <a:t>БИОФЕРМ® </a:t>
            </a:r>
            <a:r>
              <a:rPr lang="ru-RU" sz="1200" b="1" dirty="0"/>
              <a:t>способствует разрушению сложных </a:t>
            </a:r>
            <a:r>
              <a:rPr lang="ru-RU" sz="1200" b="1" dirty="0" err="1"/>
              <a:t>труднопереваримых</a:t>
            </a:r>
            <a:r>
              <a:rPr lang="ru-RU" sz="1200" b="1" dirty="0"/>
              <a:t> углеводов растительного </a:t>
            </a:r>
            <a:r>
              <a:rPr lang="ru-RU" sz="1200" b="1" dirty="0" smtClean="0"/>
              <a:t>сырья (целлюлозы</a:t>
            </a:r>
            <a:r>
              <a:rPr lang="ru-RU" sz="1200" b="1" dirty="0"/>
              <a:t>, гемицеллюлозы, пектиновых </a:t>
            </a:r>
            <a:r>
              <a:rPr lang="ru-RU" sz="1200" b="1" dirty="0" smtClean="0"/>
              <a:t>веществ) до </a:t>
            </a:r>
            <a:r>
              <a:rPr lang="ru-RU" sz="1200" b="1" dirty="0"/>
              <a:t>простых </a:t>
            </a:r>
            <a:r>
              <a:rPr lang="ru-RU" sz="1200" b="1" dirty="0" err="1"/>
              <a:t>легкосбраживаемых</a:t>
            </a:r>
            <a:r>
              <a:rPr lang="ru-RU" sz="1200" b="1" dirty="0"/>
              <a:t> сахаров, необходимых для питания молочнокислых бактерий, обитающих на травах или вносимых извне с бактериальными консервантами.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1900" y="1111838"/>
            <a:ext cx="7040993" cy="3677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033944" y="5409414"/>
            <a:ext cx="54165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b="1" dirty="0"/>
              <a:t>Особенно велико значение в этом процессе пектиновых веществ, их содержание в бобовых травах превышает 15%. Поэтому наличие пектин-</a:t>
            </a:r>
            <a:r>
              <a:rPr lang="ru-RU" sz="1200" b="1" dirty="0" err="1"/>
              <a:t>лиазы</a:t>
            </a:r>
            <a:r>
              <a:rPr lang="ru-RU" sz="1200" b="1" dirty="0"/>
              <a:t> в составе препарата </a:t>
            </a:r>
            <a:r>
              <a:rPr lang="ru-RU" sz="1200" b="1" dirty="0" smtClean="0"/>
              <a:t>БИОФЕРМ® обеспечивает </a:t>
            </a:r>
            <a:r>
              <a:rPr lang="ru-RU" sz="1200" b="1" dirty="0"/>
              <a:t>разрушение межклеточных структур трав состоящих из пектина, что повышает степень доступности растительных клеток гидролазам, а сам пектин </a:t>
            </a:r>
            <a:r>
              <a:rPr lang="ru-RU" sz="1200" b="1" dirty="0" smtClean="0"/>
              <a:t>преобразуется в </a:t>
            </a:r>
            <a:r>
              <a:rPr lang="ru-RU" sz="1200" b="1" dirty="0"/>
              <a:t>глюкозу. Ферменты, входящие в состав </a:t>
            </a:r>
            <a:r>
              <a:rPr lang="ru-RU" sz="1200" b="1" dirty="0" smtClean="0"/>
              <a:t>БИОФЕРМА®, </a:t>
            </a:r>
            <a:r>
              <a:rPr lang="ru-RU" sz="1200" b="1" dirty="0"/>
              <a:t>разрушают и </a:t>
            </a:r>
            <a:r>
              <a:rPr lang="ru-RU" sz="1200" b="1" dirty="0" err="1"/>
              <a:t>гликозидные</a:t>
            </a:r>
            <a:r>
              <a:rPr lang="ru-RU" sz="1200" b="1" dirty="0"/>
              <a:t> связи сложных углеводов, что обеспечивает доступ к ним гидролитических ферментов, вырабатываемых в рубце </a:t>
            </a:r>
            <a:r>
              <a:rPr lang="ru-RU" sz="1200" b="1" dirty="0" smtClean="0"/>
              <a:t>жвачных животных </a:t>
            </a:r>
            <a:r>
              <a:rPr lang="ru-RU" sz="1200" b="1" dirty="0"/>
              <a:t>и обусловливает повышение их переваримости.</a:t>
            </a:r>
          </a:p>
        </p:txBody>
      </p:sp>
      <p:sp>
        <p:nvSpPr>
          <p:cNvPr id="90" name="object 13"/>
          <p:cNvSpPr/>
          <p:nvPr/>
        </p:nvSpPr>
        <p:spPr>
          <a:xfrm>
            <a:off x="798783" y="4779645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7"/>
                </a:lnTo>
                <a:lnTo>
                  <a:pt x="205975" y="26504"/>
                </a:lnTo>
                <a:lnTo>
                  <a:pt x="167032" y="46047"/>
                </a:lnTo>
                <a:lnTo>
                  <a:pt x="131165" y="70274"/>
                </a:lnTo>
                <a:lnTo>
                  <a:pt x="98777" y="98783"/>
                </a:lnTo>
                <a:lnTo>
                  <a:pt x="70269" y="131173"/>
                </a:lnTo>
                <a:lnTo>
                  <a:pt x="46044" y="167041"/>
                </a:lnTo>
                <a:lnTo>
                  <a:pt x="26502" y="205986"/>
                </a:lnTo>
                <a:lnTo>
                  <a:pt x="12046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8"/>
                </a:lnTo>
                <a:lnTo>
                  <a:pt x="662450" y="247605"/>
                </a:lnTo>
                <a:lnTo>
                  <a:pt x="647994" y="205986"/>
                </a:lnTo>
                <a:lnTo>
                  <a:pt x="628452" y="167041"/>
                </a:lnTo>
                <a:lnTo>
                  <a:pt x="604227" y="131173"/>
                </a:lnTo>
                <a:lnTo>
                  <a:pt x="575719" y="98783"/>
                </a:lnTo>
                <a:lnTo>
                  <a:pt x="543331" y="70274"/>
                </a:lnTo>
                <a:lnTo>
                  <a:pt x="507464" y="46047"/>
                </a:lnTo>
                <a:lnTo>
                  <a:pt x="468521" y="26504"/>
                </a:lnTo>
                <a:lnTo>
                  <a:pt x="426902" y="12047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14"/>
          <p:cNvSpPr/>
          <p:nvPr/>
        </p:nvSpPr>
        <p:spPr>
          <a:xfrm>
            <a:off x="789482" y="4770344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5"/>
          <p:cNvSpPr/>
          <p:nvPr/>
        </p:nvSpPr>
        <p:spPr>
          <a:xfrm>
            <a:off x="789482" y="4770344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6"/>
          <p:cNvSpPr/>
          <p:nvPr/>
        </p:nvSpPr>
        <p:spPr>
          <a:xfrm>
            <a:off x="853953" y="4834832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97" y="0"/>
                </a:moveTo>
                <a:lnTo>
                  <a:pt x="236589" y="3695"/>
                </a:lnTo>
                <a:lnTo>
                  <a:pt x="193135" y="14396"/>
                </a:lnTo>
                <a:lnTo>
                  <a:pt x="152617" y="31519"/>
                </a:lnTo>
                <a:lnTo>
                  <a:pt x="115614" y="54484"/>
                </a:lnTo>
                <a:lnTo>
                  <a:pt x="82710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10" y="482060"/>
                </a:lnTo>
                <a:lnTo>
                  <a:pt x="115614" y="510284"/>
                </a:lnTo>
                <a:lnTo>
                  <a:pt x="152617" y="533249"/>
                </a:lnTo>
                <a:lnTo>
                  <a:pt x="193135" y="550372"/>
                </a:lnTo>
                <a:lnTo>
                  <a:pt x="236589" y="561073"/>
                </a:lnTo>
                <a:lnTo>
                  <a:pt x="282397" y="564769"/>
                </a:lnTo>
                <a:lnTo>
                  <a:pt x="328201" y="561073"/>
                </a:lnTo>
                <a:lnTo>
                  <a:pt x="371652" y="550372"/>
                </a:lnTo>
                <a:lnTo>
                  <a:pt x="412168" y="533249"/>
                </a:lnTo>
                <a:lnTo>
                  <a:pt x="449169" y="510284"/>
                </a:lnTo>
                <a:lnTo>
                  <a:pt x="482072" y="482060"/>
                </a:lnTo>
                <a:lnTo>
                  <a:pt x="510297" y="449156"/>
                </a:lnTo>
                <a:lnTo>
                  <a:pt x="533262" y="412156"/>
                </a:lnTo>
                <a:lnTo>
                  <a:pt x="550385" y="371639"/>
                </a:lnTo>
                <a:lnTo>
                  <a:pt x="561085" y="328188"/>
                </a:lnTo>
                <a:lnTo>
                  <a:pt x="564781" y="282384"/>
                </a:lnTo>
                <a:lnTo>
                  <a:pt x="561085" y="236580"/>
                </a:lnTo>
                <a:lnTo>
                  <a:pt x="550385" y="193129"/>
                </a:lnTo>
                <a:lnTo>
                  <a:pt x="533262" y="152612"/>
                </a:lnTo>
                <a:lnTo>
                  <a:pt x="510297" y="115612"/>
                </a:lnTo>
                <a:lnTo>
                  <a:pt x="482072" y="82708"/>
                </a:lnTo>
                <a:lnTo>
                  <a:pt x="449169" y="54484"/>
                </a:lnTo>
                <a:lnTo>
                  <a:pt x="412168" y="31519"/>
                </a:lnTo>
                <a:lnTo>
                  <a:pt x="371652" y="14396"/>
                </a:lnTo>
                <a:lnTo>
                  <a:pt x="328201" y="3695"/>
                </a:lnTo>
                <a:lnTo>
                  <a:pt x="282397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7"/>
          <p:cNvSpPr/>
          <p:nvPr/>
        </p:nvSpPr>
        <p:spPr>
          <a:xfrm>
            <a:off x="844031" y="4824904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8"/>
          <p:cNvSpPr/>
          <p:nvPr/>
        </p:nvSpPr>
        <p:spPr>
          <a:xfrm>
            <a:off x="844028" y="4824906"/>
            <a:ext cx="564768" cy="5647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61"/>
          <p:cNvSpPr/>
          <p:nvPr/>
        </p:nvSpPr>
        <p:spPr>
          <a:xfrm>
            <a:off x="979365" y="4959984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202501" y="39268"/>
                </a:moveTo>
                <a:lnTo>
                  <a:pt x="20866" y="39268"/>
                </a:lnTo>
                <a:lnTo>
                  <a:pt x="12751" y="40910"/>
                </a:lnTo>
                <a:lnTo>
                  <a:pt x="6118" y="45386"/>
                </a:lnTo>
                <a:lnTo>
                  <a:pt x="1642" y="52019"/>
                </a:lnTo>
                <a:lnTo>
                  <a:pt x="0" y="60134"/>
                </a:lnTo>
                <a:lnTo>
                  <a:pt x="0" y="293319"/>
                </a:lnTo>
                <a:lnTo>
                  <a:pt x="1642" y="301426"/>
                </a:lnTo>
                <a:lnTo>
                  <a:pt x="6118" y="308055"/>
                </a:lnTo>
                <a:lnTo>
                  <a:pt x="12751" y="312530"/>
                </a:lnTo>
                <a:lnTo>
                  <a:pt x="20866" y="314172"/>
                </a:lnTo>
                <a:lnTo>
                  <a:pt x="202501" y="314172"/>
                </a:lnTo>
                <a:lnTo>
                  <a:pt x="210610" y="312530"/>
                </a:lnTo>
                <a:lnTo>
                  <a:pt x="217244" y="308055"/>
                </a:lnTo>
                <a:lnTo>
                  <a:pt x="221400" y="301904"/>
                </a:lnTo>
                <a:lnTo>
                  <a:pt x="16128" y="301904"/>
                </a:lnTo>
                <a:lnTo>
                  <a:pt x="12280" y="298056"/>
                </a:lnTo>
                <a:lnTo>
                  <a:pt x="12280" y="55397"/>
                </a:lnTo>
                <a:lnTo>
                  <a:pt x="16128" y="51536"/>
                </a:lnTo>
                <a:lnTo>
                  <a:pt x="221397" y="51536"/>
                </a:lnTo>
                <a:lnTo>
                  <a:pt x="217244" y="45386"/>
                </a:lnTo>
                <a:lnTo>
                  <a:pt x="210610" y="40910"/>
                </a:lnTo>
                <a:lnTo>
                  <a:pt x="202501" y="39268"/>
                </a:lnTo>
                <a:close/>
              </a:path>
              <a:path w="314325" h="314325">
                <a:moveTo>
                  <a:pt x="223367" y="235483"/>
                </a:moveTo>
                <a:lnTo>
                  <a:pt x="211099" y="235483"/>
                </a:lnTo>
                <a:lnTo>
                  <a:pt x="211099" y="298056"/>
                </a:lnTo>
                <a:lnTo>
                  <a:pt x="207238" y="301904"/>
                </a:lnTo>
                <a:lnTo>
                  <a:pt x="221400" y="301904"/>
                </a:lnTo>
                <a:lnTo>
                  <a:pt x="221723" y="301426"/>
                </a:lnTo>
                <a:lnTo>
                  <a:pt x="223367" y="293319"/>
                </a:lnTo>
                <a:lnTo>
                  <a:pt x="223367" y="274904"/>
                </a:lnTo>
                <a:lnTo>
                  <a:pt x="250837" y="274904"/>
                </a:lnTo>
                <a:lnTo>
                  <a:pt x="258571" y="269087"/>
                </a:lnTo>
                <a:lnTo>
                  <a:pt x="260860" y="262636"/>
                </a:lnTo>
                <a:lnTo>
                  <a:pt x="223367" y="262636"/>
                </a:lnTo>
                <a:lnTo>
                  <a:pt x="223367" y="235483"/>
                </a:lnTo>
                <a:close/>
              </a:path>
              <a:path w="314325" h="314325">
                <a:moveTo>
                  <a:pt x="278792" y="260997"/>
                </a:moveTo>
                <a:lnTo>
                  <a:pt x="261442" y="260997"/>
                </a:lnTo>
                <a:lnTo>
                  <a:pt x="279069" y="278625"/>
                </a:lnTo>
                <a:lnTo>
                  <a:pt x="284899" y="281038"/>
                </a:lnTo>
                <a:lnTo>
                  <a:pt x="297294" y="281038"/>
                </a:lnTo>
                <a:lnTo>
                  <a:pt x="303123" y="278625"/>
                </a:lnTo>
                <a:lnTo>
                  <a:pt x="307505" y="274243"/>
                </a:lnTo>
                <a:lnTo>
                  <a:pt x="311135" y="268770"/>
                </a:lnTo>
                <a:lnTo>
                  <a:pt x="288175" y="268770"/>
                </a:lnTo>
                <a:lnTo>
                  <a:pt x="285432" y="267639"/>
                </a:lnTo>
                <a:lnTo>
                  <a:pt x="278792" y="260997"/>
                </a:lnTo>
                <a:close/>
              </a:path>
              <a:path w="314325" h="314325">
                <a:moveTo>
                  <a:pt x="272964" y="206908"/>
                </a:moveTo>
                <a:lnTo>
                  <a:pt x="255612" y="206908"/>
                </a:lnTo>
                <a:lnTo>
                  <a:pt x="303085" y="254381"/>
                </a:lnTo>
                <a:lnTo>
                  <a:pt x="303085" y="261315"/>
                </a:lnTo>
                <a:lnTo>
                  <a:pt x="296760" y="267639"/>
                </a:lnTo>
                <a:lnTo>
                  <a:pt x="294017" y="268770"/>
                </a:lnTo>
                <a:lnTo>
                  <a:pt x="311135" y="268770"/>
                </a:lnTo>
                <a:lnTo>
                  <a:pt x="312591" y="266574"/>
                </a:lnTo>
                <a:lnTo>
                  <a:pt x="314286" y="257841"/>
                </a:lnTo>
                <a:lnTo>
                  <a:pt x="312591" y="249108"/>
                </a:lnTo>
                <a:lnTo>
                  <a:pt x="307505" y="241439"/>
                </a:lnTo>
                <a:lnTo>
                  <a:pt x="272964" y="206908"/>
                </a:lnTo>
                <a:close/>
              </a:path>
              <a:path w="314325" h="314325">
                <a:moveTo>
                  <a:pt x="246809" y="229006"/>
                </a:moveTo>
                <a:lnTo>
                  <a:pt x="229450" y="229006"/>
                </a:lnTo>
                <a:lnTo>
                  <a:pt x="250367" y="249923"/>
                </a:lnTo>
                <a:lnTo>
                  <a:pt x="250367" y="258775"/>
                </a:lnTo>
                <a:lnTo>
                  <a:pt x="246506" y="262636"/>
                </a:lnTo>
                <a:lnTo>
                  <a:pt x="260860" y="262636"/>
                </a:lnTo>
                <a:lnTo>
                  <a:pt x="261442" y="260997"/>
                </a:lnTo>
                <a:lnTo>
                  <a:pt x="278792" y="260997"/>
                </a:lnTo>
                <a:lnTo>
                  <a:pt x="246809" y="229006"/>
                </a:lnTo>
                <a:close/>
              </a:path>
              <a:path w="314325" h="314325">
                <a:moveTo>
                  <a:pt x="192828" y="87200"/>
                </a:moveTo>
                <a:lnTo>
                  <a:pt x="142354" y="109093"/>
                </a:lnTo>
                <a:lnTo>
                  <a:pt x="129463" y="126326"/>
                </a:lnTo>
                <a:lnTo>
                  <a:pt x="35890" y="126326"/>
                </a:lnTo>
                <a:lnTo>
                  <a:pt x="33134" y="129070"/>
                </a:lnTo>
                <a:lnTo>
                  <a:pt x="33134" y="135851"/>
                </a:lnTo>
                <a:lnTo>
                  <a:pt x="35890" y="138595"/>
                </a:lnTo>
                <a:lnTo>
                  <a:pt x="124167" y="138595"/>
                </a:lnTo>
                <a:lnTo>
                  <a:pt x="122050" y="146447"/>
                </a:lnTo>
                <a:lnTo>
                  <a:pt x="120799" y="154447"/>
                </a:lnTo>
                <a:lnTo>
                  <a:pt x="120412" y="162550"/>
                </a:lnTo>
                <a:lnTo>
                  <a:pt x="120878" y="170586"/>
                </a:lnTo>
                <a:lnTo>
                  <a:pt x="35890" y="170586"/>
                </a:lnTo>
                <a:lnTo>
                  <a:pt x="33134" y="173329"/>
                </a:lnTo>
                <a:lnTo>
                  <a:pt x="33134" y="180111"/>
                </a:lnTo>
                <a:lnTo>
                  <a:pt x="35890" y="182854"/>
                </a:lnTo>
                <a:lnTo>
                  <a:pt x="123304" y="182854"/>
                </a:lnTo>
                <a:lnTo>
                  <a:pt x="126393" y="191596"/>
                </a:lnTo>
                <a:lnTo>
                  <a:pt x="154107" y="224800"/>
                </a:lnTo>
                <a:lnTo>
                  <a:pt x="195389" y="237134"/>
                </a:lnTo>
                <a:lnTo>
                  <a:pt x="200659" y="237134"/>
                </a:lnTo>
                <a:lnTo>
                  <a:pt x="205930" y="236588"/>
                </a:lnTo>
                <a:lnTo>
                  <a:pt x="211099" y="235483"/>
                </a:lnTo>
                <a:lnTo>
                  <a:pt x="223367" y="235483"/>
                </a:lnTo>
                <a:lnTo>
                  <a:pt x="223367" y="231762"/>
                </a:lnTo>
                <a:lnTo>
                  <a:pt x="225424" y="230936"/>
                </a:lnTo>
                <a:lnTo>
                  <a:pt x="227456" y="230022"/>
                </a:lnTo>
                <a:lnTo>
                  <a:pt x="229450" y="229006"/>
                </a:lnTo>
                <a:lnTo>
                  <a:pt x="246809" y="229006"/>
                </a:lnTo>
                <a:lnTo>
                  <a:pt x="242677" y="224872"/>
                </a:lnTo>
                <a:lnTo>
                  <a:pt x="195395" y="224872"/>
                </a:lnTo>
                <a:lnTo>
                  <a:pt x="171767" y="220286"/>
                </a:lnTo>
                <a:lnTo>
                  <a:pt x="151015" y="206527"/>
                </a:lnTo>
                <a:lnTo>
                  <a:pt x="137256" y="185775"/>
                </a:lnTo>
                <a:lnTo>
                  <a:pt x="132670" y="162147"/>
                </a:lnTo>
                <a:lnTo>
                  <a:pt x="137256" y="138518"/>
                </a:lnTo>
                <a:lnTo>
                  <a:pt x="171769" y="104005"/>
                </a:lnTo>
                <a:lnTo>
                  <a:pt x="195389" y="99415"/>
                </a:lnTo>
                <a:lnTo>
                  <a:pt x="236565" y="99415"/>
                </a:lnTo>
                <a:lnTo>
                  <a:pt x="230099" y="95623"/>
                </a:lnTo>
                <a:lnTo>
                  <a:pt x="223367" y="92532"/>
                </a:lnTo>
                <a:lnTo>
                  <a:pt x="223367" y="88798"/>
                </a:lnTo>
                <a:lnTo>
                  <a:pt x="211099" y="88798"/>
                </a:lnTo>
                <a:lnTo>
                  <a:pt x="192828" y="87200"/>
                </a:lnTo>
                <a:close/>
              </a:path>
              <a:path w="314325" h="314325">
                <a:moveTo>
                  <a:pt x="236565" y="99415"/>
                </a:moveTo>
                <a:lnTo>
                  <a:pt x="195389" y="99415"/>
                </a:lnTo>
                <a:lnTo>
                  <a:pt x="207388" y="100563"/>
                </a:lnTo>
                <a:lnTo>
                  <a:pt x="219025" y="104005"/>
                </a:lnTo>
                <a:lnTo>
                  <a:pt x="229942" y="109740"/>
                </a:lnTo>
                <a:lnTo>
                  <a:pt x="239775" y="117767"/>
                </a:lnTo>
                <a:lnTo>
                  <a:pt x="253534" y="138518"/>
                </a:lnTo>
                <a:lnTo>
                  <a:pt x="258121" y="162147"/>
                </a:lnTo>
                <a:lnTo>
                  <a:pt x="253534" y="185775"/>
                </a:lnTo>
                <a:lnTo>
                  <a:pt x="239775" y="206527"/>
                </a:lnTo>
                <a:lnTo>
                  <a:pt x="219024" y="220286"/>
                </a:lnTo>
                <a:lnTo>
                  <a:pt x="195395" y="224872"/>
                </a:lnTo>
                <a:lnTo>
                  <a:pt x="242677" y="224872"/>
                </a:lnTo>
                <a:lnTo>
                  <a:pt x="240169" y="222364"/>
                </a:lnTo>
                <a:lnTo>
                  <a:pt x="243052" y="220205"/>
                </a:lnTo>
                <a:lnTo>
                  <a:pt x="245821" y="217817"/>
                </a:lnTo>
                <a:lnTo>
                  <a:pt x="251066" y="212572"/>
                </a:lnTo>
                <a:lnTo>
                  <a:pt x="253466" y="209804"/>
                </a:lnTo>
                <a:lnTo>
                  <a:pt x="255612" y="206908"/>
                </a:lnTo>
                <a:lnTo>
                  <a:pt x="272964" y="206908"/>
                </a:lnTo>
                <a:lnTo>
                  <a:pt x="262254" y="196202"/>
                </a:lnTo>
                <a:lnTo>
                  <a:pt x="268308" y="179758"/>
                </a:lnTo>
                <a:lnTo>
                  <a:pt x="270389" y="162550"/>
                </a:lnTo>
                <a:lnTo>
                  <a:pt x="268498" y="145328"/>
                </a:lnTo>
                <a:lnTo>
                  <a:pt x="262717" y="129070"/>
                </a:lnTo>
                <a:lnTo>
                  <a:pt x="262635" y="111074"/>
                </a:lnTo>
                <a:lnTo>
                  <a:pt x="250367" y="111074"/>
                </a:lnTo>
                <a:lnTo>
                  <a:pt x="249109" y="109740"/>
                </a:lnTo>
                <a:lnTo>
                  <a:pt x="248450" y="109093"/>
                </a:lnTo>
                <a:lnTo>
                  <a:pt x="242696" y="103901"/>
                </a:lnTo>
                <a:lnTo>
                  <a:pt x="236565" y="99415"/>
                </a:lnTo>
                <a:close/>
              </a:path>
              <a:path w="314325" h="314325">
                <a:moveTo>
                  <a:pt x="260670" y="12268"/>
                </a:moveTo>
                <a:lnTo>
                  <a:pt x="246506" y="12268"/>
                </a:lnTo>
                <a:lnTo>
                  <a:pt x="250367" y="16116"/>
                </a:lnTo>
                <a:lnTo>
                  <a:pt x="250367" y="111074"/>
                </a:lnTo>
                <a:lnTo>
                  <a:pt x="262635" y="111074"/>
                </a:lnTo>
                <a:lnTo>
                  <a:pt x="262635" y="20853"/>
                </a:lnTo>
                <a:lnTo>
                  <a:pt x="260993" y="12746"/>
                </a:lnTo>
                <a:lnTo>
                  <a:pt x="260670" y="12268"/>
                </a:lnTo>
                <a:close/>
              </a:path>
              <a:path w="314325" h="314325">
                <a:moveTo>
                  <a:pt x="221397" y="51536"/>
                </a:moveTo>
                <a:lnTo>
                  <a:pt x="207238" y="51536"/>
                </a:lnTo>
                <a:lnTo>
                  <a:pt x="211099" y="55397"/>
                </a:lnTo>
                <a:lnTo>
                  <a:pt x="211099" y="88798"/>
                </a:lnTo>
                <a:lnTo>
                  <a:pt x="223367" y="88798"/>
                </a:lnTo>
                <a:lnTo>
                  <a:pt x="223367" y="60134"/>
                </a:lnTo>
                <a:lnTo>
                  <a:pt x="221723" y="52019"/>
                </a:lnTo>
                <a:lnTo>
                  <a:pt x="221397" y="51536"/>
                </a:lnTo>
                <a:close/>
              </a:path>
              <a:path w="314325" h="314325">
                <a:moveTo>
                  <a:pt x="241769" y="0"/>
                </a:moveTo>
                <a:lnTo>
                  <a:pt x="78549" y="0"/>
                </a:lnTo>
                <a:lnTo>
                  <a:pt x="70434" y="1642"/>
                </a:lnTo>
                <a:lnTo>
                  <a:pt x="63801" y="6116"/>
                </a:lnTo>
                <a:lnTo>
                  <a:pt x="59325" y="12746"/>
                </a:lnTo>
                <a:lnTo>
                  <a:pt x="57683" y="20853"/>
                </a:lnTo>
                <a:lnTo>
                  <a:pt x="57683" y="39268"/>
                </a:lnTo>
                <a:lnTo>
                  <a:pt x="58000" y="39268"/>
                </a:lnTo>
                <a:lnTo>
                  <a:pt x="69951" y="39192"/>
                </a:lnTo>
                <a:lnTo>
                  <a:pt x="69951" y="16116"/>
                </a:lnTo>
                <a:lnTo>
                  <a:pt x="73812" y="12268"/>
                </a:lnTo>
                <a:lnTo>
                  <a:pt x="260670" y="12268"/>
                </a:lnTo>
                <a:lnTo>
                  <a:pt x="256517" y="6116"/>
                </a:lnTo>
                <a:lnTo>
                  <a:pt x="249884" y="1642"/>
                </a:lnTo>
                <a:lnTo>
                  <a:pt x="241769" y="0"/>
                </a:lnTo>
                <a:close/>
              </a:path>
              <a:path w="314325" h="314325">
                <a:moveTo>
                  <a:pt x="69595" y="39192"/>
                </a:moveTo>
                <a:lnTo>
                  <a:pt x="58051" y="39192"/>
                </a:lnTo>
                <a:lnTo>
                  <a:pt x="69557" y="39268"/>
                </a:lnTo>
                <a:close/>
              </a:path>
              <a:path w="314325" h="314325">
                <a:moveTo>
                  <a:pt x="69951" y="39192"/>
                </a:moveTo>
                <a:lnTo>
                  <a:pt x="69595" y="39192"/>
                </a:lnTo>
                <a:lnTo>
                  <a:pt x="69951" y="39268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62"/>
          <p:cNvSpPr/>
          <p:nvPr/>
        </p:nvSpPr>
        <p:spPr>
          <a:xfrm>
            <a:off x="1132653" y="5085788"/>
            <a:ext cx="84213" cy="720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63"/>
          <p:cNvSpPr/>
          <p:nvPr/>
        </p:nvSpPr>
        <p:spPr>
          <a:xfrm>
            <a:off x="1012506" y="5174676"/>
            <a:ext cx="98425" cy="12700"/>
          </a:xfrm>
          <a:custGeom>
            <a:avLst/>
            <a:gdLst/>
            <a:ahLst/>
            <a:cxnLst/>
            <a:rect l="l" t="t" r="r" b="b"/>
            <a:pathLst>
              <a:path w="98425" h="12700">
                <a:moveTo>
                  <a:pt x="95377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95377" y="12268"/>
                </a:lnTo>
                <a:lnTo>
                  <a:pt x="98132" y="9525"/>
                </a:lnTo>
                <a:lnTo>
                  <a:pt x="98132" y="2743"/>
                </a:lnTo>
                <a:lnTo>
                  <a:pt x="9537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64"/>
          <p:cNvSpPr/>
          <p:nvPr/>
        </p:nvSpPr>
        <p:spPr>
          <a:xfrm>
            <a:off x="1130403" y="521893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747" y="0"/>
                </a:moveTo>
                <a:lnTo>
                  <a:pt x="4521" y="0"/>
                </a:lnTo>
                <a:lnTo>
                  <a:pt x="2933" y="647"/>
                </a:lnTo>
                <a:lnTo>
                  <a:pt x="647" y="2933"/>
                </a:lnTo>
                <a:lnTo>
                  <a:pt x="0" y="4521"/>
                </a:lnTo>
                <a:lnTo>
                  <a:pt x="0" y="7747"/>
                </a:lnTo>
                <a:lnTo>
                  <a:pt x="647" y="9321"/>
                </a:lnTo>
                <a:lnTo>
                  <a:pt x="2933" y="11607"/>
                </a:lnTo>
                <a:lnTo>
                  <a:pt x="4508" y="12268"/>
                </a:lnTo>
                <a:lnTo>
                  <a:pt x="7747" y="12268"/>
                </a:lnTo>
                <a:lnTo>
                  <a:pt x="9334" y="11607"/>
                </a:lnTo>
                <a:lnTo>
                  <a:pt x="11620" y="9321"/>
                </a:lnTo>
                <a:lnTo>
                  <a:pt x="12268" y="7747"/>
                </a:lnTo>
                <a:lnTo>
                  <a:pt x="12268" y="4521"/>
                </a:lnTo>
                <a:lnTo>
                  <a:pt x="11620" y="2933"/>
                </a:lnTo>
                <a:lnTo>
                  <a:pt x="9334" y="647"/>
                </a:lnTo>
                <a:lnTo>
                  <a:pt x="774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65"/>
          <p:cNvSpPr/>
          <p:nvPr/>
        </p:nvSpPr>
        <p:spPr>
          <a:xfrm>
            <a:off x="1012503" y="5218936"/>
            <a:ext cx="106045" cy="12700"/>
          </a:xfrm>
          <a:custGeom>
            <a:avLst/>
            <a:gdLst/>
            <a:ahLst/>
            <a:cxnLst/>
            <a:rect l="l" t="t" r="r" b="b"/>
            <a:pathLst>
              <a:path w="106044" h="12700">
                <a:moveTo>
                  <a:pt x="102768" y="0"/>
                </a:moveTo>
                <a:lnTo>
                  <a:pt x="2755" y="0"/>
                </a:lnTo>
                <a:lnTo>
                  <a:pt x="0" y="2743"/>
                </a:lnTo>
                <a:lnTo>
                  <a:pt x="0" y="9525"/>
                </a:lnTo>
                <a:lnTo>
                  <a:pt x="2755" y="12268"/>
                </a:lnTo>
                <a:lnTo>
                  <a:pt x="102768" y="12268"/>
                </a:lnTo>
                <a:lnTo>
                  <a:pt x="105498" y="9525"/>
                </a:lnTo>
                <a:lnTo>
                  <a:pt x="105498" y="2743"/>
                </a:lnTo>
                <a:lnTo>
                  <a:pt x="102768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66"/>
          <p:cNvSpPr/>
          <p:nvPr/>
        </p:nvSpPr>
        <p:spPr>
          <a:xfrm>
            <a:off x="1012506" y="5042213"/>
            <a:ext cx="105410" cy="12700"/>
          </a:xfrm>
          <a:custGeom>
            <a:avLst/>
            <a:gdLst/>
            <a:ahLst/>
            <a:cxnLst/>
            <a:rect l="l" t="t" r="r" b="b"/>
            <a:pathLst>
              <a:path w="105409" h="12700">
                <a:moveTo>
                  <a:pt x="102603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102603" y="12268"/>
                </a:lnTo>
                <a:lnTo>
                  <a:pt x="105346" y="9525"/>
                </a:lnTo>
                <a:lnTo>
                  <a:pt x="105346" y="2743"/>
                </a:lnTo>
                <a:lnTo>
                  <a:pt x="102603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3"/>
          <p:cNvSpPr/>
          <p:nvPr/>
        </p:nvSpPr>
        <p:spPr>
          <a:xfrm>
            <a:off x="4844108" y="4789077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7"/>
                </a:lnTo>
                <a:lnTo>
                  <a:pt x="205975" y="26504"/>
                </a:lnTo>
                <a:lnTo>
                  <a:pt x="167032" y="46047"/>
                </a:lnTo>
                <a:lnTo>
                  <a:pt x="131165" y="70274"/>
                </a:lnTo>
                <a:lnTo>
                  <a:pt x="98777" y="98783"/>
                </a:lnTo>
                <a:lnTo>
                  <a:pt x="70269" y="131173"/>
                </a:lnTo>
                <a:lnTo>
                  <a:pt x="46044" y="167041"/>
                </a:lnTo>
                <a:lnTo>
                  <a:pt x="26502" y="205986"/>
                </a:lnTo>
                <a:lnTo>
                  <a:pt x="12046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8"/>
                </a:lnTo>
                <a:lnTo>
                  <a:pt x="662450" y="247605"/>
                </a:lnTo>
                <a:lnTo>
                  <a:pt x="647994" y="205986"/>
                </a:lnTo>
                <a:lnTo>
                  <a:pt x="628452" y="167041"/>
                </a:lnTo>
                <a:lnTo>
                  <a:pt x="604227" y="131173"/>
                </a:lnTo>
                <a:lnTo>
                  <a:pt x="575719" y="98783"/>
                </a:lnTo>
                <a:lnTo>
                  <a:pt x="543331" y="70274"/>
                </a:lnTo>
                <a:lnTo>
                  <a:pt x="507464" y="46047"/>
                </a:lnTo>
                <a:lnTo>
                  <a:pt x="468521" y="26504"/>
                </a:lnTo>
                <a:lnTo>
                  <a:pt x="426902" y="12047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4"/>
          <p:cNvSpPr/>
          <p:nvPr/>
        </p:nvSpPr>
        <p:spPr>
          <a:xfrm>
            <a:off x="4834807" y="4779776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5"/>
          <p:cNvSpPr/>
          <p:nvPr/>
        </p:nvSpPr>
        <p:spPr>
          <a:xfrm>
            <a:off x="4834807" y="4779776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6"/>
          <p:cNvSpPr/>
          <p:nvPr/>
        </p:nvSpPr>
        <p:spPr>
          <a:xfrm>
            <a:off x="4899278" y="4844264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97" y="0"/>
                </a:moveTo>
                <a:lnTo>
                  <a:pt x="236589" y="3695"/>
                </a:lnTo>
                <a:lnTo>
                  <a:pt x="193135" y="14396"/>
                </a:lnTo>
                <a:lnTo>
                  <a:pt x="152617" y="31519"/>
                </a:lnTo>
                <a:lnTo>
                  <a:pt x="115614" y="54484"/>
                </a:lnTo>
                <a:lnTo>
                  <a:pt x="82710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10" y="482060"/>
                </a:lnTo>
                <a:lnTo>
                  <a:pt x="115614" y="510284"/>
                </a:lnTo>
                <a:lnTo>
                  <a:pt x="152617" y="533249"/>
                </a:lnTo>
                <a:lnTo>
                  <a:pt x="193135" y="550372"/>
                </a:lnTo>
                <a:lnTo>
                  <a:pt x="236589" y="561073"/>
                </a:lnTo>
                <a:lnTo>
                  <a:pt x="282397" y="564769"/>
                </a:lnTo>
                <a:lnTo>
                  <a:pt x="328201" y="561073"/>
                </a:lnTo>
                <a:lnTo>
                  <a:pt x="371652" y="550372"/>
                </a:lnTo>
                <a:lnTo>
                  <a:pt x="412168" y="533249"/>
                </a:lnTo>
                <a:lnTo>
                  <a:pt x="449169" y="510284"/>
                </a:lnTo>
                <a:lnTo>
                  <a:pt x="482072" y="482060"/>
                </a:lnTo>
                <a:lnTo>
                  <a:pt x="510297" y="449156"/>
                </a:lnTo>
                <a:lnTo>
                  <a:pt x="533262" y="412156"/>
                </a:lnTo>
                <a:lnTo>
                  <a:pt x="550385" y="371639"/>
                </a:lnTo>
                <a:lnTo>
                  <a:pt x="561085" y="328188"/>
                </a:lnTo>
                <a:lnTo>
                  <a:pt x="564781" y="282384"/>
                </a:lnTo>
                <a:lnTo>
                  <a:pt x="561085" y="236580"/>
                </a:lnTo>
                <a:lnTo>
                  <a:pt x="550385" y="193129"/>
                </a:lnTo>
                <a:lnTo>
                  <a:pt x="533262" y="152612"/>
                </a:lnTo>
                <a:lnTo>
                  <a:pt x="510297" y="115612"/>
                </a:lnTo>
                <a:lnTo>
                  <a:pt x="482072" y="82708"/>
                </a:lnTo>
                <a:lnTo>
                  <a:pt x="449169" y="54484"/>
                </a:lnTo>
                <a:lnTo>
                  <a:pt x="412168" y="31519"/>
                </a:lnTo>
                <a:lnTo>
                  <a:pt x="371652" y="14396"/>
                </a:lnTo>
                <a:lnTo>
                  <a:pt x="328201" y="3695"/>
                </a:lnTo>
                <a:lnTo>
                  <a:pt x="282397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7"/>
          <p:cNvSpPr/>
          <p:nvPr/>
        </p:nvSpPr>
        <p:spPr>
          <a:xfrm>
            <a:off x="4889356" y="4834336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8"/>
          <p:cNvSpPr/>
          <p:nvPr/>
        </p:nvSpPr>
        <p:spPr>
          <a:xfrm>
            <a:off x="4889353" y="4834338"/>
            <a:ext cx="564768" cy="5647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61"/>
          <p:cNvSpPr/>
          <p:nvPr/>
        </p:nvSpPr>
        <p:spPr>
          <a:xfrm>
            <a:off x="5024690" y="4969416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202501" y="39268"/>
                </a:moveTo>
                <a:lnTo>
                  <a:pt x="20866" y="39268"/>
                </a:lnTo>
                <a:lnTo>
                  <a:pt x="12751" y="40910"/>
                </a:lnTo>
                <a:lnTo>
                  <a:pt x="6118" y="45386"/>
                </a:lnTo>
                <a:lnTo>
                  <a:pt x="1642" y="52019"/>
                </a:lnTo>
                <a:lnTo>
                  <a:pt x="0" y="60134"/>
                </a:lnTo>
                <a:lnTo>
                  <a:pt x="0" y="293319"/>
                </a:lnTo>
                <a:lnTo>
                  <a:pt x="1642" y="301426"/>
                </a:lnTo>
                <a:lnTo>
                  <a:pt x="6118" y="308055"/>
                </a:lnTo>
                <a:lnTo>
                  <a:pt x="12751" y="312530"/>
                </a:lnTo>
                <a:lnTo>
                  <a:pt x="20866" y="314172"/>
                </a:lnTo>
                <a:lnTo>
                  <a:pt x="202501" y="314172"/>
                </a:lnTo>
                <a:lnTo>
                  <a:pt x="210610" y="312530"/>
                </a:lnTo>
                <a:lnTo>
                  <a:pt x="217244" y="308055"/>
                </a:lnTo>
                <a:lnTo>
                  <a:pt x="221400" y="301904"/>
                </a:lnTo>
                <a:lnTo>
                  <a:pt x="16128" y="301904"/>
                </a:lnTo>
                <a:lnTo>
                  <a:pt x="12280" y="298056"/>
                </a:lnTo>
                <a:lnTo>
                  <a:pt x="12280" y="55397"/>
                </a:lnTo>
                <a:lnTo>
                  <a:pt x="16128" y="51536"/>
                </a:lnTo>
                <a:lnTo>
                  <a:pt x="221397" y="51536"/>
                </a:lnTo>
                <a:lnTo>
                  <a:pt x="217244" y="45386"/>
                </a:lnTo>
                <a:lnTo>
                  <a:pt x="210610" y="40910"/>
                </a:lnTo>
                <a:lnTo>
                  <a:pt x="202501" y="39268"/>
                </a:lnTo>
                <a:close/>
              </a:path>
              <a:path w="314325" h="314325">
                <a:moveTo>
                  <a:pt x="223367" y="235483"/>
                </a:moveTo>
                <a:lnTo>
                  <a:pt x="211099" y="235483"/>
                </a:lnTo>
                <a:lnTo>
                  <a:pt x="211099" y="298056"/>
                </a:lnTo>
                <a:lnTo>
                  <a:pt x="207238" y="301904"/>
                </a:lnTo>
                <a:lnTo>
                  <a:pt x="221400" y="301904"/>
                </a:lnTo>
                <a:lnTo>
                  <a:pt x="221723" y="301426"/>
                </a:lnTo>
                <a:lnTo>
                  <a:pt x="223367" y="293319"/>
                </a:lnTo>
                <a:lnTo>
                  <a:pt x="223367" y="274904"/>
                </a:lnTo>
                <a:lnTo>
                  <a:pt x="250837" y="274904"/>
                </a:lnTo>
                <a:lnTo>
                  <a:pt x="258571" y="269087"/>
                </a:lnTo>
                <a:lnTo>
                  <a:pt x="260860" y="262636"/>
                </a:lnTo>
                <a:lnTo>
                  <a:pt x="223367" y="262636"/>
                </a:lnTo>
                <a:lnTo>
                  <a:pt x="223367" y="235483"/>
                </a:lnTo>
                <a:close/>
              </a:path>
              <a:path w="314325" h="314325">
                <a:moveTo>
                  <a:pt x="278792" y="260997"/>
                </a:moveTo>
                <a:lnTo>
                  <a:pt x="261442" y="260997"/>
                </a:lnTo>
                <a:lnTo>
                  <a:pt x="279069" y="278625"/>
                </a:lnTo>
                <a:lnTo>
                  <a:pt x="284899" y="281038"/>
                </a:lnTo>
                <a:lnTo>
                  <a:pt x="297294" y="281038"/>
                </a:lnTo>
                <a:lnTo>
                  <a:pt x="303123" y="278625"/>
                </a:lnTo>
                <a:lnTo>
                  <a:pt x="307505" y="274243"/>
                </a:lnTo>
                <a:lnTo>
                  <a:pt x="311135" y="268770"/>
                </a:lnTo>
                <a:lnTo>
                  <a:pt x="288175" y="268770"/>
                </a:lnTo>
                <a:lnTo>
                  <a:pt x="285432" y="267639"/>
                </a:lnTo>
                <a:lnTo>
                  <a:pt x="278792" y="260997"/>
                </a:lnTo>
                <a:close/>
              </a:path>
              <a:path w="314325" h="314325">
                <a:moveTo>
                  <a:pt x="272964" y="206908"/>
                </a:moveTo>
                <a:lnTo>
                  <a:pt x="255612" y="206908"/>
                </a:lnTo>
                <a:lnTo>
                  <a:pt x="303085" y="254381"/>
                </a:lnTo>
                <a:lnTo>
                  <a:pt x="303085" y="261315"/>
                </a:lnTo>
                <a:lnTo>
                  <a:pt x="296760" y="267639"/>
                </a:lnTo>
                <a:lnTo>
                  <a:pt x="294017" y="268770"/>
                </a:lnTo>
                <a:lnTo>
                  <a:pt x="311135" y="268770"/>
                </a:lnTo>
                <a:lnTo>
                  <a:pt x="312591" y="266574"/>
                </a:lnTo>
                <a:lnTo>
                  <a:pt x="314286" y="257841"/>
                </a:lnTo>
                <a:lnTo>
                  <a:pt x="312591" y="249108"/>
                </a:lnTo>
                <a:lnTo>
                  <a:pt x="307505" y="241439"/>
                </a:lnTo>
                <a:lnTo>
                  <a:pt x="272964" y="206908"/>
                </a:lnTo>
                <a:close/>
              </a:path>
              <a:path w="314325" h="314325">
                <a:moveTo>
                  <a:pt x="246809" y="229006"/>
                </a:moveTo>
                <a:lnTo>
                  <a:pt x="229450" y="229006"/>
                </a:lnTo>
                <a:lnTo>
                  <a:pt x="250367" y="249923"/>
                </a:lnTo>
                <a:lnTo>
                  <a:pt x="250367" y="258775"/>
                </a:lnTo>
                <a:lnTo>
                  <a:pt x="246506" y="262636"/>
                </a:lnTo>
                <a:lnTo>
                  <a:pt x="260860" y="262636"/>
                </a:lnTo>
                <a:lnTo>
                  <a:pt x="261442" y="260997"/>
                </a:lnTo>
                <a:lnTo>
                  <a:pt x="278792" y="260997"/>
                </a:lnTo>
                <a:lnTo>
                  <a:pt x="246809" y="229006"/>
                </a:lnTo>
                <a:close/>
              </a:path>
              <a:path w="314325" h="314325">
                <a:moveTo>
                  <a:pt x="192828" y="87200"/>
                </a:moveTo>
                <a:lnTo>
                  <a:pt x="142354" y="109093"/>
                </a:lnTo>
                <a:lnTo>
                  <a:pt x="129463" y="126326"/>
                </a:lnTo>
                <a:lnTo>
                  <a:pt x="35890" y="126326"/>
                </a:lnTo>
                <a:lnTo>
                  <a:pt x="33134" y="129070"/>
                </a:lnTo>
                <a:lnTo>
                  <a:pt x="33134" y="135851"/>
                </a:lnTo>
                <a:lnTo>
                  <a:pt x="35890" y="138595"/>
                </a:lnTo>
                <a:lnTo>
                  <a:pt x="124167" y="138595"/>
                </a:lnTo>
                <a:lnTo>
                  <a:pt x="122050" y="146447"/>
                </a:lnTo>
                <a:lnTo>
                  <a:pt x="120799" y="154447"/>
                </a:lnTo>
                <a:lnTo>
                  <a:pt x="120412" y="162550"/>
                </a:lnTo>
                <a:lnTo>
                  <a:pt x="120878" y="170586"/>
                </a:lnTo>
                <a:lnTo>
                  <a:pt x="35890" y="170586"/>
                </a:lnTo>
                <a:lnTo>
                  <a:pt x="33134" y="173329"/>
                </a:lnTo>
                <a:lnTo>
                  <a:pt x="33134" y="180111"/>
                </a:lnTo>
                <a:lnTo>
                  <a:pt x="35890" y="182854"/>
                </a:lnTo>
                <a:lnTo>
                  <a:pt x="123304" y="182854"/>
                </a:lnTo>
                <a:lnTo>
                  <a:pt x="126393" y="191596"/>
                </a:lnTo>
                <a:lnTo>
                  <a:pt x="154107" y="224800"/>
                </a:lnTo>
                <a:lnTo>
                  <a:pt x="195389" y="237134"/>
                </a:lnTo>
                <a:lnTo>
                  <a:pt x="200659" y="237134"/>
                </a:lnTo>
                <a:lnTo>
                  <a:pt x="205930" y="236588"/>
                </a:lnTo>
                <a:lnTo>
                  <a:pt x="211099" y="235483"/>
                </a:lnTo>
                <a:lnTo>
                  <a:pt x="223367" y="235483"/>
                </a:lnTo>
                <a:lnTo>
                  <a:pt x="223367" y="231762"/>
                </a:lnTo>
                <a:lnTo>
                  <a:pt x="225424" y="230936"/>
                </a:lnTo>
                <a:lnTo>
                  <a:pt x="227456" y="230022"/>
                </a:lnTo>
                <a:lnTo>
                  <a:pt x="229450" y="229006"/>
                </a:lnTo>
                <a:lnTo>
                  <a:pt x="246809" y="229006"/>
                </a:lnTo>
                <a:lnTo>
                  <a:pt x="242677" y="224872"/>
                </a:lnTo>
                <a:lnTo>
                  <a:pt x="195395" y="224872"/>
                </a:lnTo>
                <a:lnTo>
                  <a:pt x="171767" y="220286"/>
                </a:lnTo>
                <a:lnTo>
                  <a:pt x="151015" y="206527"/>
                </a:lnTo>
                <a:lnTo>
                  <a:pt x="137256" y="185775"/>
                </a:lnTo>
                <a:lnTo>
                  <a:pt x="132670" y="162147"/>
                </a:lnTo>
                <a:lnTo>
                  <a:pt x="137256" y="138518"/>
                </a:lnTo>
                <a:lnTo>
                  <a:pt x="171769" y="104005"/>
                </a:lnTo>
                <a:lnTo>
                  <a:pt x="195389" y="99415"/>
                </a:lnTo>
                <a:lnTo>
                  <a:pt x="236565" y="99415"/>
                </a:lnTo>
                <a:lnTo>
                  <a:pt x="230099" y="95623"/>
                </a:lnTo>
                <a:lnTo>
                  <a:pt x="223367" y="92532"/>
                </a:lnTo>
                <a:lnTo>
                  <a:pt x="223367" y="88798"/>
                </a:lnTo>
                <a:lnTo>
                  <a:pt x="211099" y="88798"/>
                </a:lnTo>
                <a:lnTo>
                  <a:pt x="192828" y="87200"/>
                </a:lnTo>
                <a:close/>
              </a:path>
              <a:path w="314325" h="314325">
                <a:moveTo>
                  <a:pt x="236565" y="99415"/>
                </a:moveTo>
                <a:lnTo>
                  <a:pt x="195389" y="99415"/>
                </a:lnTo>
                <a:lnTo>
                  <a:pt x="207388" y="100563"/>
                </a:lnTo>
                <a:lnTo>
                  <a:pt x="219025" y="104005"/>
                </a:lnTo>
                <a:lnTo>
                  <a:pt x="229942" y="109740"/>
                </a:lnTo>
                <a:lnTo>
                  <a:pt x="239775" y="117767"/>
                </a:lnTo>
                <a:lnTo>
                  <a:pt x="253534" y="138518"/>
                </a:lnTo>
                <a:lnTo>
                  <a:pt x="258121" y="162147"/>
                </a:lnTo>
                <a:lnTo>
                  <a:pt x="253534" y="185775"/>
                </a:lnTo>
                <a:lnTo>
                  <a:pt x="239775" y="206527"/>
                </a:lnTo>
                <a:lnTo>
                  <a:pt x="219024" y="220286"/>
                </a:lnTo>
                <a:lnTo>
                  <a:pt x="195395" y="224872"/>
                </a:lnTo>
                <a:lnTo>
                  <a:pt x="242677" y="224872"/>
                </a:lnTo>
                <a:lnTo>
                  <a:pt x="240169" y="222364"/>
                </a:lnTo>
                <a:lnTo>
                  <a:pt x="243052" y="220205"/>
                </a:lnTo>
                <a:lnTo>
                  <a:pt x="245821" y="217817"/>
                </a:lnTo>
                <a:lnTo>
                  <a:pt x="251066" y="212572"/>
                </a:lnTo>
                <a:lnTo>
                  <a:pt x="253466" y="209804"/>
                </a:lnTo>
                <a:lnTo>
                  <a:pt x="255612" y="206908"/>
                </a:lnTo>
                <a:lnTo>
                  <a:pt x="272964" y="206908"/>
                </a:lnTo>
                <a:lnTo>
                  <a:pt x="262254" y="196202"/>
                </a:lnTo>
                <a:lnTo>
                  <a:pt x="268308" y="179758"/>
                </a:lnTo>
                <a:lnTo>
                  <a:pt x="270389" y="162550"/>
                </a:lnTo>
                <a:lnTo>
                  <a:pt x="268498" y="145328"/>
                </a:lnTo>
                <a:lnTo>
                  <a:pt x="262717" y="129070"/>
                </a:lnTo>
                <a:lnTo>
                  <a:pt x="262635" y="111074"/>
                </a:lnTo>
                <a:lnTo>
                  <a:pt x="250367" y="111074"/>
                </a:lnTo>
                <a:lnTo>
                  <a:pt x="249109" y="109740"/>
                </a:lnTo>
                <a:lnTo>
                  <a:pt x="248450" y="109093"/>
                </a:lnTo>
                <a:lnTo>
                  <a:pt x="242696" y="103901"/>
                </a:lnTo>
                <a:lnTo>
                  <a:pt x="236565" y="99415"/>
                </a:lnTo>
                <a:close/>
              </a:path>
              <a:path w="314325" h="314325">
                <a:moveTo>
                  <a:pt x="260670" y="12268"/>
                </a:moveTo>
                <a:lnTo>
                  <a:pt x="246506" y="12268"/>
                </a:lnTo>
                <a:lnTo>
                  <a:pt x="250367" y="16116"/>
                </a:lnTo>
                <a:lnTo>
                  <a:pt x="250367" y="111074"/>
                </a:lnTo>
                <a:lnTo>
                  <a:pt x="262635" y="111074"/>
                </a:lnTo>
                <a:lnTo>
                  <a:pt x="262635" y="20853"/>
                </a:lnTo>
                <a:lnTo>
                  <a:pt x="260993" y="12746"/>
                </a:lnTo>
                <a:lnTo>
                  <a:pt x="260670" y="12268"/>
                </a:lnTo>
                <a:close/>
              </a:path>
              <a:path w="314325" h="314325">
                <a:moveTo>
                  <a:pt x="221397" y="51536"/>
                </a:moveTo>
                <a:lnTo>
                  <a:pt x="207238" y="51536"/>
                </a:lnTo>
                <a:lnTo>
                  <a:pt x="211099" y="55397"/>
                </a:lnTo>
                <a:lnTo>
                  <a:pt x="211099" y="88798"/>
                </a:lnTo>
                <a:lnTo>
                  <a:pt x="223367" y="88798"/>
                </a:lnTo>
                <a:lnTo>
                  <a:pt x="223367" y="60134"/>
                </a:lnTo>
                <a:lnTo>
                  <a:pt x="221723" y="52019"/>
                </a:lnTo>
                <a:lnTo>
                  <a:pt x="221397" y="51536"/>
                </a:lnTo>
                <a:close/>
              </a:path>
              <a:path w="314325" h="314325">
                <a:moveTo>
                  <a:pt x="241769" y="0"/>
                </a:moveTo>
                <a:lnTo>
                  <a:pt x="78549" y="0"/>
                </a:lnTo>
                <a:lnTo>
                  <a:pt x="70434" y="1642"/>
                </a:lnTo>
                <a:lnTo>
                  <a:pt x="63801" y="6116"/>
                </a:lnTo>
                <a:lnTo>
                  <a:pt x="59325" y="12746"/>
                </a:lnTo>
                <a:lnTo>
                  <a:pt x="57683" y="20853"/>
                </a:lnTo>
                <a:lnTo>
                  <a:pt x="57683" y="39268"/>
                </a:lnTo>
                <a:lnTo>
                  <a:pt x="58000" y="39268"/>
                </a:lnTo>
                <a:lnTo>
                  <a:pt x="69951" y="39192"/>
                </a:lnTo>
                <a:lnTo>
                  <a:pt x="69951" y="16116"/>
                </a:lnTo>
                <a:lnTo>
                  <a:pt x="73812" y="12268"/>
                </a:lnTo>
                <a:lnTo>
                  <a:pt x="260670" y="12268"/>
                </a:lnTo>
                <a:lnTo>
                  <a:pt x="256517" y="6116"/>
                </a:lnTo>
                <a:lnTo>
                  <a:pt x="249884" y="1642"/>
                </a:lnTo>
                <a:lnTo>
                  <a:pt x="241769" y="0"/>
                </a:lnTo>
                <a:close/>
              </a:path>
              <a:path w="314325" h="314325">
                <a:moveTo>
                  <a:pt x="69595" y="39192"/>
                </a:moveTo>
                <a:lnTo>
                  <a:pt x="58051" y="39192"/>
                </a:lnTo>
                <a:lnTo>
                  <a:pt x="69557" y="39268"/>
                </a:lnTo>
                <a:close/>
              </a:path>
              <a:path w="314325" h="314325">
                <a:moveTo>
                  <a:pt x="69951" y="39192"/>
                </a:moveTo>
                <a:lnTo>
                  <a:pt x="69595" y="39192"/>
                </a:lnTo>
                <a:lnTo>
                  <a:pt x="69951" y="39268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62"/>
          <p:cNvSpPr/>
          <p:nvPr/>
        </p:nvSpPr>
        <p:spPr>
          <a:xfrm>
            <a:off x="5177978" y="5095220"/>
            <a:ext cx="84213" cy="720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63"/>
          <p:cNvSpPr/>
          <p:nvPr/>
        </p:nvSpPr>
        <p:spPr>
          <a:xfrm>
            <a:off x="5057831" y="5184108"/>
            <a:ext cx="98425" cy="12700"/>
          </a:xfrm>
          <a:custGeom>
            <a:avLst/>
            <a:gdLst/>
            <a:ahLst/>
            <a:cxnLst/>
            <a:rect l="l" t="t" r="r" b="b"/>
            <a:pathLst>
              <a:path w="98425" h="12700">
                <a:moveTo>
                  <a:pt x="95377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95377" y="12268"/>
                </a:lnTo>
                <a:lnTo>
                  <a:pt x="98132" y="9525"/>
                </a:lnTo>
                <a:lnTo>
                  <a:pt x="98132" y="2743"/>
                </a:lnTo>
                <a:lnTo>
                  <a:pt x="9537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64"/>
          <p:cNvSpPr/>
          <p:nvPr/>
        </p:nvSpPr>
        <p:spPr>
          <a:xfrm>
            <a:off x="5175728" y="52283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747" y="0"/>
                </a:moveTo>
                <a:lnTo>
                  <a:pt x="4521" y="0"/>
                </a:lnTo>
                <a:lnTo>
                  <a:pt x="2933" y="647"/>
                </a:lnTo>
                <a:lnTo>
                  <a:pt x="647" y="2933"/>
                </a:lnTo>
                <a:lnTo>
                  <a:pt x="0" y="4521"/>
                </a:lnTo>
                <a:lnTo>
                  <a:pt x="0" y="7747"/>
                </a:lnTo>
                <a:lnTo>
                  <a:pt x="647" y="9321"/>
                </a:lnTo>
                <a:lnTo>
                  <a:pt x="2933" y="11607"/>
                </a:lnTo>
                <a:lnTo>
                  <a:pt x="4508" y="12268"/>
                </a:lnTo>
                <a:lnTo>
                  <a:pt x="7747" y="12268"/>
                </a:lnTo>
                <a:lnTo>
                  <a:pt x="9334" y="11607"/>
                </a:lnTo>
                <a:lnTo>
                  <a:pt x="11620" y="9321"/>
                </a:lnTo>
                <a:lnTo>
                  <a:pt x="12268" y="7747"/>
                </a:lnTo>
                <a:lnTo>
                  <a:pt x="12268" y="4521"/>
                </a:lnTo>
                <a:lnTo>
                  <a:pt x="11620" y="2933"/>
                </a:lnTo>
                <a:lnTo>
                  <a:pt x="9334" y="647"/>
                </a:lnTo>
                <a:lnTo>
                  <a:pt x="774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65"/>
          <p:cNvSpPr/>
          <p:nvPr/>
        </p:nvSpPr>
        <p:spPr>
          <a:xfrm>
            <a:off x="5057828" y="5228368"/>
            <a:ext cx="106045" cy="12700"/>
          </a:xfrm>
          <a:custGeom>
            <a:avLst/>
            <a:gdLst/>
            <a:ahLst/>
            <a:cxnLst/>
            <a:rect l="l" t="t" r="r" b="b"/>
            <a:pathLst>
              <a:path w="106044" h="12700">
                <a:moveTo>
                  <a:pt x="102768" y="0"/>
                </a:moveTo>
                <a:lnTo>
                  <a:pt x="2755" y="0"/>
                </a:lnTo>
                <a:lnTo>
                  <a:pt x="0" y="2743"/>
                </a:lnTo>
                <a:lnTo>
                  <a:pt x="0" y="9525"/>
                </a:lnTo>
                <a:lnTo>
                  <a:pt x="2755" y="12268"/>
                </a:lnTo>
                <a:lnTo>
                  <a:pt x="102768" y="12268"/>
                </a:lnTo>
                <a:lnTo>
                  <a:pt x="105498" y="9525"/>
                </a:lnTo>
                <a:lnTo>
                  <a:pt x="105498" y="2743"/>
                </a:lnTo>
                <a:lnTo>
                  <a:pt x="102768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66"/>
          <p:cNvSpPr/>
          <p:nvPr/>
        </p:nvSpPr>
        <p:spPr>
          <a:xfrm>
            <a:off x="5057831" y="5051645"/>
            <a:ext cx="105410" cy="12700"/>
          </a:xfrm>
          <a:custGeom>
            <a:avLst/>
            <a:gdLst/>
            <a:ahLst/>
            <a:cxnLst/>
            <a:rect l="l" t="t" r="r" b="b"/>
            <a:pathLst>
              <a:path w="105409" h="12700">
                <a:moveTo>
                  <a:pt x="102603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102603" y="12268"/>
                </a:lnTo>
                <a:lnTo>
                  <a:pt x="105346" y="9525"/>
                </a:lnTo>
                <a:lnTo>
                  <a:pt x="105346" y="2743"/>
                </a:lnTo>
                <a:lnTo>
                  <a:pt x="102603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8" name="Группа 127"/>
          <p:cNvGrpSpPr/>
          <p:nvPr/>
        </p:nvGrpSpPr>
        <p:grpSpPr>
          <a:xfrm>
            <a:off x="1337352" y="4904868"/>
            <a:ext cx="504548" cy="504546"/>
            <a:chOff x="7582053" y="3265006"/>
            <a:chExt cx="1199999" cy="1200000"/>
          </a:xfrm>
        </p:grpSpPr>
        <p:sp>
          <p:nvSpPr>
            <p:cNvPr id="129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0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1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5454121" y="4913375"/>
            <a:ext cx="504548" cy="504546"/>
            <a:chOff x="7582053" y="3265006"/>
            <a:chExt cx="1199999" cy="1200000"/>
          </a:xfrm>
        </p:grpSpPr>
        <p:sp>
          <p:nvSpPr>
            <p:cNvPr id="132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3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2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5249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Овал 167"/>
          <p:cNvSpPr/>
          <p:nvPr/>
        </p:nvSpPr>
        <p:spPr>
          <a:xfrm>
            <a:off x="8292378" y="1262330"/>
            <a:ext cx="2351092" cy="2351092"/>
          </a:xfrm>
          <a:prstGeom prst="ellipse">
            <a:avLst/>
          </a:prstGeom>
          <a:solidFill>
            <a:schemeClr val="bg2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311163" y="1495846"/>
            <a:ext cx="1981200" cy="1981200"/>
          </a:xfrm>
          <a:prstGeom prst="ellipse">
            <a:avLst/>
          </a:prstGeom>
          <a:solidFill>
            <a:schemeClr val="bg2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/>
          <p:cNvSpPr/>
          <p:nvPr/>
        </p:nvSpPr>
        <p:spPr>
          <a:xfrm>
            <a:off x="1414514" y="1320595"/>
            <a:ext cx="2351092" cy="2351092"/>
          </a:xfrm>
          <a:prstGeom prst="ellipse">
            <a:avLst/>
          </a:prstGeom>
          <a:solidFill>
            <a:schemeClr val="accent3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Овал 137"/>
          <p:cNvSpPr/>
          <p:nvPr/>
        </p:nvSpPr>
        <p:spPr>
          <a:xfrm>
            <a:off x="2774170" y="1092264"/>
            <a:ext cx="2321560" cy="2331305"/>
          </a:xfrm>
          <a:prstGeom prst="ellipse">
            <a:avLst/>
          </a:prstGeom>
          <a:solidFill>
            <a:schemeClr val="accent5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Овал 138"/>
          <p:cNvSpPr/>
          <p:nvPr/>
        </p:nvSpPr>
        <p:spPr>
          <a:xfrm>
            <a:off x="4220689" y="1343003"/>
            <a:ext cx="2351812" cy="2247176"/>
          </a:xfrm>
          <a:prstGeom prst="ellipse">
            <a:avLst/>
          </a:prstGeom>
          <a:solidFill>
            <a:schemeClr val="bg1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Овал 139"/>
          <p:cNvSpPr/>
          <p:nvPr/>
        </p:nvSpPr>
        <p:spPr>
          <a:xfrm>
            <a:off x="5774716" y="1239087"/>
            <a:ext cx="2351092" cy="2351092"/>
          </a:xfrm>
          <a:prstGeom prst="ellipse">
            <a:avLst/>
          </a:prstGeom>
          <a:solidFill>
            <a:schemeClr val="accent3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Овал 140"/>
          <p:cNvSpPr/>
          <p:nvPr/>
        </p:nvSpPr>
        <p:spPr>
          <a:xfrm>
            <a:off x="7265090" y="1092264"/>
            <a:ext cx="2123248" cy="2123248"/>
          </a:xfrm>
          <a:prstGeom prst="ellipse">
            <a:avLst/>
          </a:prstGeom>
          <a:solidFill>
            <a:schemeClr val="bg2">
              <a:lumMod val="9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object 10"/>
          <p:cNvSpPr/>
          <p:nvPr/>
        </p:nvSpPr>
        <p:spPr>
          <a:xfrm>
            <a:off x="0" y="2414633"/>
            <a:ext cx="10833100" cy="2214910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8"/>
          <p:cNvSpPr txBox="1"/>
          <p:nvPr/>
        </p:nvSpPr>
        <p:spPr>
          <a:xfrm>
            <a:off x="207678" y="2682578"/>
            <a:ext cx="1558308" cy="17979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01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Позволяет получить силос, </a:t>
            </a:r>
            <a:r>
              <a:rPr lang="ru-RU" sz="1100" dirty="0" smtClean="0"/>
              <a:t>равноценный </a:t>
            </a:r>
            <a:r>
              <a:rPr lang="ru-RU" sz="1100" dirty="0"/>
              <a:t>исходной зеленой массе по энергетической и протеиновой </a:t>
            </a:r>
            <a:r>
              <a:rPr lang="ru-RU" sz="1100" dirty="0" smtClean="0"/>
              <a:t>питательности</a:t>
            </a:r>
          </a:p>
          <a:p>
            <a:pPr algn="ctr"/>
            <a:r>
              <a:rPr lang="ru-RU" sz="1100" dirty="0" smtClean="0"/>
              <a:t>(10,4-10,7 </a:t>
            </a:r>
            <a:r>
              <a:rPr lang="ru-RU" sz="1100" dirty="0"/>
              <a:t>МДж в 1 кг сухого вещества)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08880" y="2478552"/>
            <a:ext cx="155905" cy="155892"/>
            <a:chOff x="6333313" y="4308641"/>
            <a:chExt cx="155905" cy="155892"/>
          </a:xfrm>
        </p:grpSpPr>
        <p:sp>
          <p:nvSpPr>
            <p:cNvPr id="86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2" name="object 18"/>
          <p:cNvSpPr txBox="1"/>
          <p:nvPr/>
        </p:nvSpPr>
        <p:spPr>
          <a:xfrm>
            <a:off x="1793258" y="2682578"/>
            <a:ext cx="1197034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02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Снижает потери сухого </a:t>
            </a:r>
            <a:r>
              <a:rPr lang="ru-RU" sz="1100" dirty="0" smtClean="0"/>
              <a:t>вещества.</a:t>
            </a:r>
          </a:p>
          <a:p>
            <a:pPr algn="ctr"/>
            <a:endParaRPr lang="ru-RU" sz="1100" dirty="0" smtClean="0"/>
          </a:p>
          <a:p>
            <a:pPr algn="ctr"/>
            <a:r>
              <a:rPr lang="ru-RU" sz="1100" dirty="0" smtClean="0"/>
              <a:t>Способствует </a:t>
            </a:r>
            <a:r>
              <a:rPr lang="ru-RU" sz="1100" dirty="0"/>
              <a:t>повышению продуктивности животных</a:t>
            </a:r>
            <a:r>
              <a:rPr lang="ru-RU" sz="1100" dirty="0" smtClean="0"/>
              <a:t>.</a:t>
            </a:r>
            <a:endParaRPr lang="ru-RU" sz="1100" dirty="0"/>
          </a:p>
        </p:txBody>
      </p:sp>
      <p:grpSp>
        <p:nvGrpSpPr>
          <p:cNvPr id="144" name="Группа 143"/>
          <p:cNvGrpSpPr/>
          <p:nvPr/>
        </p:nvGrpSpPr>
        <p:grpSpPr>
          <a:xfrm>
            <a:off x="2339917" y="2478552"/>
            <a:ext cx="155905" cy="155892"/>
            <a:chOff x="6333313" y="4308641"/>
            <a:chExt cx="155905" cy="155892"/>
          </a:xfrm>
        </p:grpSpPr>
        <p:sp>
          <p:nvSpPr>
            <p:cNvPr id="145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7" name="object 18"/>
          <p:cNvSpPr txBox="1"/>
          <p:nvPr/>
        </p:nvSpPr>
        <p:spPr>
          <a:xfrm>
            <a:off x="3198200" y="2682578"/>
            <a:ext cx="1197034" cy="1290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03</a:t>
            </a:r>
          </a:p>
          <a:p>
            <a:pPr algn="ctr"/>
            <a:r>
              <a:rPr lang="ru-RU" sz="1100" dirty="0"/>
              <a:t>Повышает доступность клетчатки для рубцовой микрофлоры</a:t>
            </a:r>
          </a:p>
        </p:txBody>
      </p:sp>
      <p:sp>
        <p:nvSpPr>
          <p:cNvPr id="68" name="object 16"/>
          <p:cNvSpPr/>
          <p:nvPr/>
        </p:nvSpPr>
        <p:spPr>
          <a:xfrm>
            <a:off x="388316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6"/>
          <p:cNvSpPr/>
          <p:nvPr/>
        </p:nvSpPr>
        <p:spPr>
          <a:xfrm>
            <a:off x="1842148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6"/>
          <p:cNvSpPr/>
          <p:nvPr/>
        </p:nvSpPr>
        <p:spPr>
          <a:xfrm>
            <a:off x="3295980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0" name="Группа 149"/>
          <p:cNvGrpSpPr/>
          <p:nvPr/>
        </p:nvGrpSpPr>
        <p:grpSpPr>
          <a:xfrm>
            <a:off x="3770954" y="2478552"/>
            <a:ext cx="155905" cy="155892"/>
            <a:chOff x="6333313" y="4308641"/>
            <a:chExt cx="155905" cy="155892"/>
          </a:xfrm>
        </p:grpSpPr>
        <p:sp>
          <p:nvSpPr>
            <p:cNvPr id="151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3" name="Группа 152"/>
          <p:cNvGrpSpPr/>
          <p:nvPr/>
        </p:nvGrpSpPr>
        <p:grpSpPr>
          <a:xfrm>
            <a:off x="5201991" y="2478552"/>
            <a:ext cx="155905" cy="155892"/>
            <a:chOff x="6333313" y="4308641"/>
            <a:chExt cx="155905" cy="155892"/>
          </a:xfrm>
        </p:grpSpPr>
        <p:sp>
          <p:nvSpPr>
            <p:cNvPr id="154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6633028" y="2478552"/>
            <a:ext cx="155905" cy="155892"/>
            <a:chOff x="6333313" y="4308641"/>
            <a:chExt cx="155905" cy="155892"/>
          </a:xfrm>
        </p:grpSpPr>
        <p:sp>
          <p:nvSpPr>
            <p:cNvPr id="157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9" name="Группа 158"/>
          <p:cNvGrpSpPr/>
          <p:nvPr/>
        </p:nvGrpSpPr>
        <p:grpSpPr>
          <a:xfrm>
            <a:off x="8064065" y="2478552"/>
            <a:ext cx="155905" cy="155892"/>
            <a:chOff x="6333313" y="4308641"/>
            <a:chExt cx="155905" cy="155892"/>
          </a:xfrm>
        </p:grpSpPr>
        <p:sp>
          <p:nvSpPr>
            <p:cNvPr id="160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2" name="object 18"/>
          <p:cNvSpPr txBox="1"/>
          <p:nvPr/>
        </p:nvSpPr>
        <p:spPr>
          <a:xfrm>
            <a:off x="4587732" y="2682578"/>
            <a:ext cx="1490370" cy="1290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04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Обеспечивает сохранение сахаров в массе, что способствует повышению </a:t>
            </a:r>
            <a:r>
              <a:rPr lang="ru-RU" sz="1100" dirty="0" err="1"/>
              <a:t>поедаемости</a:t>
            </a:r>
            <a:r>
              <a:rPr lang="ru-RU" sz="1100" dirty="0"/>
              <a:t> корма</a:t>
            </a:r>
          </a:p>
        </p:txBody>
      </p:sp>
      <p:sp>
        <p:nvSpPr>
          <p:cNvPr id="163" name="object 16"/>
          <p:cNvSpPr/>
          <p:nvPr/>
        </p:nvSpPr>
        <p:spPr>
          <a:xfrm>
            <a:off x="4749812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8"/>
          <p:cNvSpPr txBox="1"/>
          <p:nvPr/>
        </p:nvSpPr>
        <p:spPr>
          <a:xfrm>
            <a:off x="6125740" y="2682578"/>
            <a:ext cx="1424410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05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Использование БИОФЕРМА® при заготовке силоса (сенажа) не влияет на структурную ценность заготавливаемой массы</a:t>
            </a:r>
          </a:p>
        </p:txBody>
      </p:sp>
      <p:sp>
        <p:nvSpPr>
          <p:cNvPr id="165" name="object 16"/>
          <p:cNvSpPr/>
          <p:nvPr/>
        </p:nvSpPr>
        <p:spPr>
          <a:xfrm>
            <a:off x="6203644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8"/>
          <p:cNvSpPr txBox="1"/>
          <p:nvPr/>
        </p:nvSpPr>
        <p:spPr>
          <a:xfrm>
            <a:off x="7689703" y="2682578"/>
            <a:ext cx="1379105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06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Позволяет получить силос с </a:t>
            </a:r>
            <a:r>
              <a:rPr lang="ru-RU" sz="1100" dirty="0" smtClean="0"/>
              <a:t>хорошими </a:t>
            </a:r>
            <a:r>
              <a:rPr lang="ru-RU" sz="1100" dirty="0"/>
              <a:t>вкусовыми качествами, который охотно поедается животными </a:t>
            </a:r>
          </a:p>
        </p:txBody>
      </p:sp>
      <p:sp>
        <p:nvSpPr>
          <p:cNvPr id="167" name="object 16"/>
          <p:cNvSpPr/>
          <p:nvPr/>
        </p:nvSpPr>
        <p:spPr>
          <a:xfrm>
            <a:off x="7657476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9" name="Группа 168"/>
          <p:cNvGrpSpPr/>
          <p:nvPr/>
        </p:nvGrpSpPr>
        <p:grpSpPr>
          <a:xfrm>
            <a:off x="9495103" y="2449747"/>
            <a:ext cx="155905" cy="155892"/>
            <a:chOff x="6333313" y="4308641"/>
            <a:chExt cx="155905" cy="155892"/>
          </a:xfrm>
        </p:grpSpPr>
        <p:sp>
          <p:nvSpPr>
            <p:cNvPr id="170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2" name="object 18"/>
          <p:cNvSpPr txBox="1"/>
          <p:nvPr/>
        </p:nvSpPr>
        <p:spPr>
          <a:xfrm>
            <a:off x="9226550" y="2682578"/>
            <a:ext cx="1197034" cy="1290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07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Технологичен для всех типов кормоуборочных комбайнов и оборудования</a:t>
            </a:r>
          </a:p>
        </p:txBody>
      </p:sp>
      <p:sp>
        <p:nvSpPr>
          <p:cNvPr id="173" name="object 16"/>
          <p:cNvSpPr/>
          <p:nvPr/>
        </p:nvSpPr>
        <p:spPr>
          <a:xfrm>
            <a:off x="9111305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534567" y="1646932"/>
            <a:ext cx="684835" cy="684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163" y="1773896"/>
            <a:ext cx="596246" cy="5865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038" y="1856205"/>
            <a:ext cx="819024" cy="4755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2762" y="1737542"/>
            <a:ext cx="630578" cy="63057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4065" y="1773896"/>
            <a:ext cx="427119" cy="5578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7339" y="1774637"/>
            <a:ext cx="751432" cy="5094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8187" y="1768240"/>
            <a:ext cx="700414" cy="710312"/>
          </a:xfrm>
          <a:prstGeom prst="rect">
            <a:avLst/>
          </a:prstGeom>
        </p:spPr>
      </p:pic>
      <p:sp>
        <p:nvSpPr>
          <p:cNvPr id="126" name="object 12"/>
          <p:cNvSpPr txBox="1"/>
          <p:nvPr/>
        </p:nvSpPr>
        <p:spPr>
          <a:xfrm>
            <a:off x="6105924" y="4768850"/>
            <a:ext cx="434340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050" b="1" dirty="0"/>
              <a:t>ДОЗИРОВКА ФЕРМЕНТНО-БАКТЕРИАЛЬНОЙ КОМПОЗИЦИИ ДЛЯ РАЗНОГО БОТАНИЧЕСКОГО СОСТАВА</a:t>
            </a:r>
          </a:p>
        </p:txBody>
      </p:sp>
      <p:graphicFrame>
        <p:nvGraphicFramePr>
          <p:cNvPr id="127" name="Таблица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6946635"/>
              </p:ext>
            </p:extLst>
          </p:nvPr>
        </p:nvGraphicFramePr>
        <p:xfrm>
          <a:off x="5922377" y="5149850"/>
          <a:ext cx="4595186" cy="2052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135">
                  <a:extLst>
                    <a:ext uri="{9D8B030D-6E8A-4147-A177-3AD203B41FA5}">
                      <a16:colId xmlns:a16="http://schemas.microsoft.com/office/drawing/2014/main" xmlns="" val="2304778634"/>
                    </a:ext>
                  </a:extLst>
                </a:gridCol>
                <a:gridCol w="946068">
                  <a:extLst>
                    <a:ext uri="{9D8B030D-6E8A-4147-A177-3AD203B41FA5}">
                      <a16:colId xmlns:a16="http://schemas.microsoft.com/office/drawing/2014/main" xmlns="" val="3586034775"/>
                    </a:ext>
                  </a:extLst>
                </a:gridCol>
                <a:gridCol w="1756983">
                  <a:extLst>
                    <a:ext uri="{9D8B030D-6E8A-4147-A177-3AD203B41FA5}">
                      <a16:colId xmlns:a16="http://schemas.microsoft.com/office/drawing/2014/main" xmlns="" val="4020670254"/>
                    </a:ext>
                  </a:extLst>
                </a:gridCol>
              </a:tblGrid>
              <a:tr h="502211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Ботанический состав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БИОФЕРМ®,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</a:rPr>
                        <a:t>мл/</a:t>
                      </a:r>
                      <a:r>
                        <a:rPr lang="ru-RU" sz="1100" b="0" baseline="0" dirty="0" err="1" smtClean="0">
                          <a:solidFill>
                            <a:schemeClr val="tx1"/>
                          </a:solidFill>
                        </a:rPr>
                        <a:t>тн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БИОСИБ® 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Бактериальный консервант,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</a:rPr>
                        <a:t> мл/</a:t>
                      </a:r>
                      <a:r>
                        <a:rPr lang="ru-RU" sz="1100" b="0" baseline="0" dirty="0" err="1" smtClean="0">
                          <a:solidFill>
                            <a:schemeClr val="tx1"/>
                          </a:solidFill>
                        </a:rPr>
                        <a:t>тн</a:t>
                      </a:r>
                      <a:endParaRPr lang="ru-RU" sz="11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9309801"/>
                  </a:ext>
                </a:extLst>
              </a:tr>
              <a:tr h="22359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Бобовые травы</a:t>
                      </a:r>
                      <a:endParaRPr lang="ru-RU" sz="1100" b="1" dirty="0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100</a:t>
                      </a:r>
                      <a:endParaRPr lang="ru-RU" sz="1100" b="1" dirty="0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100</a:t>
                      </a:r>
                      <a:endParaRPr lang="ru-RU" sz="1100" b="1" dirty="0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3846779"/>
                  </a:ext>
                </a:extLst>
              </a:tr>
              <a:tr h="29979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Злаковые травы</a:t>
                      </a:r>
                      <a:endParaRPr lang="ru-RU" sz="1100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50</a:t>
                      </a:r>
                      <a:endParaRPr lang="ru-RU" sz="1100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100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6643592"/>
                  </a:ext>
                </a:extLst>
              </a:tr>
              <a:tr h="29979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Бобово-злаковые смеси</a:t>
                      </a:r>
                      <a:endParaRPr lang="ru-RU" sz="11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60</a:t>
                      </a:r>
                      <a:endParaRPr lang="ru-RU" sz="11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100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979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 smtClean="0"/>
                        <a:t>Зерносенажные</a:t>
                      </a:r>
                      <a:r>
                        <a:rPr lang="ru-RU" sz="1100" b="1" dirty="0" smtClean="0"/>
                        <a:t> культуры</a:t>
                      </a:r>
                      <a:endParaRPr lang="ru-RU" sz="1100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60</a:t>
                      </a:r>
                      <a:endParaRPr lang="ru-RU" sz="1100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100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979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Кукуруза на силос</a:t>
                      </a:r>
                      <a:endParaRPr lang="ru-RU" sz="11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40</a:t>
                      </a:r>
                      <a:endParaRPr lang="ru-RU" sz="11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100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6" name="object 12"/>
          <p:cNvSpPr txBox="1"/>
          <p:nvPr/>
        </p:nvSpPr>
        <p:spPr>
          <a:xfrm>
            <a:off x="1765986" y="558864"/>
            <a:ext cx="720965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dirty="0"/>
              <a:t>ОСНОВНЫЕ ДОСТОИНСТВА </a:t>
            </a:r>
            <a:r>
              <a:rPr lang="ru-RU" sz="2400" b="1" dirty="0" smtClean="0"/>
              <a:t>ПРЕПАРАТА БИОФЕРМ®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11917">
            <a:off x="1475184" y="4507164"/>
            <a:ext cx="2041275" cy="2888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11917">
            <a:off x="3065776" y="4333812"/>
            <a:ext cx="2041275" cy="291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678" y="6003594"/>
            <a:ext cx="961103" cy="967800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165585" y="7059771"/>
            <a:ext cx="167656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/>
              <a:t>Регистрационный номер декларации о </a:t>
            </a:r>
            <a:r>
              <a:rPr lang="ru-RU" sz="700" b="1" dirty="0" smtClean="0"/>
              <a:t>соответствии БИОФЕРМ®</a:t>
            </a:r>
            <a:endParaRPr lang="ru-RU" sz="700" b="1" dirty="0"/>
          </a:p>
          <a:p>
            <a:r>
              <a:rPr lang="ru-RU" sz="700" b="1" dirty="0"/>
              <a:t>РОСС RU Д-RU.РА01.В.67133/21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590338" y="7058988"/>
            <a:ext cx="15155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 smtClean="0"/>
              <a:t>Свидетельство о государственной регистрации кормовой добавки для животных ПВР-2-10.14/03084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xmlns="" val="32749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1865513" y="273050"/>
            <a:ext cx="7823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67684">
              <a:spcBef>
                <a:spcPct val="3000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</a:rPr>
              <a:t>В 2021 ГОДУ ПО «СИББИОФАРМ» ПРИСУЖДЕНА </a:t>
            </a:r>
            <a:r>
              <a:rPr lang="ru-RU" sz="2400" b="1" dirty="0">
                <a:solidFill>
                  <a:srgbClr val="C00000"/>
                </a:solidFill>
              </a:rPr>
              <a:t>ПРЕМИЯ ПРАВИТЕЛЬСТВА </a:t>
            </a:r>
            <a:r>
              <a:rPr lang="ru-RU" sz="2400" b="1" dirty="0">
                <a:solidFill>
                  <a:prstClr val="black"/>
                </a:solidFill>
              </a:rPr>
              <a:t>РФ В ОБЛАСТИ НАУКИ И ТЕХНИКИ</a:t>
            </a:r>
            <a:endParaRPr lang="ru-RU" sz="2200" b="1" dirty="0">
              <a:solidFill>
                <a:prstClr val="black">
                  <a:lumMod val="95000"/>
                  <a:lumOff val="5000"/>
                </a:prstClr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32192" y="1250661"/>
            <a:ext cx="6090432" cy="4432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8805" y="1012002"/>
            <a:ext cx="1603387" cy="2328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2833" y="3187772"/>
            <a:ext cx="2383743" cy="3029975"/>
          </a:xfrm>
          <a:prstGeom prst="rect">
            <a:avLst/>
          </a:prstGeom>
        </p:spPr>
      </p:pic>
      <p:grpSp>
        <p:nvGrpSpPr>
          <p:cNvPr id="176" name="Группа 175"/>
          <p:cNvGrpSpPr/>
          <p:nvPr/>
        </p:nvGrpSpPr>
        <p:grpSpPr>
          <a:xfrm>
            <a:off x="8083550" y="1104047"/>
            <a:ext cx="1201829" cy="1226404"/>
            <a:chOff x="3653591" y="1860748"/>
            <a:chExt cx="1522169" cy="1522163"/>
          </a:xfrm>
        </p:grpSpPr>
        <p:grpSp>
          <p:nvGrpSpPr>
            <p:cNvPr id="177" name="Группа 176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179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0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78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8" name="Прямоугольник 7"/>
          <p:cNvSpPr/>
          <p:nvPr/>
        </p:nvSpPr>
        <p:spPr>
          <a:xfrm>
            <a:off x="-20232" y="5829451"/>
            <a:ext cx="10853331" cy="19271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lIns="0" tIns="0" rIns="0" bIns="0" rtlCol="0" anchor="ctr"/>
          <a:lstStyle/>
          <a:p>
            <a:pPr algn="ctr"/>
            <a:r>
              <a:rPr lang="ru-RU" sz="1600" b="1" i="1" dirty="0"/>
              <a:t>В конце 2021 годы специалисты ООО ПО «</a:t>
            </a:r>
            <a:r>
              <a:rPr lang="ru-RU" sz="1600" b="1" i="1" dirty="0" err="1"/>
              <a:t>Сиббиофарм</a:t>
            </a:r>
            <a:r>
              <a:rPr lang="ru-RU" sz="1600" b="1" i="1" dirty="0"/>
              <a:t>» совместно с коллегами из ФНЦ «Всероссийского института кормов им. В.Р. Вильямса» были удостоены премии Правительства РФ в области науки и техники за создание отечественной универсальной </a:t>
            </a:r>
            <a:r>
              <a:rPr lang="ru-RU" sz="1600" b="1" i="1" dirty="0" err="1"/>
              <a:t>микробно</a:t>
            </a:r>
            <a:r>
              <a:rPr lang="ru-RU" sz="1600" b="1" i="1" dirty="0"/>
              <a:t>-ферментной композиции БИОСИБ+БИОФЕРМ для повышения качества ферментируемых кормов и их </a:t>
            </a:r>
            <a:r>
              <a:rPr lang="ru-RU" sz="1600" b="1" i="1" dirty="0" err="1"/>
              <a:t>биоконверсии</a:t>
            </a:r>
            <a:r>
              <a:rPr lang="ru-RU" sz="1600" b="1" i="1" dirty="0"/>
              <a:t> в ценную животноводческую продукцию. </a:t>
            </a:r>
          </a:p>
        </p:txBody>
      </p:sp>
    </p:spTree>
    <p:extLst>
      <p:ext uri="{BB962C8B-B14F-4D97-AF65-F5344CB8AC3E}">
        <p14:creationId xmlns:p14="http://schemas.microsoft.com/office/powerpoint/2010/main" xmlns="" val="251692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Овал 133"/>
          <p:cNvSpPr/>
          <p:nvPr/>
        </p:nvSpPr>
        <p:spPr>
          <a:xfrm>
            <a:off x="3553621" y="4320422"/>
            <a:ext cx="1326406" cy="1286262"/>
          </a:xfrm>
          <a:prstGeom prst="ellipse">
            <a:avLst/>
          </a:prstGeom>
          <a:solidFill>
            <a:schemeClr val="accent3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428267" y="4320422"/>
            <a:ext cx="1297090" cy="1286262"/>
          </a:xfrm>
          <a:prstGeom prst="ellipse">
            <a:avLst/>
          </a:prstGeom>
          <a:solidFill>
            <a:schemeClr val="bg2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Овал 151"/>
          <p:cNvSpPr/>
          <p:nvPr/>
        </p:nvSpPr>
        <p:spPr>
          <a:xfrm>
            <a:off x="6755114" y="2101850"/>
            <a:ext cx="1326406" cy="1286262"/>
          </a:xfrm>
          <a:prstGeom prst="ellipse">
            <a:avLst/>
          </a:prstGeom>
          <a:solidFill>
            <a:schemeClr val="accent5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/>
          <p:cNvSpPr/>
          <p:nvPr/>
        </p:nvSpPr>
        <p:spPr>
          <a:xfrm>
            <a:off x="3553621" y="2101850"/>
            <a:ext cx="1326406" cy="1286262"/>
          </a:xfrm>
          <a:prstGeom prst="ellipse">
            <a:avLst/>
          </a:prstGeom>
          <a:solidFill>
            <a:schemeClr val="accent3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Овал 149"/>
          <p:cNvSpPr/>
          <p:nvPr/>
        </p:nvSpPr>
        <p:spPr>
          <a:xfrm>
            <a:off x="428267" y="2101850"/>
            <a:ext cx="1297090" cy="1286262"/>
          </a:xfrm>
          <a:prstGeom prst="ellipse">
            <a:avLst/>
          </a:prstGeom>
          <a:solidFill>
            <a:schemeClr val="bg2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object 10"/>
          <p:cNvSpPr/>
          <p:nvPr/>
        </p:nvSpPr>
        <p:spPr>
          <a:xfrm>
            <a:off x="7148620" y="3234222"/>
            <a:ext cx="2894697" cy="1367041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0"/>
          <p:cNvSpPr/>
          <p:nvPr/>
        </p:nvSpPr>
        <p:spPr>
          <a:xfrm>
            <a:off x="3944148" y="3234223"/>
            <a:ext cx="2894697" cy="1371600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0"/>
          <p:cNvSpPr/>
          <p:nvPr/>
        </p:nvSpPr>
        <p:spPr>
          <a:xfrm>
            <a:off x="845453" y="3234223"/>
            <a:ext cx="2894697" cy="1371600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Прямоугольник 119"/>
          <p:cNvSpPr/>
          <p:nvPr/>
        </p:nvSpPr>
        <p:spPr>
          <a:xfrm>
            <a:off x="209896" y="362406"/>
            <a:ext cx="10363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БИОСИБ®КОМБИ</a:t>
            </a:r>
            <a:endParaRPr lang="ru-RU" sz="4400" b="1" dirty="0"/>
          </a:p>
          <a:p>
            <a:pPr algn="ctr"/>
            <a:r>
              <a:rPr lang="ru-RU" sz="2400" b="1" dirty="0" smtClean="0"/>
              <a:t>КОМПЛЕКСНЫЙ БИОЛОГИЧЕСКИЙ КОНСЕРВАНТ </a:t>
            </a:r>
          </a:p>
          <a:p>
            <a:pPr algn="ctr"/>
            <a:r>
              <a:rPr lang="ru-RU" sz="1600" b="1" dirty="0" smtClean="0"/>
              <a:t>для </a:t>
            </a:r>
            <a:r>
              <a:rPr lang="ru-RU" sz="1600" b="1" dirty="0"/>
              <a:t>силосования однолетних и многолетних трав, а также их смесей с содержанием сухого вещества от 30 до 55</a:t>
            </a:r>
            <a:r>
              <a:rPr lang="ru-RU" sz="1600" b="1" dirty="0" smtClean="0"/>
              <a:t>%</a:t>
            </a:r>
            <a:endParaRPr lang="ru-RU" sz="1200" b="1" dirty="0"/>
          </a:p>
        </p:txBody>
      </p:sp>
      <p:grpSp>
        <p:nvGrpSpPr>
          <p:cNvPr id="123" name="Группа 122"/>
          <p:cNvGrpSpPr/>
          <p:nvPr/>
        </p:nvGrpSpPr>
        <p:grpSpPr>
          <a:xfrm>
            <a:off x="849217" y="2464325"/>
            <a:ext cx="504548" cy="504546"/>
            <a:chOff x="7582053" y="3265006"/>
            <a:chExt cx="1199999" cy="1200000"/>
          </a:xfrm>
        </p:grpSpPr>
        <p:sp>
          <p:nvSpPr>
            <p:cNvPr id="124" name="MH_Other_2"/>
            <p:cNvSpPr/>
            <p:nvPr>
              <p:custDataLst>
                <p:tags r:id="rId1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5" name="MH_Title_1"/>
            <p:cNvSpPr/>
            <p:nvPr>
              <p:custDataLst>
                <p:tags r:id="rId12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1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3989164" y="2464325"/>
            <a:ext cx="504548" cy="504546"/>
            <a:chOff x="7582053" y="3265006"/>
            <a:chExt cx="1199999" cy="1200000"/>
          </a:xfrm>
        </p:grpSpPr>
        <p:sp>
          <p:nvSpPr>
            <p:cNvPr id="127" name="MH_Other_2"/>
            <p:cNvSpPr/>
            <p:nvPr>
              <p:custDataLst>
                <p:tags r:id="rId9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8" name="MH_Title_1"/>
            <p:cNvSpPr/>
            <p:nvPr>
              <p:custDataLst>
                <p:tags r:id="rId10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2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7101777" y="2464325"/>
            <a:ext cx="504548" cy="504546"/>
            <a:chOff x="7582053" y="3265006"/>
            <a:chExt cx="1199999" cy="1200000"/>
          </a:xfrm>
        </p:grpSpPr>
        <p:sp>
          <p:nvSpPr>
            <p:cNvPr id="130" name="MH_Other_2"/>
            <p:cNvSpPr/>
            <p:nvPr>
              <p:custDataLst>
                <p:tags r:id="rId7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1" name="MH_Title_1"/>
            <p:cNvSpPr/>
            <p:nvPr>
              <p:custDataLst>
                <p:tags r:id="rId8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3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sp>
        <p:nvSpPr>
          <p:cNvPr id="158" name="object 8"/>
          <p:cNvSpPr/>
          <p:nvPr/>
        </p:nvSpPr>
        <p:spPr>
          <a:xfrm>
            <a:off x="768350" y="3234223"/>
            <a:ext cx="2971800" cy="1447800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8"/>
          <p:cNvSpPr/>
          <p:nvPr/>
        </p:nvSpPr>
        <p:spPr>
          <a:xfrm>
            <a:off x="3818023" y="3234223"/>
            <a:ext cx="3020822" cy="1447800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8"/>
          <p:cNvSpPr/>
          <p:nvPr/>
        </p:nvSpPr>
        <p:spPr>
          <a:xfrm>
            <a:off x="7093873" y="3234223"/>
            <a:ext cx="2949444" cy="1447800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3582877" y="1894156"/>
            <a:ext cx="33938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СОСТАВ И ОСНОВНЫЕ ХАРАКТЕРИСТИКИ </a:t>
            </a:r>
            <a:r>
              <a:rPr lang="ru-RU" sz="1100" dirty="0" smtClean="0"/>
              <a:t>ПРЕПАРАТА:</a:t>
            </a:r>
            <a:endParaRPr lang="ru-RU" sz="1100" dirty="0"/>
          </a:p>
        </p:txBody>
      </p:sp>
      <p:sp>
        <p:nvSpPr>
          <p:cNvPr id="58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1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3"/>
          <p:cNvSpPr/>
          <p:nvPr/>
        </p:nvSpPr>
        <p:spPr>
          <a:xfrm>
            <a:off x="2834954" y="1702142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7"/>
                </a:lnTo>
                <a:lnTo>
                  <a:pt x="205975" y="26504"/>
                </a:lnTo>
                <a:lnTo>
                  <a:pt x="167032" y="46047"/>
                </a:lnTo>
                <a:lnTo>
                  <a:pt x="131165" y="70274"/>
                </a:lnTo>
                <a:lnTo>
                  <a:pt x="98777" y="98783"/>
                </a:lnTo>
                <a:lnTo>
                  <a:pt x="70269" y="131173"/>
                </a:lnTo>
                <a:lnTo>
                  <a:pt x="46044" y="167041"/>
                </a:lnTo>
                <a:lnTo>
                  <a:pt x="26502" y="205986"/>
                </a:lnTo>
                <a:lnTo>
                  <a:pt x="12046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8"/>
                </a:lnTo>
                <a:lnTo>
                  <a:pt x="662450" y="247605"/>
                </a:lnTo>
                <a:lnTo>
                  <a:pt x="647994" y="205986"/>
                </a:lnTo>
                <a:lnTo>
                  <a:pt x="628452" y="167041"/>
                </a:lnTo>
                <a:lnTo>
                  <a:pt x="604227" y="131173"/>
                </a:lnTo>
                <a:lnTo>
                  <a:pt x="575719" y="98783"/>
                </a:lnTo>
                <a:lnTo>
                  <a:pt x="543331" y="70274"/>
                </a:lnTo>
                <a:lnTo>
                  <a:pt x="507464" y="46047"/>
                </a:lnTo>
                <a:lnTo>
                  <a:pt x="468521" y="26504"/>
                </a:lnTo>
                <a:lnTo>
                  <a:pt x="426902" y="12047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4"/>
          <p:cNvSpPr/>
          <p:nvPr/>
        </p:nvSpPr>
        <p:spPr>
          <a:xfrm>
            <a:off x="2825653" y="1692841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5"/>
          <p:cNvSpPr/>
          <p:nvPr/>
        </p:nvSpPr>
        <p:spPr>
          <a:xfrm>
            <a:off x="2825653" y="1692841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6"/>
          <p:cNvSpPr/>
          <p:nvPr/>
        </p:nvSpPr>
        <p:spPr>
          <a:xfrm>
            <a:off x="2890124" y="1757329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97" y="0"/>
                </a:moveTo>
                <a:lnTo>
                  <a:pt x="236589" y="3695"/>
                </a:lnTo>
                <a:lnTo>
                  <a:pt x="193135" y="14396"/>
                </a:lnTo>
                <a:lnTo>
                  <a:pt x="152617" y="31519"/>
                </a:lnTo>
                <a:lnTo>
                  <a:pt x="115614" y="54484"/>
                </a:lnTo>
                <a:lnTo>
                  <a:pt x="82710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10" y="482060"/>
                </a:lnTo>
                <a:lnTo>
                  <a:pt x="115614" y="510284"/>
                </a:lnTo>
                <a:lnTo>
                  <a:pt x="152617" y="533249"/>
                </a:lnTo>
                <a:lnTo>
                  <a:pt x="193135" y="550372"/>
                </a:lnTo>
                <a:lnTo>
                  <a:pt x="236589" y="561073"/>
                </a:lnTo>
                <a:lnTo>
                  <a:pt x="282397" y="564769"/>
                </a:lnTo>
                <a:lnTo>
                  <a:pt x="328201" y="561073"/>
                </a:lnTo>
                <a:lnTo>
                  <a:pt x="371652" y="550372"/>
                </a:lnTo>
                <a:lnTo>
                  <a:pt x="412168" y="533249"/>
                </a:lnTo>
                <a:lnTo>
                  <a:pt x="449169" y="510284"/>
                </a:lnTo>
                <a:lnTo>
                  <a:pt x="482072" y="482060"/>
                </a:lnTo>
                <a:lnTo>
                  <a:pt x="510297" y="449156"/>
                </a:lnTo>
                <a:lnTo>
                  <a:pt x="533262" y="412156"/>
                </a:lnTo>
                <a:lnTo>
                  <a:pt x="550385" y="371639"/>
                </a:lnTo>
                <a:lnTo>
                  <a:pt x="561085" y="328188"/>
                </a:lnTo>
                <a:lnTo>
                  <a:pt x="564781" y="282384"/>
                </a:lnTo>
                <a:lnTo>
                  <a:pt x="561085" y="236580"/>
                </a:lnTo>
                <a:lnTo>
                  <a:pt x="550385" y="193129"/>
                </a:lnTo>
                <a:lnTo>
                  <a:pt x="533262" y="152612"/>
                </a:lnTo>
                <a:lnTo>
                  <a:pt x="510297" y="115612"/>
                </a:lnTo>
                <a:lnTo>
                  <a:pt x="482072" y="82708"/>
                </a:lnTo>
                <a:lnTo>
                  <a:pt x="449169" y="54484"/>
                </a:lnTo>
                <a:lnTo>
                  <a:pt x="412168" y="31519"/>
                </a:lnTo>
                <a:lnTo>
                  <a:pt x="371652" y="14396"/>
                </a:lnTo>
                <a:lnTo>
                  <a:pt x="328201" y="3695"/>
                </a:lnTo>
                <a:lnTo>
                  <a:pt x="282397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7"/>
          <p:cNvSpPr/>
          <p:nvPr/>
        </p:nvSpPr>
        <p:spPr>
          <a:xfrm>
            <a:off x="2880202" y="1747401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8"/>
          <p:cNvSpPr/>
          <p:nvPr/>
        </p:nvSpPr>
        <p:spPr>
          <a:xfrm>
            <a:off x="2880199" y="1747403"/>
            <a:ext cx="564768" cy="5647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1"/>
          <p:cNvSpPr/>
          <p:nvPr/>
        </p:nvSpPr>
        <p:spPr>
          <a:xfrm>
            <a:off x="3015536" y="1882481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202501" y="39268"/>
                </a:moveTo>
                <a:lnTo>
                  <a:pt x="20866" y="39268"/>
                </a:lnTo>
                <a:lnTo>
                  <a:pt x="12751" y="40910"/>
                </a:lnTo>
                <a:lnTo>
                  <a:pt x="6118" y="45386"/>
                </a:lnTo>
                <a:lnTo>
                  <a:pt x="1642" y="52019"/>
                </a:lnTo>
                <a:lnTo>
                  <a:pt x="0" y="60134"/>
                </a:lnTo>
                <a:lnTo>
                  <a:pt x="0" y="293319"/>
                </a:lnTo>
                <a:lnTo>
                  <a:pt x="1642" y="301426"/>
                </a:lnTo>
                <a:lnTo>
                  <a:pt x="6118" y="308055"/>
                </a:lnTo>
                <a:lnTo>
                  <a:pt x="12751" y="312530"/>
                </a:lnTo>
                <a:lnTo>
                  <a:pt x="20866" y="314172"/>
                </a:lnTo>
                <a:lnTo>
                  <a:pt x="202501" y="314172"/>
                </a:lnTo>
                <a:lnTo>
                  <a:pt x="210610" y="312530"/>
                </a:lnTo>
                <a:lnTo>
                  <a:pt x="217244" y="308055"/>
                </a:lnTo>
                <a:lnTo>
                  <a:pt x="221400" y="301904"/>
                </a:lnTo>
                <a:lnTo>
                  <a:pt x="16128" y="301904"/>
                </a:lnTo>
                <a:lnTo>
                  <a:pt x="12280" y="298056"/>
                </a:lnTo>
                <a:lnTo>
                  <a:pt x="12280" y="55397"/>
                </a:lnTo>
                <a:lnTo>
                  <a:pt x="16128" y="51536"/>
                </a:lnTo>
                <a:lnTo>
                  <a:pt x="221397" y="51536"/>
                </a:lnTo>
                <a:lnTo>
                  <a:pt x="217244" y="45386"/>
                </a:lnTo>
                <a:lnTo>
                  <a:pt x="210610" y="40910"/>
                </a:lnTo>
                <a:lnTo>
                  <a:pt x="202501" y="39268"/>
                </a:lnTo>
                <a:close/>
              </a:path>
              <a:path w="314325" h="314325">
                <a:moveTo>
                  <a:pt x="223367" y="235483"/>
                </a:moveTo>
                <a:lnTo>
                  <a:pt x="211099" y="235483"/>
                </a:lnTo>
                <a:lnTo>
                  <a:pt x="211099" y="298056"/>
                </a:lnTo>
                <a:lnTo>
                  <a:pt x="207238" y="301904"/>
                </a:lnTo>
                <a:lnTo>
                  <a:pt x="221400" y="301904"/>
                </a:lnTo>
                <a:lnTo>
                  <a:pt x="221723" y="301426"/>
                </a:lnTo>
                <a:lnTo>
                  <a:pt x="223367" y="293319"/>
                </a:lnTo>
                <a:lnTo>
                  <a:pt x="223367" y="274904"/>
                </a:lnTo>
                <a:lnTo>
                  <a:pt x="250837" y="274904"/>
                </a:lnTo>
                <a:lnTo>
                  <a:pt x="258571" y="269087"/>
                </a:lnTo>
                <a:lnTo>
                  <a:pt x="260860" y="262636"/>
                </a:lnTo>
                <a:lnTo>
                  <a:pt x="223367" y="262636"/>
                </a:lnTo>
                <a:lnTo>
                  <a:pt x="223367" y="235483"/>
                </a:lnTo>
                <a:close/>
              </a:path>
              <a:path w="314325" h="314325">
                <a:moveTo>
                  <a:pt x="278792" y="260997"/>
                </a:moveTo>
                <a:lnTo>
                  <a:pt x="261442" y="260997"/>
                </a:lnTo>
                <a:lnTo>
                  <a:pt x="279069" y="278625"/>
                </a:lnTo>
                <a:lnTo>
                  <a:pt x="284899" y="281038"/>
                </a:lnTo>
                <a:lnTo>
                  <a:pt x="297294" y="281038"/>
                </a:lnTo>
                <a:lnTo>
                  <a:pt x="303123" y="278625"/>
                </a:lnTo>
                <a:lnTo>
                  <a:pt x="307505" y="274243"/>
                </a:lnTo>
                <a:lnTo>
                  <a:pt x="311135" y="268770"/>
                </a:lnTo>
                <a:lnTo>
                  <a:pt x="288175" y="268770"/>
                </a:lnTo>
                <a:lnTo>
                  <a:pt x="285432" y="267639"/>
                </a:lnTo>
                <a:lnTo>
                  <a:pt x="278792" y="260997"/>
                </a:lnTo>
                <a:close/>
              </a:path>
              <a:path w="314325" h="314325">
                <a:moveTo>
                  <a:pt x="272964" y="206908"/>
                </a:moveTo>
                <a:lnTo>
                  <a:pt x="255612" y="206908"/>
                </a:lnTo>
                <a:lnTo>
                  <a:pt x="303085" y="254381"/>
                </a:lnTo>
                <a:lnTo>
                  <a:pt x="303085" y="261315"/>
                </a:lnTo>
                <a:lnTo>
                  <a:pt x="296760" y="267639"/>
                </a:lnTo>
                <a:lnTo>
                  <a:pt x="294017" y="268770"/>
                </a:lnTo>
                <a:lnTo>
                  <a:pt x="311135" y="268770"/>
                </a:lnTo>
                <a:lnTo>
                  <a:pt x="312591" y="266574"/>
                </a:lnTo>
                <a:lnTo>
                  <a:pt x="314286" y="257841"/>
                </a:lnTo>
                <a:lnTo>
                  <a:pt x="312591" y="249108"/>
                </a:lnTo>
                <a:lnTo>
                  <a:pt x="307505" y="241439"/>
                </a:lnTo>
                <a:lnTo>
                  <a:pt x="272964" y="206908"/>
                </a:lnTo>
                <a:close/>
              </a:path>
              <a:path w="314325" h="314325">
                <a:moveTo>
                  <a:pt x="246809" y="229006"/>
                </a:moveTo>
                <a:lnTo>
                  <a:pt x="229450" y="229006"/>
                </a:lnTo>
                <a:lnTo>
                  <a:pt x="250367" y="249923"/>
                </a:lnTo>
                <a:lnTo>
                  <a:pt x="250367" y="258775"/>
                </a:lnTo>
                <a:lnTo>
                  <a:pt x="246506" y="262636"/>
                </a:lnTo>
                <a:lnTo>
                  <a:pt x="260860" y="262636"/>
                </a:lnTo>
                <a:lnTo>
                  <a:pt x="261442" y="260997"/>
                </a:lnTo>
                <a:lnTo>
                  <a:pt x="278792" y="260997"/>
                </a:lnTo>
                <a:lnTo>
                  <a:pt x="246809" y="229006"/>
                </a:lnTo>
                <a:close/>
              </a:path>
              <a:path w="314325" h="314325">
                <a:moveTo>
                  <a:pt x="192828" y="87200"/>
                </a:moveTo>
                <a:lnTo>
                  <a:pt x="142354" y="109093"/>
                </a:lnTo>
                <a:lnTo>
                  <a:pt x="129463" y="126326"/>
                </a:lnTo>
                <a:lnTo>
                  <a:pt x="35890" y="126326"/>
                </a:lnTo>
                <a:lnTo>
                  <a:pt x="33134" y="129070"/>
                </a:lnTo>
                <a:lnTo>
                  <a:pt x="33134" y="135851"/>
                </a:lnTo>
                <a:lnTo>
                  <a:pt x="35890" y="138595"/>
                </a:lnTo>
                <a:lnTo>
                  <a:pt x="124167" y="138595"/>
                </a:lnTo>
                <a:lnTo>
                  <a:pt x="122050" y="146447"/>
                </a:lnTo>
                <a:lnTo>
                  <a:pt x="120799" y="154447"/>
                </a:lnTo>
                <a:lnTo>
                  <a:pt x="120412" y="162550"/>
                </a:lnTo>
                <a:lnTo>
                  <a:pt x="120878" y="170586"/>
                </a:lnTo>
                <a:lnTo>
                  <a:pt x="35890" y="170586"/>
                </a:lnTo>
                <a:lnTo>
                  <a:pt x="33134" y="173329"/>
                </a:lnTo>
                <a:lnTo>
                  <a:pt x="33134" y="180111"/>
                </a:lnTo>
                <a:lnTo>
                  <a:pt x="35890" y="182854"/>
                </a:lnTo>
                <a:lnTo>
                  <a:pt x="123304" y="182854"/>
                </a:lnTo>
                <a:lnTo>
                  <a:pt x="126393" y="191596"/>
                </a:lnTo>
                <a:lnTo>
                  <a:pt x="154107" y="224800"/>
                </a:lnTo>
                <a:lnTo>
                  <a:pt x="195389" y="237134"/>
                </a:lnTo>
                <a:lnTo>
                  <a:pt x="200659" y="237134"/>
                </a:lnTo>
                <a:lnTo>
                  <a:pt x="205930" y="236588"/>
                </a:lnTo>
                <a:lnTo>
                  <a:pt x="211099" y="235483"/>
                </a:lnTo>
                <a:lnTo>
                  <a:pt x="223367" y="235483"/>
                </a:lnTo>
                <a:lnTo>
                  <a:pt x="223367" y="231762"/>
                </a:lnTo>
                <a:lnTo>
                  <a:pt x="225424" y="230936"/>
                </a:lnTo>
                <a:lnTo>
                  <a:pt x="227456" y="230022"/>
                </a:lnTo>
                <a:lnTo>
                  <a:pt x="229450" y="229006"/>
                </a:lnTo>
                <a:lnTo>
                  <a:pt x="246809" y="229006"/>
                </a:lnTo>
                <a:lnTo>
                  <a:pt x="242677" y="224872"/>
                </a:lnTo>
                <a:lnTo>
                  <a:pt x="195395" y="224872"/>
                </a:lnTo>
                <a:lnTo>
                  <a:pt x="171767" y="220286"/>
                </a:lnTo>
                <a:lnTo>
                  <a:pt x="151015" y="206527"/>
                </a:lnTo>
                <a:lnTo>
                  <a:pt x="137256" y="185775"/>
                </a:lnTo>
                <a:lnTo>
                  <a:pt x="132670" y="162147"/>
                </a:lnTo>
                <a:lnTo>
                  <a:pt x="137256" y="138518"/>
                </a:lnTo>
                <a:lnTo>
                  <a:pt x="171769" y="104005"/>
                </a:lnTo>
                <a:lnTo>
                  <a:pt x="195389" y="99415"/>
                </a:lnTo>
                <a:lnTo>
                  <a:pt x="236565" y="99415"/>
                </a:lnTo>
                <a:lnTo>
                  <a:pt x="230099" y="95623"/>
                </a:lnTo>
                <a:lnTo>
                  <a:pt x="223367" y="92532"/>
                </a:lnTo>
                <a:lnTo>
                  <a:pt x="223367" y="88798"/>
                </a:lnTo>
                <a:lnTo>
                  <a:pt x="211099" y="88798"/>
                </a:lnTo>
                <a:lnTo>
                  <a:pt x="192828" y="87200"/>
                </a:lnTo>
                <a:close/>
              </a:path>
              <a:path w="314325" h="314325">
                <a:moveTo>
                  <a:pt x="236565" y="99415"/>
                </a:moveTo>
                <a:lnTo>
                  <a:pt x="195389" y="99415"/>
                </a:lnTo>
                <a:lnTo>
                  <a:pt x="207388" y="100563"/>
                </a:lnTo>
                <a:lnTo>
                  <a:pt x="219025" y="104005"/>
                </a:lnTo>
                <a:lnTo>
                  <a:pt x="229942" y="109740"/>
                </a:lnTo>
                <a:lnTo>
                  <a:pt x="239775" y="117767"/>
                </a:lnTo>
                <a:lnTo>
                  <a:pt x="253534" y="138518"/>
                </a:lnTo>
                <a:lnTo>
                  <a:pt x="258121" y="162147"/>
                </a:lnTo>
                <a:lnTo>
                  <a:pt x="253534" y="185775"/>
                </a:lnTo>
                <a:lnTo>
                  <a:pt x="239775" y="206527"/>
                </a:lnTo>
                <a:lnTo>
                  <a:pt x="219024" y="220286"/>
                </a:lnTo>
                <a:lnTo>
                  <a:pt x="195395" y="224872"/>
                </a:lnTo>
                <a:lnTo>
                  <a:pt x="242677" y="224872"/>
                </a:lnTo>
                <a:lnTo>
                  <a:pt x="240169" y="222364"/>
                </a:lnTo>
                <a:lnTo>
                  <a:pt x="243052" y="220205"/>
                </a:lnTo>
                <a:lnTo>
                  <a:pt x="245821" y="217817"/>
                </a:lnTo>
                <a:lnTo>
                  <a:pt x="251066" y="212572"/>
                </a:lnTo>
                <a:lnTo>
                  <a:pt x="253466" y="209804"/>
                </a:lnTo>
                <a:lnTo>
                  <a:pt x="255612" y="206908"/>
                </a:lnTo>
                <a:lnTo>
                  <a:pt x="272964" y="206908"/>
                </a:lnTo>
                <a:lnTo>
                  <a:pt x="262254" y="196202"/>
                </a:lnTo>
                <a:lnTo>
                  <a:pt x="268308" y="179758"/>
                </a:lnTo>
                <a:lnTo>
                  <a:pt x="270389" y="162550"/>
                </a:lnTo>
                <a:lnTo>
                  <a:pt x="268498" y="145328"/>
                </a:lnTo>
                <a:lnTo>
                  <a:pt x="262717" y="129070"/>
                </a:lnTo>
                <a:lnTo>
                  <a:pt x="262635" y="111074"/>
                </a:lnTo>
                <a:lnTo>
                  <a:pt x="250367" y="111074"/>
                </a:lnTo>
                <a:lnTo>
                  <a:pt x="249109" y="109740"/>
                </a:lnTo>
                <a:lnTo>
                  <a:pt x="248450" y="109093"/>
                </a:lnTo>
                <a:lnTo>
                  <a:pt x="242696" y="103901"/>
                </a:lnTo>
                <a:lnTo>
                  <a:pt x="236565" y="99415"/>
                </a:lnTo>
                <a:close/>
              </a:path>
              <a:path w="314325" h="314325">
                <a:moveTo>
                  <a:pt x="260670" y="12268"/>
                </a:moveTo>
                <a:lnTo>
                  <a:pt x="246506" y="12268"/>
                </a:lnTo>
                <a:lnTo>
                  <a:pt x="250367" y="16116"/>
                </a:lnTo>
                <a:lnTo>
                  <a:pt x="250367" y="111074"/>
                </a:lnTo>
                <a:lnTo>
                  <a:pt x="262635" y="111074"/>
                </a:lnTo>
                <a:lnTo>
                  <a:pt x="262635" y="20853"/>
                </a:lnTo>
                <a:lnTo>
                  <a:pt x="260993" y="12746"/>
                </a:lnTo>
                <a:lnTo>
                  <a:pt x="260670" y="12268"/>
                </a:lnTo>
                <a:close/>
              </a:path>
              <a:path w="314325" h="314325">
                <a:moveTo>
                  <a:pt x="221397" y="51536"/>
                </a:moveTo>
                <a:lnTo>
                  <a:pt x="207238" y="51536"/>
                </a:lnTo>
                <a:lnTo>
                  <a:pt x="211099" y="55397"/>
                </a:lnTo>
                <a:lnTo>
                  <a:pt x="211099" y="88798"/>
                </a:lnTo>
                <a:lnTo>
                  <a:pt x="223367" y="88798"/>
                </a:lnTo>
                <a:lnTo>
                  <a:pt x="223367" y="60134"/>
                </a:lnTo>
                <a:lnTo>
                  <a:pt x="221723" y="52019"/>
                </a:lnTo>
                <a:lnTo>
                  <a:pt x="221397" y="51536"/>
                </a:lnTo>
                <a:close/>
              </a:path>
              <a:path w="314325" h="314325">
                <a:moveTo>
                  <a:pt x="241769" y="0"/>
                </a:moveTo>
                <a:lnTo>
                  <a:pt x="78549" y="0"/>
                </a:lnTo>
                <a:lnTo>
                  <a:pt x="70434" y="1642"/>
                </a:lnTo>
                <a:lnTo>
                  <a:pt x="63801" y="6116"/>
                </a:lnTo>
                <a:lnTo>
                  <a:pt x="59325" y="12746"/>
                </a:lnTo>
                <a:lnTo>
                  <a:pt x="57683" y="20853"/>
                </a:lnTo>
                <a:lnTo>
                  <a:pt x="57683" y="39268"/>
                </a:lnTo>
                <a:lnTo>
                  <a:pt x="58000" y="39268"/>
                </a:lnTo>
                <a:lnTo>
                  <a:pt x="69951" y="39192"/>
                </a:lnTo>
                <a:lnTo>
                  <a:pt x="69951" y="16116"/>
                </a:lnTo>
                <a:lnTo>
                  <a:pt x="73812" y="12268"/>
                </a:lnTo>
                <a:lnTo>
                  <a:pt x="260670" y="12268"/>
                </a:lnTo>
                <a:lnTo>
                  <a:pt x="256517" y="6116"/>
                </a:lnTo>
                <a:lnTo>
                  <a:pt x="249884" y="1642"/>
                </a:lnTo>
                <a:lnTo>
                  <a:pt x="241769" y="0"/>
                </a:lnTo>
                <a:close/>
              </a:path>
              <a:path w="314325" h="314325">
                <a:moveTo>
                  <a:pt x="69595" y="39192"/>
                </a:moveTo>
                <a:lnTo>
                  <a:pt x="58051" y="39192"/>
                </a:lnTo>
                <a:lnTo>
                  <a:pt x="69557" y="39268"/>
                </a:lnTo>
                <a:close/>
              </a:path>
              <a:path w="314325" h="314325">
                <a:moveTo>
                  <a:pt x="69951" y="39192"/>
                </a:moveTo>
                <a:lnTo>
                  <a:pt x="69595" y="39192"/>
                </a:lnTo>
                <a:lnTo>
                  <a:pt x="69951" y="39268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2"/>
          <p:cNvSpPr/>
          <p:nvPr/>
        </p:nvSpPr>
        <p:spPr>
          <a:xfrm>
            <a:off x="3168824" y="1840625"/>
            <a:ext cx="84213" cy="7208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3"/>
          <p:cNvSpPr/>
          <p:nvPr/>
        </p:nvSpPr>
        <p:spPr>
          <a:xfrm>
            <a:off x="3048677" y="1929513"/>
            <a:ext cx="98425" cy="12700"/>
          </a:xfrm>
          <a:custGeom>
            <a:avLst/>
            <a:gdLst/>
            <a:ahLst/>
            <a:cxnLst/>
            <a:rect l="l" t="t" r="r" b="b"/>
            <a:pathLst>
              <a:path w="98425" h="12700">
                <a:moveTo>
                  <a:pt x="95377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95377" y="12268"/>
                </a:lnTo>
                <a:lnTo>
                  <a:pt x="98132" y="9525"/>
                </a:lnTo>
                <a:lnTo>
                  <a:pt x="98132" y="2743"/>
                </a:lnTo>
                <a:lnTo>
                  <a:pt x="9537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64"/>
          <p:cNvSpPr/>
          <p:nvPr/>
        </p:nvSpPr>
        <p:spPr>
          <a:xfrm>
            <a:off x="3166574" y="197377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747" y="0"/>
                </a:moveTo>
                <a:lnTo>
                  <a:pt x="4521" y="0"/>
                </a:lnTo>
                <a:lnTo>
                  <a:pt x="2933" y="647"/>
                </a:lnTo>
                <a:lnTo>
                  <a:pt x="647" y="2933"/>
                </a:lnTo>
                <a:lnTo>
                  <a:pt x="0" y="4521"/>
                </a:lnTo>
                <a:lnTo>
                  <a:pt x="0" y="7747"/>
                </a:lnTo>
                <a:lnTo>
                  <a:pt x="647" y="9321"/>
                </a:lnTo>
                <a:lnTo>
                  <a:pt x="2933" y="11607"/>
                </a:lnTo>
                <a:lnTo>
                  <a:pt x="4508" y="12268"/>
                </a:lnTo>
                <a:lnTo>
                  <a:pt x="7747" y="12268"/>
                </a:lnTo>
                <a:lnTo>
                  <a:pt x="9334" y="11607"/>
                </a:lnTo>
                <a:lnTo>
                  <a:pt x="11620" y="9321"/>
                </a:lnTo>
                <a:lnTo>
                  <a:pt x="12268" y="7747"/>
                </a:lnTo>
                <a:lnTo>
                  <a:pt x="12268" y="4521"/>
                </a:lnTo>
                <a:lnTo>
                  <a:pt x="11620" y="2933"/>
                </a:lnTo>
                <a:lnTo>
                  <a:pt x="9334" y="647"/>
                </a:lnTo>
                <a:lnTo>
                  <a:pt x="774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65"/>
          <p:cNvSpPr/>
          <p:nvPr/>
        </p:nvSpPr>
        <p:spPr>
          <a:xfrm>
            <a:off x="3048674" y="1973773"/>
            <a:ext cx="106045" cy="12700"/>
          </a:xfrm>
          <a:custGeom>
            <a:avLst/>
            <a:gdLst/>
            <a:ahLst/>
            <a:cxnLst/>
            <a:rect l="l" t="t" r="r" b="b"/>
            <a:pathLst>
              <a:path w="106044" h="12700">
                <a:moveTo>
                  <a:pt x="102768" y="0"/>
                </a:moveTo>
                <a:lnTo>
                  <a:pt x="2755" y="0"/>
                </a:lnTo>
                <a:lnTo>
                  <a:pt x="0" y="2743"/>
                </a:lnTo>
                <a:lnTo>
                  <a:pt x="0" y="9525"/>
                </a:lnTo>
                <a:lnTo>
                  <a:pt x="2755" y="12268"/>
                </a:lnTo>
                <a:lnTo>
                  <a:pt x="102768" y="12268"/>
                </a:lnTo>
                <a:lnTo>
                  <a:pt x="105498" y="9525"/>
                </a:lnTo>
                <a:lnTo>
                  <a:pt x="105498" y="2743"/>
                </a:lnTo>
                <a:lnTo>
                  <a:pt x="102768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9"/>
          <p:cNvSpPr/>
          <p:nvPr/>
        </p:nvSpPr>
        <p:spPr>
          <a:xfrm>
            <a:off x="1300207" y="2566533"/>
            <a:ext cx="2349817" cy="51393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21"/>
          <p:cNvSpPr/>
          <p:nvPr/>
        </p:nvSpPr>
        <p:spPr>
          <a:xfrm>
            <a:off x="1372317" y="2623518"/>
            <a:ext cx="2205583" cy="52089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22"/>
          <p:cNvSpPr txBox="1"/>
          <p:nvPr/>
        </p:nvSpPr>
        <p:spPr>
          <a:xfrm>
            <a:off x="1442321" y="2683134"/>
            <a:ext cx="21284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МОЛОЧНОКИСЛЫЕ БАКТЕРИИ </a:t>
            </a:r>
            <a:r>
              <a:rPr lang="en-US" sz="1200" i="1" dirty="0" err="1" smtClean="0">
                <a:solidFill>
                  <a:schemeClr val="bg1"/>
                </a:solidFill>
              </a:rPr>
              <a:t>Lactococcus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lactis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93" name="object 40"/>
          <p:cNvSpPr txBox="1"/>
          <p:nvPr/>
        </p:nvSpPr>
        <p:spPr>
          <a:xfrm>
            <a:off x="1101493" y="3234223"/>
            <a:ext cx="2548531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100" b="1" dirty="0"/>
              <a:t>Относятся к коккам, характерной особенностью которых является высокая интенсивность развития в момент контакта с целевым субстратом и интенсивное снижение </a:t>
            </a:r>
            <a:r>
              <a:rPr lang="ru-RU" sz="1100" b="1" dirty="0" smtClean="0"/>
              <a:t>p</a:t>
            </a:r>
            <a:r>
              <a:rPr lang="en-US" sz="1100" b="1" dirty="0" smtClean="0"/>
              <a:t>H</a:t>
            </a:r>
            <a:r>
              <a:rPr lang="ru-RU" sz="1100" b="1" dirty="0" smtClean="0"/>
              <a:t> </a:t>
            </a:r>
            <a:r>
              <a:rPr lang="ru-RU" sz="1100" b="1" dirty="0"/>
              <a:t>силосуемой </a:t>
            </a:r>
            <a:r>
              <a:rPr lang="ru-RU" sz="1100" b="1" dirty="0" smtClean="0"/>
              <a:t>массы.</a:t>
            </a:r>
            <a:endParaRPr lang="ru-RU" sz="1100" b="1" dirty="0"/>
          </a:p>
          <a:p>
            <a:r>
              <a:rPr lang="ru-RU" sz="1100" b="1" dirty="0" smtClean="0"/>
              <a:t>Работают </a:t>
            </a:r>
            <a:r>
              <a:rPr lang="ru-RU" sz="1100" b="1" dirty="0"/>
              <a:t>в диапазоне </a:t>
            </a:r>
            <a:r>
              <a:rPr lang="ru-RU" sz="1100" b="1" dirty="0" err="1"/>
              <a:t>pH</a:t>
            </a:r>
            <a:r>
              <a:rPr lang="ru-RU" sz="1100" b="1" dirty="0"/>
              <a:t> </a:t>
            </a:r>
            <a:r>
              <a:rPr lang="ru-RU" sz="1100" b="1" dirty="0" smtClean="0"/>
              <a:t>7.0-5.0</a:t>
            </a:r>
          </a:p>
          <a:p>
            <a:r>
              <a:rPr lang="ru-RU" sz="1100" b="1" dirty="0"/>
              <a:t>Концентрация не менее </a:t>
            </a:r>
            <a:r>
              <a:rPr lang="ru-RU" sz="1100" b="1" dirty="0" smtClean="0"/>
              <a:t>1*10</a:t>
            </a:r>
            <a:r>
              <a:rPr lang="ru-RU" sz="1100" b="1" baseline="30000" dirty="0" smtClean="0"/>
              <a:t>10</a:t>
            </a:r>
            <a:r>
              <a:rPr lang="ru-RU" sz="1100" b="1" dirty="0" smtClean="0"/>
              <a:t>КОЕ</a:t>
            </a:r>
            <a:endParaRPr lang="ru-RU" sz="1100" b="1" dirty="0"/>
          </a:p>
        </p:txBody>
      </p:sp>
      <p:grpSp>
        <p:nvGrpSpPr>
          <p:cNvPr id="94" name="Группа 93"/>
          <p:cNvGrpSpPr/>
          <p:nvPr/>
        </p:nvGrpSpPr>
        <p:grpSpPr>
          <a:xfrm>
            <a:off x="920750" y="3234223"/>
            <a:ext cx="155905" cy="155892"/>
            <a:chOff x="6333313" y="4308641"/>
            <a:chExt cx="155905" cy="155892"/>
          </a:xfrm>
        </p:grpSpPr>
        <p:sp>
          <p:nvSpPr>
            <p:cNvPr id="95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6" name="object 19"/>
          <p:cNvSpPr/>
          <p:nvPr/>
        </p:nvSpPr>
        <p:spPr>
          <a:xfrm>
            <a:off x="4421602" y="2528036"/>
            <a:ext cx="2612451" cy="51393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21"/>
          <p:cNvSpPr/>
          <p:nvPr/>
        </p:nvSpPr>
        <p:spPr>
          <a:xfrm>
            <a:off x="4493712" y="2585021"/>
            <a:ext cx="2452096" cy="52089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22"/>
          <p:cNvSpPr txBox="1"/>
          <p:nvPr/>
        </p:nvSpPr>
        <p:spPr>
          <a:xfrm>
            <a:off x="4510530" y="2619396"/>
            <a:ext cx="23650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ПРОПИОНОВОКИСЛЫЕ БАКТЕРИИ </a:t>
            </a:r>
            <a:r>
              <a:rPr lang="en-US" sz="1200" i="1" dirty="0" smtClean="0">
                <a:solidFill>
                  <a:schemeClr val="bg1"/>
                </a:solidFill>
              </a:rPr>
              <a:t>Propionibacterium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freudenreichii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119" name="object 19"/>
          <p:cNvSpPr/>
          <p:nvPr/>
        </p:nvSpPr>
        <p:spPr>
          <a:xfrm>
            <a:off x="7587512" y="2566533"/>
            <a:ext cx="2349817" cy="51393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21"/>
          <p:cNvSpPr/>
          <p:nvPr/>
        </p:nvSpPr>
        <p:spPr>
          <a:xfrm>
            <a:off x="7659622" y="2623518"/>
            <a:ext cx="2205583" cy="52089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22"/>
          <p:cNvSpPr txBox="1"/>
          <p:nvPr/>
        </p:nvSpPr>
        <p:spPr>
          <a:xfrm>
            <a:off x="7729626" y="2683134"/>
            <a:ext cx="21284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МОЛОЧНОКИСЛЫЕ БАКТЕРИИ </a:t>
            </a:r>
            <a:r>
              <a:rPr lang="en-US" sz="1200" i="1" dirty="0" err="1" smtClean="0">
                <a:solidFill>
                  <a:schemeClr val="bg1"/>
                </a:solidFill>
              </a:rPr>
              <a:t>Lactococcus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plantarum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137" name="object 40"/>
          <p:cNvSpPr txBox="1"/>
          <p:nvPr/>
        </p:nvSpPr>
        <p:spPr>
          <a:xfrm>
            <a:off x="7354053" y="3234223"/>
            <a:ext cx="2689263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100" b="1" dirty="0"/>
              <a:t>Являются основным </a:t>
            </a:r>
            <a:r>
              <a:rPr lang="ru-RU" sz="1100" b="1" dirty="0" err="1" smtClean="0"/>
              <a:t>продуцетом</a:t>
            </a:r>
            <a:r>
              <a:rPr lang="ru-RU" sz="1100" b="1" dirty="0" smtClean="0"/>
              <a:t> </a:t>
            </a:r>
            <a:r>
              <a:rPr lang="ru-RU" sz="1100" b="1" dirty="0"/>
              <a:t>молочной кислоты и </a:t>
            </a:r>
            <a:r>
              <a:rPr lang="ru-RU" sz="1100" b="1" dirty="0" smtClean="0"/>
              <a:t>природным </a:t>
            </a:r>
            <a:r>
              <a:rPr lang="ru-RU" sz="1100" b="1" dirty="0"/>
              <a:t>антагонистом </a:t>
            </a:r>
            <a:r>
              <a:rPr lang="ru-RU" sz="1100" b="1" dirty="0" smtClean="0"/>
              <a:t>плесневых </a:t>
            </a:r>
            <a:r>
              <a:rPr lang="ru-RU" sz="1100" b="1" dirty="0"/>
              <a:t>грибов, а также обладают бактерицидным и </a:t>
            </a:r>
            <a:r>
              <a:rPr lang="ru-RU" sz="1100" b="1" dirty="0" smtClean="0"/>
              <a:t>противовирусным  </a:t>
            </a:r>
            <a:r>
              <a:rPr lang="ru-RU" sz="1100" b="1" dirty="0"/>
              <a:t>действием</a:t>
            </a:r>
            <a:r>
              <a:rPr lang="ru-RU" sz="1100" b="1" dirty="0" smtClean="0"/>
              <a:t>.</a:t>
            </a:r>
            <a:endParaRPr lang="en-US" sz="1100" b="1" dirty="0"/>
          </a:p>
          <a:p>
            <a:r>
              <a:rPr lang="ru-RU" sz="1100" b="1" dirty="0" smtClean="0"/>
              <a:t>Работают </a:t>
            </a:r>
            <a:r>
              <a:rPr lang="ru-RU" sz="1100" b="1" dirty="0"/>
              <a:t>в диапазоне </a:t>
            </a:r>
            <a:r>
              <a:rPr lang="ru-RU" sz="1100" b="1" dirty="0" err="1"/>
              <a:t>pH</a:t>
            </a:r>
            <a:r>
              <a:rPr lang="ru-RU" sz="1100" b="1" dirty="0"/>
              <a:t> </a:t>
            </a:r>
            <a:r>
              <a:rPr lang="ru-RU" sz="1100" b="1" dirty="0" smtClean="0"/>
              <a:t>5.0-3.8</a:t>
            </a:r>
          </a:p>
          <a:p>
            <a:r>
              <a:rPr lang="ru-RU" sz="1100" b="1" dirty="0"/>
              <a:t>Концентрация не менее </a:t>
            </a:r>
            <a:r>
              <a:rPr lang="ru-RU" sz="1100" b="1" dirty="0" smtClean="0"/>
              <a:t>1*10</a:t>
            </a:r>
            <a:r>
              <a:rPr lang="ru-RU" sz="1100" b="1" baseline="30000" dirty="0" smtClean="0"/>
              <a:t>10</a:t>
            </a:r>
            <a:r>
              <a:rPr lang="ru-RU" sz="1100" b="1" dirty="0" smtClean="0"/>
              <a:t>КОЕ</a:t>
            </a:r>
            <a:endParaRPr lang="ru-RU" sz="1100" b="1" dirty="0"/>
          </a:p>
        </p:txBody>
      </p:sp>
      <p:grpSp>
        <p:nvGrpSpPr>
          <p:cNvPr id="141" name="Группа 140"/>
          <p:cNvGrpSpPr/>
          <p:nvPr/>
        </p:nvGrpSpPr>
        <p:grpSpPr>
          <a:xfrm>
            <a:off x="7165645" y="3234223"/>
            <a:ext cx="155905" cy="155892"/>
            <a:chOff x="6333313" y="4308641"/>
            <a:chExt cx="155905" cy="155892"/>
          </a:xfrm>
        </p:grpSpPr>
        <p:sp>
          <p:nvSpPr>
            <p:cNvPr id="142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5" name="object 40"/>
          <p:cNvSpPr txBox="1"/>
          <p:nvPr/>
        </p:nvSpPr>
        <p:spPr>
          <a:xfrm>
            <a:off x="4216824" y="3234223"/>
            <a:ext cx="2633732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100" b="1" dirty="0"/>
              <a:t>Обеспечивают </a:t>
            </a:r>
            <a:r>
              <a:rPr lang="ru-RU" sz="1100" b="1" dirty="0" err="1"/>
              <a:t>фунгицидную</a:t>
            </a:r>
            <a:r>
              <a:rPr lang="ru-RU" sz="1100" b="1" dirty="0"/>
              <a:t> активность   за  счет образования </a:t>
            </a:r>
            <a:r>
              <a:rPr lang="ru-RU" sz="1100" b="1" dirty="0" err="1"/>
              <a:t>пропионовой</a:t>
            </a:r>
            <a:r>
              <a:rPr lang="ru-RU" sz="1100" b="1" dirty="0"/>
              <a:t> кислоты, которая высокоэффективна в отношении ингибирования плесневых грибов</a:t>
            </a:r>
            <a:r>
              <a:rPr lang="ru-RU" sz="1100" b="1" dirty="0" smtClean="0"/>
              <a:t>.</a:t>
            </a:r>
            <a:endParaRPr lang="en-US" sz="1100" b="1" dirty="0" smtClean="0"/>
          </a:p>
          <a:p>
            <a:r>
              <a:rPr lang="ru-RU" sz="1100" b="1" dirty="0" smtClean="0"/>
              <a:t>Работают </a:t>
            </a:r>
            <a:r>
              <a:rPr lang="ru-RU" sz="1100" b="1" dirty="0"/>
              <a:t>в диапазоне </a:t>
            </a:r>
            <a:r>
              <a:rPr lang="ru-RU" sz="1100" b="1" dirty="0" err="1"/>
              <a:t>pH</a:t>
            </a:r>
            <a:r>
              <a:rPr lang="ru-RU" sz="1100" b="1" dirty="0"/>
              <a:t> </a:t>
            </a:r>
            <a:r>
              <a:rPr lang="ru-RU" sz="1100" b="1" dirty="0" smtClean="0"/>
              <a:t>4.5-3.6</a:t>
            </a:r>
          </a:p>
          <a:p>
            <a:r>
              <a:rPr lang="ru-RU" sz="1100" b="1" dirty="0" smtClean="0"/>
              <a:t>Концентрация не менее 1*10</a:t>
            </a:r>
            <a:r>
              <a:rPr lang="ru-RU" sz="1100" b="1" baseline="30000" dirty="0" smtClean="0"/>
              <a:t>10</a:t>
            </a:r>
            <a:r>
              <a:rPr lang="ru-RU" sz="1100" b="1" dirty="0" smtClean="0"/>
              <a:t>КОЕ</a:t>
            </a:r>
            <a:endParaRPr lang="ru-RU" sz="1100" b="1" dirty="0"/>
          </a:p>
        </p:txBody>
      </p:sp>
      <p:grpSp>
        <p:nvGrpSpPr>
          <p:cNvPr id="156" name="Группа 155"/>
          <p:cNvGrpSpPr/>
          <p:nvPr/>
        </p:nvGrpSpPr>
        <p:grpSpPr>
          <a:xfrm>
            <a:off x="3999564" y="3234223"/>
            <a:ext cx="155905" cy="155892"/>
            <a:chOff x="6333313" y="4308641"/>
            <a:chExt cx="155905" cy="155892"/>
          </a:xfrm>
        </p:grpSpPr>
        <p:sp>
          <p:nvSpPr>
            <p:cNvPr id="157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Группа 160"/>
          <p:cNvGrpSpPr/>
          <p:nvPr/>
        </p:nvGrpSpPr>
        <p:grpSpPr>
          <a:xfrm>
            <a:off x="920750" y="4297531"/>
            <a:ext cx="155905" cy="155892"/>
            <a:chOff x="6333313" y="4308641"/>
            <a:chExt cx="155905" cy="155892"/>
          </a:xfrm>
        </p:grpSpPr>
        <p:sp>
          <p:nvSpPr>
            <p:cNvPr id="162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0" name="Группа 169"/>
          <p:cNvGrpSpPr/>
          <p:nvPr/>
        </p:nvGrpSpPr>
        <p:grpSpPr>
          <a:xfrm>
            <a:off x="3968750" y="4072423"/>
            <a:ext cx="155905" cy="155892"/>
            <a:chOff x="6333313" y="4308641"/>
            <a:chExt cx="155905" cy="155892"/>
          </a:xfrm>
        </p:grpSpPr>
        <p:sp>
          <p:nvSpPr>
            <p:cNvPr id="171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3" name="Группа 172"/>
          <p:cNvGrpSpPr/>
          <p:nvPr/>
        </p:nvGrpSpPr>
        <p:grpSpPr>
          <a:xfrm>
            <a:off x="7123360" y="4072423"/>
            <a:ext cx="155905" cy="155892"/>
            <a:chOff x="6333313" y="4308641"/>
            <a:chExt cx="155905" cy="155892"/>
          </a:xfrm>
        </p:grpSpPr>
        <p:sp>
          <p:nvSpPr>
            <p:cNvPr id="174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6" name="Группа 175"/>
          <p:cNvGrpSpPr/>
          <p:nvPr/>
        </p:nvGrpSpPr>
        <p:grpSpPr>
          <a:xfrm>
            <a:off x="9226550" y="5829451"/>
            <a:ext cx="925510" cy="925507"/>
            <a:chOff x="3653591" y="1860748"/>
            <a:chExt cx="1522169" cy="1522163"/>
          </a:xfrm>
        </p:grpSpPr>
        <p:grpSp>
          <p:nvGrpSpPr>
            <p:cNvPr id="177" name="Группа 176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179" name="MH_Other_2"/>
              <p:cNvSpPr/>
              <p:nvPr>
                <p:custDataLst>
                  <p:tags r:id="rId5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0" name="MH_Title_1"/>
              <p:cNvSpPr/>
              <p:nvPr>
                <p:custDataLst>
                  <p:tags r:id="rId6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78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138" name="object 10"/>
          <p:cNvSpPr/>
          <p:nvPr/>
        </p:nvSpPr>
        <p:spPr>
          <a:xfrm>
            <a:off x="845453" y="5710515"/>
            <a:ext cx="7314297" cy="746060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0" name="Группа 139"/>
          <p:cNvGrpSpPr/>
          <p:nvPr/>
        </p:nvGrpSpPr>
        <p:grpSpPr>
          <a:xfrm>
            <a:off x="849217" y="4682897"/>
            <a:ext cx="504548" cy="504546"/>
            <a:chOff x="7582053" y="3265006"/>
            <a:chExt cx="1199999" cy="1200000"/>
          </a:xfrm>
        </p:grpSpPr>
        <p:sp>
          <p:nvSpPr>
            <p:cNvPr id="144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5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4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grpSp>
        <p:nvGrpSpPr>
          <p:cNvPr id="146" name="Группа 145"/>
          <p:cNvGrpSpPr/>
          <p:nvPr/>
        </p:nvGrpSpPr>
        <p:grpSpPr>
          <a:xfrm>
            <a:off x="3989164" y="4682897"/>
            <a:ext cx="504548" cy="504546"/>
            <a:chOff x="7582053" y="3265006"/>
            <a:chExt cx="1199999" cy="1200000"/>
          </a:xfrm>
        </p:grpSpPr>
        <p:sp>
          <p:nvSpPr>
            <p:cNvPr id="147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9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5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sp>
        <p:nvSpPr>
          <p:cNvPr id="153" name="object 8"/>
          <p:cNvSpPr/>
          <p:nvPr/>
        </p:nvSpPr>
        <p:spPr>
          <a:xfrm>
            <a:off x="768350" y="5452795"/>
            <a:ext cx="2971800" cy="182101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8"/>
          <p:cNvSpPr/>
          <p:nvPr/>
        </p:nvSpPr>
        <p:spPr>
          <a:xfrm>
            <a:off x="3818023" y="5452795"/>
            <a:ext cx="3020822" cy="182101"/>
          </a:xfrm>
          <a:custGeom>
            <a:avLst/>
            <a:gdLst/>
            <a:ahLst/>
            <a:cxnLst/>
            <a:rect l="l" t="t" r="r" b="b"/>
            <a:pathLst>
              <a:path w="1389380" h="2774315">
                <a:moveTo>
                  <a:pt x="0" y="0"/>
                </a:moveTo>
                <a:lnTo>
                  <a:pt x="0" y="2774188"/>
                </a:lnTo>
                <a:lnTo>
                  <a:pt x="1389341" y="2774188"/>
                </a:lnTo>
              </a:path>
            </a:pathLst>
          </a:custGeom>
          <a:ln w="6350">
            <a:solidFill>
              <a:srgbClr val="7C858B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9"/>
          <p:cNvSpPr/>
          <p:nvPr/>
        </p:nvSpPr>
        <p:spPr>
          <a:xfrm>
            <a:off x="1300207" y="4785105"/>
            <a:ext cx="2349817" cy="51393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21"/>
          <p:cNvSpPr/>
          <p:nvPr/>
        </p:nvSpPr>
        <p:spPr>
          <a:xfrm>
            <a:off x="1372317" y="4842090"/>
            <a:ext cx="2205583" cy="52089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22"/>
          <p:cNvSpPr txBox="1"/>
          <p:nvPr/>
        </p:nvSpPr>
        <p:spPr>
          <a:xfrm>
            <a:off x="1798343" y="4963553"/>
            <a:ext cx="1154829" cy="276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</a:rPr>
              <a:t>КСИЛАНАЗА</a:t>
            </a:r>
            <a:endParaRPr lang="ru-RU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1" name="object 40"/>
          <p:cNvSpPr txBox="1"/>
          <p:nvPr/>
        </p:nvSpPr>
        <p:spPr>
          <a:xfrm>
            <a:off x="1101493" y="5452795"/>
            <a:ext cx="2548531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100" b="1" dirty="0" smtClean="0"/>
              <a:t>Концентрация </a:t>
            </a:r>
            <a:r>
              <a:rPr lang="ru-RU" sz="1100" b="1" dirty="0"/>
              <a:t>не менее </a:t>
            </a:r>
            <a:r>
              <a:rPr lang="ru-RU" sz="1100" b="1" dirty="0" smtClean="0"/>
              <a:t>50 </a:t>
            </a:r>
            <a:r>
              <a:rPr lang="ru-RU" sz="1100" b="1" dirty="0"/>
              <a:t>000 </a:t>
            </a:r>
            <a:r>
              <a:rPr lang="ru-RU" sz="1100" b="1" dirty="0" err="1"/>
              <a:t>ед</a:t>
            </a:r>
            <a:r>
              <a:rPr lang="ru-RU" sz="1100" b="1" dirty="0"/>
              <a:t>/г</a:t>
            </a:r>
          </a:p>
        </p:txBody>
      </p:sp>
      <p:grpSp>
        <p:nvGrpSpPr>
          <p:cNvPr id="182" name="Группа 181"/>
          <p:cNvGrpSpPr/>
          <p:nvPr/>
        </p:nvGrpSpPr>
        <p:grpSpPr>
          <a:xfrm>
            <a:off x="920750" y="5452795"/>
            <a:ext cx="155905" cy="155892"/>
            <a:chOff x="6333313" y="4308641"/>
            <a:chExt cx="155905" cy="155892"/>
          </a:xfrm>
        </p:grpSpPr>
        <p:sp>
          <p:nvSpPr>
            <p:cNvPr id="183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5" name="object 19"/>
          <p:cNvSpPr/>
          <p:nvPr/>
        </p:nvSpPr>
        <p:spPr>
          <a:xfrm>
            <a:off x="4421602" y="4746608"/>
            <a:ext cx="2612451" cy="51393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21"/>
          <p:cNvSpPr/>
          <p:nvPr/>
        </p:nvSpPr>
        <p:spPr>
          <a:xfrm>
            <a:off x="4493712" y="4803593"/>
            <a:ext cx="2452096" cy="52089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40"/>
          <p:cNvSpPr txBox="1"/>
          <p:nvPr/>
        </p:nvSpPr>
        <p:spPr>
          <a:xfrm>
            <a:off x="4216824" y="5452795"/>
            <a:ext cx="263373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100" b="1" dirty="0" smtClean="0"/>
              <a:t>Концентрация не менее 30 000 </a:t>
            </a:r>
            <a:r>
              <a:rPr lang="ru-RU" sz="1100" b="1" dirty="0" err="1" smtClean="0"/>
              <a:t>ед</a:t>
            </a:r>
            <a:r>
              <a:rPr lang="ru-RU" sz="1100" b="1" dirty="0" smtClean="0"/>
              <a:t>/г</a:t>
            </a:r>
            <a:endParaRPr lang="ru-RU" sz="1100" b="1" dirty="0"/>
          </a:p>
        </p:txBody>
      </p:sp>
      <p:grpSp>
        <p:nvGrpSpPr>
          <p:cNvPr id="189" name="Группа 188"/>
          <p:cNvGrpSpPr/>
          <p:nvPr/>
        </p:nvGrpSpPr>
        <p:grpSpPr>
          <a:xfrm>
            <a:off x="3999564" y="5452795"/>
            <a:ext cx="155905" cy="155892"/>
            <a:chOff x="6333313" y="4308641"/>
            <a:chExt cx="155905" cy="155892"/>
          </a:xfrm>
        </p:grpSpPr>
        <p:sp>
          <p:nvSpPr>
            <p:cNvPr id="190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8" name="object 22"/>
          <p:cNvSpPr txBox="1"/>
          <p:nvPr/>
        </p:nvSpPr>
        <p:spPr>
          <a:xfrm>
            <a:off x="4813073" y="4922883"/>
            <a:ext cx="1759918" cy="26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</a:rPr>
              <a:t>ПЕКТИН-ЛИАЗА</a:t>
            </a:r>
            <a:endParaRPr lang="ru-RU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9668" y="5765669"/>
            <a:ext cx="7101852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/>
              <a:t>Ферменты способствуют разрушению сложных </a:t>
            </a:r>
            <a:r>
              <a:rPr lang="ru-RU" sz="1100" b="1" dirty="0" err="1"/>
              <a:t>труднопереваримых</a:t>
            </a:r>
            <a:r>
              <a:rPr lang="ru-RU" sz="1100" b="1" dirty="0"/>
              <a:t> углеводов растительного сырья </a:t>
            </a:r>
            <a:r>
              <a:rPr lang="ru-RU" sz="1100" b="1" dirty="0" smtClean="0"/>
              <a:t>(целлюлозы</a:t>
            </a:r>
            <a:r>
              <a:rPr lang="ru-RU" sz="1100" b="1" dirty="0"/>
              <a:t>, гемицеллюлозы, пектиновых </a:t>
            </a:r>
            <a:r>
              <a:rPr lang="ru-RU" sz="1100" b="1" dirty="0" smtClean="0"/>
              <a:t>веществ) до </a:t>
            </a:r>
            <a:r>
              <a:rPr lang="ru-RU" sz="1100" b="1" dirty="0"/>
              <a:t>простых </a:t>
            </a:r>
            <a:r>
              <a:rPr lang="ru-RU" sz="1100" b="1" dirty="0" err="1"/>
              <a:t>легкосбраживаемых</a:t>
            </a:r>
            <a:r>
              <a:rPr lang="ru-RU" sz="1100" b="1" dirty="0"/>
              <a:t> сахаров, необходимых для питания молочнокислых бактерий,  кроме того, они увеличивают переваримость органического вещества.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5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Овал 167"/>
          <p:cNvSpPr/>
          <p:nvPr/>
        </p:nvSpPr>
        <p:spPr>
          <a:xfrm>
            <a:off x="8292378" y="1262330"/>
            <a:ext cx="2351092" cy="2351092"/>
          </a:xfrm>
          <a:prstGeom prst="ellipse">
            <a:avLst/>
          </a:prstGeom>
          <a:solidFill>
            <a:schemeClr val="bg2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311163" y="1495846"/>
            <a:ext cx="1981200" cy="1981200"/>
          </a:xfrm>
          <a:prstGeom prst="ellipse">
            <a:avLst/>
          </a:prstGeom>
          <a:solidFill>
            <a:schemeClr val="bg2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/>
          <p:cNvSpPr/>
          <p:nvPr/>
        </p:nvSpPr>
        <p:spPr>
          <a:xfrm>
            <a:off x="1414514" y="1320595"/>
            <a:ext cx="2351092" cy="2351092"/>
          </a:xfrm>
          <a:prstGeom prst="ellipse">
            <a:avLst/>
          </a:prstGeom>
          <a:solidFill>
            <a:schemeClr val="accent3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Овал 137"/>
          <p:cNvSpPr/>
          <p:nvPr/>
        </p:nvSpPr>
        <p:spPr>
          <a:xfrm>
            <a:off x="2774170" y="1092264"/>
            <a:ext cx="2321560" cy="2331305"/>
          </a:xfrm>
          <a:prstGeom prst="ellipse">
            <a:avLst/>
          </a:prstGeom>
          <a:solidFill>
            <a:schemeClr val="accent5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Овал 138"/>
          <p:cNvSpPr/>
          <p:nvPr/>
        </p:nvSpPr>
        <p:spPr>
          <a:xfrm>
            <a:off x="4220689" y="1343003"/>
            <a:ext cx="2351812" cy="2247176"/>
          </a:xfrm>
          <a:prstGeom prst="ellipse">
            <a:avLst/>
          </a:prstGeom>
          <a:solidFill>
            <a:schemeClr val="bg1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Овал 139"/>
          <p:cNvSpPr/>
          <p:nvPr/>
        </p:nvSpPr>
        <p:spPr>
          <a:xfrm>
            <a:off x="5774716" y="1239087"/>
            <a:ext cx="2351092" cy="2351092"/>
          </a:xfrm>
          <a:prstGeom prst="ellipse">
            <a:avLst/>
          </a:prstGeom>
          <a:solidFill>
            <a:schemeClr val="accent3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Овал 140"/>
          <p:cNvSpPr/>
          <p:nvPr/>
        </p:nvSpPr>
        <p:spPr>
          <a:xfrm>
            <a:off x="7265090" y="1092264"/>
            <a:ext cx="2123248" cy="2123248"/>
          </a:xfrm>
          <a:prstGeom prst="ellipse">
            <a:avLst/>
          </a:prstGeom>
          <a:solidFill>
            <a:schemeClr val="bg2">
              <a:lumMod val="9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object 10"/>
          <p:cNvSpPr/>
          <p:nvPr/>
        </p:nvSpPr>
        <p:spPr>
          <a:xfrm>
            <a:off x="0" y="2414633"/>
            <a:ext cx="10833100" cy="1820817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8"/>
          <p:cNvSpPr txBox="1"/>
          <p:nvPr/>
        </p:nvSpPr>
        <p:spPr>
          <a:xfrm>
            <a:off x="207678" y="2682578"/>
            <a:ext cx="1558308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01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 smtClean="0"/>
              <a:t>Обеспечивает дополнительное </a:t>
            </a:r>
            <a:r>
              <a:rPr lang="ru-RU" sz="1100" dirty="0"/>
              <a:t>питание </a:t>
            </a:r>
            <a:r>
              <a:rPr lang="ru-RU" sz="1100" dirty="0" smtClean="0"/>
              <a:t>бактериям, повышая </a:t>
            </a:r>
            <a:r>
              <a:rPr lang="ru-RU" sz="1100" dirty="0"/>
              <a:t>переваримость готового корма жвачными животными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08880" y="2478552"/>
            <a:ext cx="155905" cy="155892"/>
            <a:chOff x="6333313" y="4308641"/>
            <a:chExt cx="155905" cy="155892"/>
          </a:xfrm>
        </p:grpSpPr>
        <p:sp>
          <p:nvSpPr>
            <p:cNvPr id="86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2" name="object 18"/>
          <p:cNvSpPr txBox="1"/>
          <p:nvPr/>
        </p:nvSpPr>
        <p:spPr>
          <a:xfrm>
            <a:off x="1793258" y="2682578"/>
            <a:ext cx="119703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02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 smtClean="0"/>
              <a:t>Показывает высокую стабильность </a:t>
            </a:r>
            <a:r>
              <a:rPr lang="ru-RU" sz="1100" dirty="0"/>
              <a:t>при хранении</a:t>
            </a:r>
          </a:p>
        </p:txBody>
      </p:sp>
      <p:grpSp>
        <p:nvGrpSpPr>
          <p:cNvPr id="144" name="Группа 143"/>
          <p:cNvGrpSpPr/>
          <p:nvPr/>
        </p:nvGrpSpPr>
        <p:grpSpPr>
          <a:xfrm>
            <a:off x="2339917" y="2478552"/>
            <a:ext cx="155905" cy="155892"/>
            <a:chOff x="6333313" y="4308641"/>
            <a:chExt cx="155905" cy="155892"/>
          </a:xfrm>
        </p:grpSpPr>
        <p:sp>
          <p:nvSpPr>
            <p:cNvPr id="145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7" name="object 18"/>
          <p:cNvSpPr txBox="1"/>
          <p:nvPr/>
        </p:nvSpPr>
        <p:spPr>
          <a:xfrm>
            <a:off x="3198200" y="2682578"/>
            <a:ext cx="119703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03</a:t>
            </a:r>
          </a:p>
          <a:p>
            <a:pPr algn="ctr"/>
            <a:r>
              <a:rPr lang="ru-RU" sz="1100" dirty="0"/>
              <a:t>Работает по всем видам трудносилосуемого сырья</a:t>
            </a:r>
          </a:p>
        </p:txBody>
      </p:sp>
      <p:sp>
        <p:nvSpPr>
          <p:cNvPr id="68" name="object 16"/>
          <p:cNvSpPr/>
          <p:nvPr/>
        </p:nvSpPr>
        <p:spPr>
          <a:xfrm>
            <a:off x="388316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6"/>
          <p:cNvSpPr/>
          <p:nvPr/>
        </p:nvSpPr>
        <p:spPr>
          <a:xfrm>
            <a:off x="1842148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6"/>
          <p:cNvSpPr/>
          <p:nvPr/>
        </p:nvSpPr>
        <p:spPr>
          <a:xfrm>
            <a:off x="3295980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0" name="Группа 149"/>
          <p:cNvGrpSpPr/>
          <p:nvPr/>
        </p:nvGrpSpPr>
        <p:grpSpPr>
          <a:xfrm>
            <a:off x="3770954" y="2478552"/>
            <a:ext cx="155905" cy="155892"/>
            <a:chOff x="6333313" y="4308641"/>
            <a:chExt cx="155905" cy="155892"/>
          </a:xfrm>
        </p:grpSpPr>
        <p:sp>
          <p:nvSpPr>
            <p:cNvPr id="151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3" name="Группа 152"/>
          <p:cNvGrpSpPr/>
          <p:nvPr/>
        </p:nvGrpSpPr>
        <p:grpSpPr>
          <a:xfrm>
            <a:off x="5201991" y="2478552"/>
            <a:ext cx="155905" cy="155892"/>
            <a:chOff x="6333313" y="4308641"/>
            <a:chExt cx="155905" cy="155892"/>
          </a:xfrm>
        </p:grpSpPr>
        <p:sp>
          <p:nvSpPr>
            <p:cNvPr id="154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6633028" y="2478552"/>
            <a:ext cx="155905" cy="155892"/>
            <a:chOff x="6333313" y="4308641"/>
            <a:chExt cx="155905" cy="155892"/>
          </a:xfrm>
        </p:grpSpPr>
        <p:sp>
          <p:nvSpPr>
            <p:cNvPr id="157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9" name="Группа 158"/>
          <p:cNvGrpSpPr/>
          <p:nvPr/>
        </p:nvGrpSpPr>
        <p:grpSpPr>
          <a:xfrm>
            <a:off x="8064065" y="2478552"/>
            <a:ext cx="155905" cy="155892"/>
            <a:chOff x="6333313" y="4308641"/>
            <a:chExt cx="155905" cy="155892"/>
          </a:xfrm>
        </p:grpSpPr>
        <p:sp>
          <p:nvSpPr>
            <p:cNvPr id="160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2" name="object 18"/>
          <p:cNvSpPr txBox="1"/>
          <p:nvPr/>
        </p:nvSpPr>
        <p:spPr>
          <a:xfrm>
            <a:off x="4587732" y="2682578"/>
            <a:ext cx="149037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04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Используется в широком диапазоне влажности силосуемого сырья (от 45 до 70%)</a:t>
            </a:r>
          </a:p>
        </p:txBody>
      </p:sp>
      <p:sp>
        <p:nvSpPr>
          <p:cNvPr id="163" name="object 16"/>
          <p:cNvSpPr/>
          <p:nvPr/>
        </p:nvSpPr>
        <p:spPr>
          <a:xfrm>
            <a:off x="4749812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8"/>
          <p:cNvSpPr txBox="1"/>
          <p:nvPr/>
        </p:nvSpPr>
        <p:spPr>
          <a:xfrm>
            <a:off x="6125740" y="2682578"/>
            <a:ext cx="14244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05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 smtClean="0"/>
              <a:t>Состав представлен высокоэффективными проверенными </a:t>
            </a:r>
            <a:r>
              <a:rPr lang="ru-RU" sz="1100" dirty="0"/>
              <a:t>на практике </a:t>
            </a:r>
            <a:r>
              <a:rPr lang="ru-RU" sz="1100" dirty="0" smtClean="0"/>
              <a:t>бактериями</a:t>
            </a:r>
            <a:endParaRPr lang="ru-RU" sz="1100" dirty="0"/>
          </a:p>
        </p:txBody>
      </p:sp>
      <p:sp>
        <p:nvSpPr>
          <p:cNvPr id="165" name="object 16"/>
          <p:cNvSpPr/>
          <p:nvPr/>
        </p:nvSpPr>
        <p:spPr>
          <a:xfrm>
            <a:off x="6203644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8"/>
          <p:cNvSpPr txBox="1"/>
          <p:nvPr/>
        </p:nvSpPr>
        <p:spPr>
          <a:xfrm>
            <a:off x="7689703" y="2682578"/>
            <a:ext cx="137910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06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 smtClean="0"/>
              <a:t>Отличается простотой </a:t>
            </a:r>
            <a:r>
              <a:rPr lang="ru-RU" sz="1100" dirty="0"/>
              <a:t>в </a:t>
            </a:r>
            <a:r>
              <a:rPr lang="ru-RU" sz="1100" dirty="0" smtClean="0"/>
              <a:t>применении и  экономичностью дозировки</a:t>
            </a:r>
            <a:endParaRPr lang="ru-RU" sz="1100" dirty="0"/>
          </a:p>
        </p:txBody>
      </p:sp>
      <p:sp>
        <p:nvSpPr>
          <p:cNvPr id="167" name="object 16"/>
          <p:cNvSpPr/>
          <p:nvPr/>
        </p:nvSpPr>
        <p:spPr>
          <a:xfrm>
            <a:off x="7657476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9" name="Группа 168"/>
          <p:cNvGrpSpPr/>
          <p:nvPr/>
        </p:nvGrpSpPr>
        <p:grpSpPr>
          <a:xfrm>
            <a:off x="9495103" y="2449747"/>
            <a:ext cx="155905" cy="155892"/>
            <a:chOff x="6333313" y="4308641"/>
            <a:chExt cx="155905" cy="155892"/>
          </a:xfrm>
        </p:grpSpPr>
        <p:sp>
          <p:nvSpPr>
            <p:cNvPr id="170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2" name="object 18"/>
          <p:cNvSpPr txBox="1"/>
          <p:nvPr/>
        </p:nvSpPr>
        <p:spPr>
          <a:xfrm>
            <a:off x="9226550" y="2682578"/>
            <a:ext cx="1197034" cy="1290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07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Технологичен для всех типов кормоуборочных комбайнов и оборудования</a:t>
            </a:r>
          </a:p>
        </p:txBody>
      </p:sp>
      <p:sp>
        <p:nvSpPr>
          <p:cNvPr id="173" name="object 16"/>
          <p:cNvSpPr/>
          <p:nvPr/>
        </p:nvSpPr>
        <p:spPr>
          <a:xfrm>
            <a:off x="9111305" y="2978441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599472" y="1774637"/>
            <a:ext cx="572748" cy="5736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24" y="1773896"/>
            <a:ext cx="586524" cy="5865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9154" y="1758078"/>
            <a:ext cx="583336" cy="5833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6336" y="1774637"/>
            <a:ext cx="529107" cy="5655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6410" y="1845101"/>
            <a:ext cx="427119" cy="49631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7339" y="1774637"/>
            <a:ext cx="751432" cy="5094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6470" y="1758078"/>
            <a:ext cx="616819" cy="618159"/>
          </a:xfrm>
          <a:prstGeom prst="rect">
            <a:avLst/>
          </a:prstGeom>
        </p:spPr>
      </p:pic>
      <p:sp>
        <p:nvSpPr>
          <p:cNvPr id="126" name="object 12"/>
          <p:cNvSpPr txBox="1"/>
          <p:nvPr/>
        </p:nvSpPr>
        <p:spPr>
          <a:xfrm>
            <a:off x="7110352" y="5114985"/>
            <a:ext cx="206450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200" b="1" dirty="0" smtClean="0"/>
              <a:t>НОРМЫ ПРИМЕНЕНИЯ</a:t>
            </a:r>
            <a:endParaRPr lang="ru-RU" sz="1200" b="1" dirty="0"/>
          </a:p>
        </p:txBody>
      </p:sp>
      <p:graphicFrame>
        <p:nvGraphicFramePr>
          <p:cNvPr id="127" name="Таблица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0213573"/>
              </p:ext>
            </p:extLst>
          </p:nvPr>
        </p:nvGraphicFramePr>
        <p:xfrm>
          <a:off x="6049611" y="5458145"/>
          <a:ext cx="4114800" cy="67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134">
                  <a:extLst>
                    <a:ext uri="{9D8B030D-6E8A-4147-A177-3AD203B41FA5}">
                      <a16:colId xmlns:a16="http://schemas.microsoft.com/office/drawing/2014/main" xmlns="" val="2304778634"/>
                    </a:ext>
                  </a:extLst>
                </a:gridCol>
                <a:gridCol w="1911666">
                  <a:extLst>
                    <a:ext uri="{9D8B030D-6E8A-4147-A177-3AD203B41FA5}">
                      <a16:colId xmlns:a16="http://schemas.microsoft.com/office/drawing/2014/main" xmlns="" val="35860347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Объем силосуемой массы, т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Дозировка, г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9309801"/>
                  </a:ext>
                </a:extLst>
              </a:tr>
              <a:tr h="22359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</a:t>
                      </a:r>
                      <a:endParaRPr lang="ru-RU" sz="1400" b="1" dirty="0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5</a:t>
                      </a:r>
                      <a:endParaRPr lang="ru-RU" sz="1400" b="1" dirty="0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3846779"/>
                  </a:ext>
                </a:extLst>
              </a:tr>
            </a:tbl>
          </a:graphicData>
        </a:graphic>
      </p:graphicFrame>
      <p:sp>
        <p:nvSpPr>
          <p:cNvPr id="56" name="object 12"/>
          <p:cNvSpPr txBox="1"/>
          <p:nvPr/>
        </p:nvSpPr>
        <p:spPr>
          <a:xfrm>
            <a:off x="1621425" y="574264"/>
            <a:ext cx="788502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dirty="0"/>
              <a:t>ОСНОВНЫЕ ДОСТОИНСТВА </a:t>
            </a:r>
            <a:r>
              <a:rPr lang="ru-RU" sz="2400" b="1" dirty="0" smtClean="0"/>
              <a:t>ПРЕПАРАТА БИОСИБ®КОМБИ</a:t>
            </a:r>
            <a:endParaRPr lang="ru-RU" sz="2400" b="1" dirty="0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065" y="5425775"/>
            <a:ext cx="952966" cy="959606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563549" y="4845050"/>
            <a:ext cx="1450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/>
              <a:t>Регистрационный номер </a:t>
            </a:r>
            <a:endParaRPr lang="ru-RU" sz="700" b="1" dirty="0" smtClean="0"/>
          </a:p>
          <a:p>
            <a:r>
              <a:rPr lang="ru-RU" sz="700" b="1" dirty="0" smtClean="0"/>
              <a:t>декларации </a:t>
            </a:r>
            <a:r>
              <a:rPr lang="ru-RU" sz="700" b="1" dirty="0"/>
              <a:t>о </a:t>
            </a:r>
            <a:r>
              <a:rPr lang="ru-RU" sz="700" b="1" dirty="0" smtClean="0"/>
              <a:t>соответствии</a:t>
            </a:r>
          </a:p>
          <a:p>
            <a:r>
              <a:rPr lang="ru-RU" sz="700" b="1" dirty="0" smtClean="0"/>
              <a:t>БИОСИБ®КОМБИ</a:t>
            </a:r>
            <a:endParaRPr lang="ru-RU" sz="700" b="1" dirty="0"/>
          </a:p>
          <a:p>
            <a:r>
              <a:rPr lang="ru-RU" sz="700" b="1" dirty="0"/>
              <a:t>РОСС RU Д-RU.ПТ54.В.00166/20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11917">
            <a:off x="2594483" y="3923395"/>
            <a:ext cx="2402135" cy="339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216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Овал 135"/>
          <p:cNvSpPr/>
          <p:nvPr/>
        </p:nvSpPr>
        <p:spPr>
          <a:xfrm>
            <a:off x="7149706" y="2173969"/>
            <a:ext cx="1297090" cy="1286262"/>
          </a:xfrm>
          <a:prstGeom prst="ellipse">
            <a:avLst/>
          </a:prstGeom>
          <a:solidFill>
            <a:schemeClr val="bg2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/>
          <p:cNvSpPr/>
          <p:nvPr/>
        </p:nvSpPr>
        <p:spPr>
          <a:xfrm>
            <a:off x="3018727" y="2230735"/>
            <a:ext cx="1326406" cy="1286262"/>
          </a:xfrm>
          <a:prstGeom prst="ellipse">
            <a:avLst/>
          </a:prstGeom>
          <a:solidFill>
            <a:schemeClr val="accent3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/>
          <p:cNvSpPr/>
          <p:nvPr/>
        </p:nvSpPr>
        <p:spPr>
          <a:xfrm>
            <a:off x="209896" y="209409"/>
            <a:ext cx="10363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БИОСИБ®АЦИД</a:t>
            </a:r>
            <a:endParaRPr lang="ru-RU" sz="4400" b="1" dirty="0"/>
          </a:p>
          <a:p>
            <a:pPr algn="ctr"/>
            <a:r>
              <a:rPr lang="ru-RU" sz="2400" b="1" dirty="0" smtClean="0"/>
              <a:t>БИОХИМИЧЕСКИЙ КОНСЕРВАНТ </a:t>
            </a:r>
          </a:p>
          <a:p>
            <a:pPr algn="ctr"/>
            <a:r>
              <a:rPr lang="ru-RU" sz="1600" b="1" dirty="0" smtClean="0"/>
              <a:t>для </a:t>
            </a:r>
            <a:r>
              <a:rPr lang="ru-RU" sz="1600" b="1" dirty="0"/>
              <a:t>силосования преимущественно бобовых трав и их смесей в условиях неустойчивой погоды, а также для консервирования плющенного </a:t>
            </a:r>
            <a:r>
              <a:rPr lang="ru-RU" sz="1600" b="1" dirty="0" smtClean="0"/>
              <a:t>зерна повышенной влажности</a:t>
            </a:r>
            <a:endParaRPr lang="ru-RU" sz="1200" b="1" dirty="0"/>
          </a:p>
        </p:txBody>
      </p:sp>
      <p:grpSp>
        <p:nvGrpSpPr>
          <p:cNvPr id="126" name="Группа 125"/>
          <p:cNvGrpSpPr/>
          <p:nvPr/>
        </p:nvGrpSpPr>
        <p:grpSpPr>
          <a:xfrm>
            <a:off x="3454270" y="2593210"/>
            <a:ext cx="504548" cy="504546"/>
            <a:chOff x="7582053" y="3265006"/>
            <a:chExt cx="1199999" cy="1200000"/>
          </a:xfrm>
        </p:grpSpPr>
        <p:sp>
          <p:nvSpPr>
            <p:cNvPr id="127" name="MH_Other_2"/>
            <p:cNvSpPr/>
            <p:nvPr>
              <p:custDataLst>
                <p:tags r:id="rId3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8" name="MH_Title_1"/>
            <p:cNvSpPr/>
            <p:nvPr>
              <p:custDataLst>
                <p:tags r:id="rId4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1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381238" y="1916326"/>
            <a:ext cx="1430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СОСТАВ </a:t>
            </a:r>
            <a:r>
              <a:rPr lang="ru-RU" sz="1100" dirty="0" smtClean="0"/>
              <a:t>ПРЕПАРАТА:</a:t>
            </a:r>
            <a:endParaRPr lang="ru-RU" sz="1100" dirty="0"/>
          </a:p>
        </p:txBody>
      </p:sp>
      <p:sp>
        <p:nvSpPr>
          <p:cNvPr id="58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3"/>
          <p:cNvSpPr/>
          <p:nvPr/>
        </p:nvSpPr>
        <p:spPr>
          <a:xfrm>
            <a:off x="751066" y="1801583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7"/>
                </a:lnTo>
                <a:lnTo>
                  <a:pt x="205975" y="26504"/>
                </a:lnTo>
                <a:lnTo>
                  <a:pt x="167032" y="46047"/>
                </a:lnTo>
                <a:lnTo>
                  <a:pt x="131165" y="70274"/>
                </a:lnTo>
                <a:lnTo>
                  <a:pt x="98777" y="98783"/>
                </a:lnTo>
                <a:lnTo>
                  <a:pt x="70269" y="131173"/>
                </a:lnTo>
                <a:lnTo>
                  <a:pt x="46044" y="167041"/>
                </a:lnTo>
                <a:lnTo>
                  <a:pt x="26502" y="205986"/>
                </a:lnTo>
                <a:lnTo>
                  <a:pt x="12046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8"/>
                </a:lnTo>
                <a:lnTo>
                  <a:pt x="662450" y="247605"/>
                </a:lnTo>
                <a:lnTo>
                  <a:pt x="647994" y="205986"/>
                </a:lnTo>
                <a:lnTo>
                  <a:pt x="628452" y="167041"/>
                </a:lnTo>
                <a:lnTo>
                  <a:pt x="604227" y="131173"/>
                </a:lnTo>
                <a:lnTo>
                  <a:pt x="575719" y="98783"/>
                </a:lnTo>
                <a:lnTo>
                  <a:pt x="543331" y="70274"/>
                </a:lnTo>
                <a:lnTo>
                  <a:pt x="507464" y="46047"/>
                </a:lnTo>
                <a:lnTo>
                  <a:pt x="468521" y="26504"/>
                </a:lnTo>
                <a:lnTo>
                  <a:pt x="426902" y="12047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4"/>
          <p:cNvSpPr/>
          <p:nvPr/>
        </p:nvSpPr>
        <p:spPr>
          <a:xfrm>
            <a:off x="741765" y="1792282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5"/>
          <p:cNvSpPr/>
          <p:nvPr/>
        </p:nvSpPr>
        <p:spPr>
          <a:xfrm>
            <a:off x="741765" y="1792282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6"/>
          <p:cNvSpPr/>
          <p:nvPr/>
        </p:nvSpPr>
        <p:spPr>
          <a:xfrm>
            <a:off x="806236" y="1856770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97" y="0"/>
                </a:moveTo>
                <a:lnTo>
                  <a:pt x="236589" y="3695"/>
                </a:lnTo>
                <a:lnTo>
                  <a:pt x="193135" y="14396"/>
                </a:lnTo>
                <a:lnTo>
                  <a:pt x="152617" y="31519"/>
                </a:lnTo>
                <a:lnTo>
                  <a:pt x="115614" y="54484"/>
                </a:lnTo>
                <a:lnTo>
                  <a:pt x="82710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10" y="482060"/>
                </a:lnTo>
                <a:lnTo>
                  <a:pt x="115614" y="510284"/>
                </a:lnTo>
                <a:lnTo>
                  <a:pt x="152617" y="533249"/>
                </a:lnTo>
                <a:lnTo>
                  <a:pt x="193135" y="550372"/>
                </a:lnTo>
                <a:lnTo>
                  <a:pt x="236589" y="561073"/>
                </a:lnTo>
                <a:lnTo>
                  <a:pt x="282397" y="564769"/>
                </a:lnTo>
                <a:lnTo>
                  <a:pt x="328201" y="561073"/>
                </a:lnTo>
                <a:lnTo>
                  <a:pt x="371652" y="550372"/>
                </a:lnTo>
                <a:lnTo>
                  <a:pt x="412168" y="533249"/>
                </a:lnTo>
                <a:lnTo>
                  <a:pt x="449169" y="510284"/>
                </a:lnTo>
                <a:lnTo>
                  <a:pt x="482072" y="482060"/>
                </a:lnTo>
                <a:lnTo>
                  <a:pt x="510297" y="449156"/>
                </a:lnTo>
                <a:lnTo>
                  <a:pt x="533262" y="412156"/>
                </a:lnTo>
                <a:lnTo>
                  <a:pt x="550385" y="371639"/>
                </a:lnTo>
                <a:lnTo>
                  <a:pt x="561085" y="328188"/>
                </a:lnTo>
                <a:lnTo>
                  <a:pt x="564781" y="282384"/>
                </a:lnTo>
                <a:lnTo>
                  <a:pt x="561085" y="236580"/>
                </a:lnTo>
                <a:lnTo>
                  <a:pt x="550385" y="193129"/>
                </a:lnTo>
                <a:lnTo>
                  <a:pt x="533262" y="152612"/>
                </a:lnTo>
                <a:lnTo>
                  <a:pt x="510297" y="115612"/>
                </a:lnTo>
                <a:lnTo>
                  <a:pt x="482072" y="82708"/>
                </a:lnTo>
                <a:lnTo>
                  <a:pt x="449169" y="54484"/>
                </a:lnTo>
                <a:lnTo>
                  <a:pt x="412168" y="31519"/>
                </a:lnTo>
                <a:lnTo>
                  <a:pt x="371652" y="14396"/>
                </a:lnTo>
                <a:lnTo>
                  <a:pt x="328201" y="3695"/>
                </a:lnTo>
                <a:lnTo>
                  <a:pt x="282397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7"/>
          <p:cNvSpPr/>
          <p:nvPr/>
        </p:nvSpPr>
        <p:spPr>
          <a:xfrm>
            <a:off x="796314" y="1846842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8"/>
          <p:cNvSpPr/>
          <p:nvPr/>
        </p:nvSpPr>
        <p:spPr>
          <a:xfrm>
            <a:off x="796311" y="1846844"/>
            <a:ext cx="564768" cy="564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1"/>
          <p:cNvSpPr/>
          <p:nvPr/>
        </p:nvSpPr>
        <p:spPr>
          <a:xfrm>
            <a:off x="931648" y="1981922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202501" y="39268"/>
                </a:moveTo>
                <a:lnTo>
                  <a:pt x="20866" y="39268"/>
                </a:lnTo>
                <a:lnTo>
                  <a:pt x="12751" y="40910"/>
                </a:lnTo>
                <a:lnTo>
                  <a:pt x="6118" y="45386"/>
                </a:lnTo>
                <a:lnTo>
                  <a:pt x="1642" y="52019"/>
                </a:lnTo>
                <a:lnTo>
                  <a:pt x="0" y="60134"/>
                </a:lnTo>
                <a:lnTo>
                  <a:pt x="0" y="293319"/>
                </a:lnTo>
                <a:lnTo>
                  <a:pt x="1642" y="301426"/>
                </a:lnTo>
                <a:lnTo>
                  <a:pt x="6118" y="308055"/>
                </a:lnTo>
                <a:lnTo>
                  <a:pt x="12751" y="312530"/>
                </a:lnTo>
                <a:lnTo>
                  <a:pt x="20866" y="314172"/>
                </a:lnTo>
                <a:lnTo>
                  <a:pt x="202501" y="314172"/>
                </a:lnTo>
                <a:lnTo>
                  <a:pt x="210610" y="312530"/>
                </a:lnTo>
                <a:lnTo>
                  <a:pt x="217244" y="308055"/>
                </a:lnTo>
                <a:lnTo>
                  <a:pt x="221400" y="301904"/>
                </a:lnTo>
                <a:lnTo>
                  <a:pt x="16128" y="301904"/>
                </a:lnTo>
                <a:lnTo>
                  <a:pt x="12280" y="298056"/>
                </a:lnTo>
                <a:lnTo>
                  <a:pt x="12280" y="55397"/>
                </a:lnTo>
                <a:lnTo>
                  <a:pt x="16128" y="51536"/>
                </a:lnTo>
                <a:lnTo>
                  <a:pt x="221397" y="51536"/>
                </a:lnTo>
                <a:lnTo>
                  <a:pt x="217244" y="45386"/>
                </a:lnTo>
                <a:lnTo>
                  <a:pt x="210610" y="40910"/>
                </a:lnTo>
                <a:lnTo>
                  <a:pt x="202501" y="39268"/>
                </a:lnTo>
                <a:close/>
              </a:path>
              <a:path w="314325" h="314325">
                <a:moveTo>
                  <a:pt x="223367" y="235483"/>
                </a:moveTo>
                <a:lnTo>
                  <a:pt x="211099" y="235483"/>
                </a:lnTo>
                <a:lnTo>
                  <a:pt x="211099" y="298056"/>
                </a:lnTo>
                <a:lnTo>
                  <a:pt x="207238" y="301904"/>
                </a:lnTo>
                <a:lnTo>
                  <a:pt x="221400" y="301904"/>
                </a:lnTo>
                <a:lnTo>
                  <a:pt x="221723" y="301426"/>
                </a:lnTo>
                <a:lnTo>
                  <a:pt x="223367" y="293319"/>
                </a:lnTo>
                <a:lnTo>
                  <a:pt x="223367" y="274904"/>
                </a:lnTo>
                <a:lnTo>
                  <a:pt x="250837" y="274904"/>
                </a:lnTo>
                <a:lnTo>
                  <a:pt x="258571" y="269087"/>
                </a:lnTo>
                <a:lnTo>
                  <a:pt x="260860" y="262636"/>
                </a:lnTo>
                <a:lnTo>
                  <a:pt x="223367" y="262636"/>
                </a:lnTo>
                <a:lnTo>
                  <a:pt x="223367" y="235483"/>
                </a:lnTo>
                <a:close/>
              </a:path>
              <a:path w="314325" h="314325">
                <a:moveTo>
                  <a:pt x="278792" y="260997"/>
                </a:moveTo>
                <a:lnTo>
                  <a:pt x="261442" y="260997"/>
                </a:lnTo>
                <a:lnTo>
                  <a:pt x="279069" y="278625"/>
                </a:lnTo>
                <a:lnTo>
                  <a:pt x="284899" y="281038"/>
                </a:lnTo>
                <a:lnTo>
                  <a:pt x="297294" y="281038"/>
                </a:lnTo>
                <a:lnTo>
                  <a:pt x="303123" y="278625"/>
                </a:lnTo>
                <a:lnTo>
                  <a:pt x="307505" y="274243"/>
                </a:lnTo>
                <a:lnTo>
                  <a:pt x="311135" y="268770"/>
                </a:lnTo>
                <a:lnTo>
                  <a:pt x="288175" y="268770"/>
                </a:lnTo>
                <a:lnTo>
                  <a:pt x="285432" y="267639"/>
                </a:lnTo>
                <a:lnTo>
                  <a:pt x="278792" y="260997"/>
                </a:lnTo>
                <a:close/>
              </a:path>
              <a:path w="314325" h="314325">
                <a:moveTo>
                  <a:pt x="272964" y="206908"/>
                </a:moveTo>
                <a:lnTo>
                  <a:pt x="255612" y="206908"/>
                </a:lnTo>
                <a:lnTo>
                  <a:pt x="303085" y="254381"/>
                </a:lnTo>
                <a:lnTo>
                  <a:pt x="303085" y="261315"/>
                </a:lnTo>
                <a:lnTo>
                  <a:pt x="296760" y="267639"/>
                </a:lnTo>
                <a:lnTo>
                  <a:pt x="294017" y="268770"/>
                </a:lnTo>
                <a:lnTo>
                  <a:pt x="311135" y="268770"/>
                </a:lnTo>
                <a:lnTo>
                  <a:pt x="312591" y="266574"/>
                </a:lnTo>
                <a:lnTo>
                  <a:pt x="314286" y="257841"/>
                </a:lnTo>
                <a:lnTo>
                  <a:pt x="312591" y="249108"/>
                </a:lnTo>
                <a:lnTo>
                  <a:pt x="307505" y="241439"/>
                </a:lnTo>
                <a:lnTo>
                  <a:pt x="272964" y="206908"/>
                </a:lnTo>
                <a:close/>
              </a:path>
              <a:path w="314325" h="314325">
                <a:moveTo>
                  <a:pt x="246809" y="229006"/>
                </a:moveTo>
                <a:lnTo>
                  <a:pt x="229450" y="229006"/>
                </a:lnTo>
                <a:lnTo>
                  <a:pt x="250367" y="249923"/>
                </a:lnTo>
                <a:lnTo>
                  <a:pt x="250367" y="258775"/>
                </a:lnTo>
                <a:lnTo>
                  <a:pt x="246506" y="262636"/>
                </a:lnTo>
                <a:lnTo>
                  <a:pt x="260860" y="262636"/>
                </a:lnTo>
                <a:lnTo>
                  <a:pt x="261442" y="260997"/>
                </a:lnTo>
                <a:lnTo>
                  <a:pt x="278792" y="260997"/>
                </a:lnTo>
                <a:lnTo>
                  <a:pt x="246809" y="229006"/>
                </a:lnTo>
                <a:close/>
              </a:path>
              <a:path w="314325" h="314325">
                <a:moveTo>
                  <a:pt x="192828" y="87200"/>
                </a:moveTo>
                <a:lnTo>
                  <a:pt x="142354" y="109093"/>
                </a:lnTo>
                <a:lnTo>
                  <a:pt x="129463" y="126326"/>
                </a:lnTo>
                <a:lnTo>
                  <a:pt x="35890" y="126326"/>
                </a:lnTo>
                <a:lnTo>
                  <a:pt x="33134" y="129070"/>
                </a:lnTo>
                <a:lnTo>
                  <a:pt x="33134" y="135851"/>
                </a:lnTo>
                <a:lnTo>
                  <a:pt x="35890" y="138595"/>
                </a:lnTo>
                <a:lnTo>
                  <a:pt x="124167" y="138595"/>
                </a:lnTo>
                <a:lnTo>
                  <a:pt x="122050" y="146447"/>
                </a:lnTo>
                <a:lnTo>
                  <a:pt x="120799" y="154447"/>
                </a:lnTo>
                <a:lnTo>
                  <a:pt x="120412" y="162550"/>
                </a:lnTo>
                <a:lnTo>
                  <a:pt x="120878" y="170586"/>
                </a:lnTo>
                <a:lnTo>
                  <a:pt x="35890" y="170586"/>
                </a:lnTo>
                <a:lnTo>
                  <a:pt x="33134" y="173329"/>
                </a:lnTo>
                <a:lnTo>
                  <a:pt x="33134" y="180111"/>
                </a:lnTo>
                <a:lnTo>
                  <a:pt x="35890" y="182854"/>
                </a:lnTo>
                <a:lnTo>
                  <a:pt x="123304" y="182854"/>
                </a:lnTo>
                <a:lnTo>
                  <a:pt x="126393" y="191596"/>
                </a:lnTo>
                <a:lnTo>
                  <a:pt x="154107" y="224800"/>
                </a:lnTo>
                <a:lnTo>
                  <a:pt x="195389" y="237134"/>
                </a:lnTo>
                <a:lnTo>
                  <a:pt x="200659" y="237134"/>
                </a:lnTo>
                <a:lnTo>
                  <a:pt x="205930" y="236588"/>
                </a:lnTo>
                <a:lnTo>
                  <a:pt x="211099" y="235483"/>
                </a:lnTo>
                <a:lnTo>
                  <a:pt x="223367" y="235483"/>
                </a:lnTo>
                <a:lnTo>
                  <a:pt x="223367" y="231762"/>
                </a:lnTo>
                <a:lnTo>
                  <a:pt x="225424" y="230936"/>
                </a:lnTo>
                <a:lnTo>
                  <a:pt x="227456" y="230022"/>
                </a:lnTo>
                <a:lnTo>
                  <a:pt x="229450" y="229006"/>
                </a:lnTo>
                <a:lnTo>
                  <a:pt x="246809" y="229006"/>
                </a:lnTo>
                <a:lnTo>
                  <a:pt x="242677" y="224872"/>
                </a:lnTo>
                <a:lnTo>
                  <a:pt x="195395" y="224872"/>
                </a:lnTo>
                <a:lnTo>
                  <a:pt x="171767" y="220286"/>
                </a:lnTo>
                <a:lnTo>
                  <a:pt x="151015" y="206527"/>
                </a:lnTo>
                <a:lnTo>
                  <a:pt x="137256" y="185775"/>
                </a:lnTo>
                <a:lnTo>
                  <a:pt x="132670" y="162147"/>
                </a:lnTo>
                <a:lnTo>
                  <a:pt x="137256" y="138518"/>
                </a:lnTo>
                <a:lnTo>
                  <a:pt x="171769" y="104005"/>
                </a:lnTo>
                <a:lnTo>
                  <a:pt x="195389" y="99415"/>
                </a:lnTo>
                <a:lnTo>
                  <a:pt x="236565" y="99415"/>
                </a:lnTo>
                <a:lnTo>
                  <a:pt x="230099" y="95623"/>
                </a:lnTo>
                <a:lnTo>
                  <a:pt x="223367" y="92532"/>
                </a:lnTo>
                <a:lnTo>
                  <a:pt x="223367" y="88798"/>
                </a:lnTo>
                <a:lnTo>
                  <a:pt x="211099" y="88798"/>
                </a:lnTo>
                <a:lnTo>
                  <a:pt x="192828" y="87200"/>
                </a:lnTo>
                <a:close/>
              </a:path>
              <a:path w="314325" h="314325">
                <a:moveTo>
                  <a:pt x="236565" y="99415"/>
                </a:moveTo>
                <a:lnTo>
                  <a:pt x="195389" y="99415"/>
                </a:lnTo>
                <a:lnTo>
                  <a:pt x="207388" y="100563"/>
                </a:lnTo>
                <a:lnTo>
                  <a:pt x="219025" y="104005"/>
                </a:lnTo>
                <a:lnTo>
                  <a:pt x="229942" y="109740"/>
                </a:lnTo>
                <a:lnTo>
                  <a:pt x="239775" y="117767"/>
                </a:lnTo>
                <a:lnTo>
                  <a:pt x="253534" y="138518"/>
                </a:lnTo>
                <a:lnTo>
                  <a:pt x="258121" y="162147"/>
                </a:lnTo>
                <a:lnTo>
                  <a:pt x="253534" y="185775"/>
                </a:lnTo>
                <a:lnTo>
                  <a:pt x="239775" y="206527"/>
                </a:lnTo>
                <a:lnTo>
                  <a:pt x="219024" y="220286"/>
                </a:lnTo>
                <a:lnTo>
                  <a:pt x="195395" y="224872"/>
                </a:lnTo>
                <a:lnTo>
                  <a:pt x="242677" y="224872"/>
                </a:lnTo>
                <a:lnTo>
                  <a:pt x="240169" y="222364"/>
                </a:lnTo>
                <a:lnTo>
                  <a:pt x="243052" y="220205"/>
                </a:lnTo>
                <a:lnTo>
                  <a:pt x="245821" y="217817"/>
                </a:lnTo>
                <a:lnTo>
                  <a:pt x="251066" y="212572"/>
                </a:lnTo>
                <a:lnTo>
                  <a:pt x="253466" y="209804"/>
                </a:lnTo>
                <a:lnTo>
                  <a:pt x="255612" y="206908"/>
                </a:lnTo>
                <a:lnTo>
                  <a:pt x="272964" y="206908"/>
                </a:lnTo>
                <a:lnTo>
                  <a:pt x="262254" y="196202"/>
                </a:lnTo>
                <a:lnTo>
                  <a:pt x="268308" y="179758"/>
                </a:lnTo>
                <a:lnTo>
                  <a:pt x="270389" y="162550"/>
                </a:lnTo>
                <a:lnTo>
                  <a:pt x="268498" y="145328"/>
                </a:lnTo>
                <a:lnTo>
                  <a:pt x="262717" y="129070"/>
                </a:lnTo>
                <a:lnTo>
                  <a:pt x="262635" y="111074"/>
                </a:lnTo>
                <a:lnTo>
                  <a:pt x="250367" y="111074"/>
                </a:lnTo>
                <a:lnTo>
                  <a:pt x="249109" y="109740"/>
                </a:lnTo>
                <a:lnTo>
                  <a:pt x="248450" y="109093"/>
                </a:lnTo>
                <a:lnTo>
                  <a:pt x="242696" y="103901"/>
                </a:lnTo>
                <a:lnTo>
                  <a:pt x="236565" y="99415"/>
                </a:lnTo>
                <a:close/>
              </a:path>
              <a:path w="314325" h="314325">
                <a:moveTo>
                  <a:pt x="260670" y="12268"/>
                </a:moveTo>
                <a:lnTo>
                  <a:pt x="246506" y="12268"/>
                </a:lnTo>
                <a:lnTo>
                  <a:pt x="250367" y="16116"/>
                </a:lnTo>
                <a:lnTo>
                  <a:pt x="250367" y="111074"/>
                </a:lnTo>
                <a:lnTo>
                  <a:pt x="262635" y="111074"/>
                </a:lnTo>
                <a:lnTo>
                  <a:pt x="262635" y="20853"/>
                </a:lnTo>
                <a:lnTo>
                  <a:pt x="260993" y="12746"/>
                </a:lnTo>
                <a:lnTo>
                  <a:pt x="260670" y="12268"/>
                </a:lnTo>
                <a:close/>
              </a:path>
              <a:path w="314325" h="314325">
                <a:moveTo>
                  <a:pt x="221397" y="51536"/>
                </a:moveTo>
                <a:lnTo>
                  <a:pt x="207238" y="51536"/>
                </a:lnTo>
                <a:lnTo>
                  <a:pt x="211099" y="55397"/>
                </a:lnTo>
                <a:lnTo>
                  <a:pt x="211099" y="88798"/>
                </a:lnTo>
                <a:lnTo>
                  <a:pt x="223367" y="88798"/>
                </a:lnTo>
                <a:lnTo>
                  <a:pt x="223367" y="60134"/>
                </a:lnTo>
                <a:lnTo>
                  <a:pt x="221723" y="52019"/>
                </a:lnTo>
                <a:lnTo>
                  <a:pt x="221397" y="51536"/>
                </a:lnTo>
                <a:close/>
              </a:path>
              <a:path w="314325" h="314325">
                <a:moveTo>
                  <a:pt x="241769" y="0"/>
                </a:moveTo>
                <a:lnTo>
                  <a:pt x="78549" y="0"/>
                </a:lnTo>
                <a:lnTo>
                  <a:pt x="70434" y="1642"/>
                </a:lnTo>
                <a:lnTo>
                  <a:pt x="63801" y="6116"/>
                </a:lnTo>
                <a:lnTo>
                  <a:pt x="59325" y="12746"/>
                </a:lnTo>
                <a:lnTo>
                  <a:pt x="57683" y="20853"/>
                </a:lnTo>
                <a:lnTo>
                  <a:pt x="57683" y="39268"/>
                </a:lnTo>
                <a:lnTo>
                  <a:pt x="58000" y="39268"/>
                </a:lnTo>
                <a:lnTo>
                  <a:pt x="69951" y="39192"/>
                </a:lnTo>
                <a:lnTo>
                  <a:pt x="69951" y="16116"/>
                </a:lnTo>
                <a:lnTo>
                  <a:pt x="73812" y="12268"/>
                </a:lnTo>
                <a:lnTo>
                  <a:pt x="260670" y="12268"/>
                </a:lnTo>
                <a:lnTo>
                  <a:pt x="256517" y="6116"/>
                </a:lnTo>
                <a:lnTo>
                  <a:pt x="249884" y="1642"/>
                </a:lnTo>
                <a:lnTo>
                  <a:pt x="241769" y="0"/>
                </a:lnTo>
                <a:close/>
              </a:path>
              <a:path w="314325" h="314325">
                <a:moveTo>
                  <a:pt x="69595" y="39192"/>
                </a:moveTo>
                <a:lnTo>
                  <a:pt x="58051" y="39192"/>
                </a:lnTo>
                <a:lnTo>
                  <a:pt x="69557" y="39268"/>
                </a:lnTo>
                <a:close/>
              </a:path>
              <a:path w="314325" h="314325">
                <a:moveTo>
                  <a:pt x="69951" y="39192"/>
                </a:moveTo>
                <a:lnTo>
                  <a:pt x="69595" y="39192"/>
                </a:lnTo>
                <a:lnTo>
                  <a:pt x="69951" y="39268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2"/>
          <p:cNvSpPr/>
          <p:nvPr/>
        </p:nvSpPr>
        <p:spPr>
          <a:xfrm>
            <a:off x="1084936" y="1940066"/>
            <a:ext cx="84213" cy="720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3"/>
          <p:cNvSpPr/>
          <p:nvPr/>
        </p:nvSpPr>
        <p:spPr>
          <a:xfrm>
            <a:off x="964789" y="2028954"/>
            <a:ext cx="98425" cy="12700"/>
          </a:xfrm>
          <a:custGeom>
            <a:avLst/>
            <a:gdLst/>
            <a:ahLst/>
            <a:cxnLst/>
            <a:rect l="l" t="t" r="r" b="b"/>
            <a:pathLst>
              <a:path w="98425" h="12700">
                <a:moveTo>
                  <a:pt x="95377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95377" y="12268"/>
                </a:lnTo>
                <a:lnTo>
                  <a:pt x="98132" y="9525"/>
                </a:lnTo>
                <a:lnTo>
                  <a:pt x="98132" y="2743"/>
                </a:lnTo>
                <a:lnTo>
                  <a:pt x="9537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64"/>
          <p:cNvSpPr/>
          <p:nvPr/>
        </p:nvSpPr>
        <p:spPr>
          <a:xfrm>
            <a:off x="1082686" y="20732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747" y="0"/>
                </a:moveTo>
                <a:lnTo>
                  <a:pt x="4521" y="0"/>
                </a:lnTo>
                <a:lnTo>
                  <a:pt x="2933" y="647"/>
                </a:lnTo>
                <a:lnTo>
                  <a:pt x="647" y="2933"/>
                </a:lnTo>
                <a:lnTo>
                  <a:pt x="0" y="4521"/>
                </a:lnTo>
                <a:lnTo>
                  <a:pt x="0" y="7747"/>
                </a:lnTo>
                <a:lnTo>
                  <a:pt x="647" y="9321"/>
                </a:lnTo>
                <a:lnTo>
                  <a:pt x="2933" y="11607"/>
                </a:lnTo>
                <a:lnTo>
                  <a:pt x="4508" y="12268"/>
                </a:lnTo>
                <a:lnTo>
                  <a:pt x="7747" y="12268"/>
                </a:lnTo>
                <a:lnTo>
                  <a:pt x="9334" y="11607"/>
                </a:lnTo>
                <a:lnTo>
                  <a:pt x="11620" y="9321"/>
                </a:lnTo>
                <a:lnTo>
                  <a:pt x="12268" y="7747"/>
                </a:lnTo>
                <a:lnTo>
                  <a:pt x="12268" y="4521"/>
                </a:lnTo>
                <a:lnTo>
                  <a:pt x="11620" y="2933"/>
                </a:lnTo>
                <a:lnTo>
                  <a:pt x="9334" y="647"/>
                </a:lnTo>
                <a:lnTo>
                  <a:pt x="774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65"/>
          <p:cNvSpPr/>
          <p:nvPr/>
        </p:nvSpPr>
        <p:spPr>
          <a:xfrm>
            <a:off x="964786" y="2073214"/>
            <a:ext cx="106045" cy="12700"/>
          </a:xfrm>
          <a:custGeom>
            <a:avLst/>
            <a:gdLst/>
            <a:ahLst/>
            <a:cxnLst/>
            <a:rect l="l" t="t" r="r" b="b"/>
            <a:pathLst>
              <a:path w="106044" h="12700">
                <a:moveTo>
                  <a:pt x="102768" y="0"/>
                </a:moveTo>
                <a:lnTo>
                  <a:pt x="2755" y="0"/>
                </a:lnTo>
                <a:lnTo>
                  <a:pt x="0" y="2743"/>
                </a:lnTo>
                <a:lnTo>
                  <a:pt x="0" y="9525"/>
                </a:lnTo>
                <a:lnTo>
                  <a:pt x="2755" y="12268"/>
                </a:lnTo>
                <a:lnTo>
                  <a:pt x="102768" y="12268"/>
                </a:lnTo>
                <a:lnTo>
                  <a:pt x="105498" y="9525"/>
                </a:lnTo>
                <a:lnTo>
                  <a:pt x="105498" y="2743"/>
                </a:lnTo>
                <a:lnTo>
                  <a:pt x="102768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21"/>
          <p:cNvSpPr/>
          <p:nvPr/>
        </p:nvSpPr>
        <p:spPr>
          <a:xfrm>
            <a:off x="4173828" y="2320934"/>
            <a:ext cx="2122695" cy="109066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22"/>
          <p:cNvSpPr txBox="1"/>
          <p:nvPr/>
        </p:nvSpPr>
        <p:spPr>
          <a:xfrm>
            <a:off x="4173828" y="2583353"/>
            <a:ext cx="210587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КОМБИНАЦИЯ КИСЛОТ (МОЛОЧНАЯ, УКСУСНАЯ, ПРОПИОНОВАЯ, ЯНТАРНАЯ, ЛИМОННАЯ)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138" name="object 10"/>
          <p:cNvSpPr/>
          <p:nvPr/>
        </p:nvSpPr>
        <p:spPr>
          <a:xfrm>
            <a:off x="600922" y="4087823"/>
            <a:ext cx="6949228" cy="2514540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0" name="Группа 139"/>
          <p:cNvGrpSpPr/>
          <p:nvPr/>
        </p:nvGrpSpPr>
        <p:grpSpPr>
          <a:xfrm>
            <a:off x="7550150" y="2583353"/>
            <a:ext cx="504548" cy="504546"/>
            <a:chOff x="7582053" y="3265006"/>
            <a:chExt cx="1199999" cy="1200000"/>
          </a:xfrm>
        </p:grpSpPr>
        <p:sp>
          <p:nvSpPr>
            <p:cNvPr id="144" name="MH_Other_2"/>
            <p:cNvSpPr/>
            <p:nvPr>
              <p:custDataLst>
                <p:tags r:id="rId1"/>
              </p:custDataLst>
            </p:nvPr>
          </p:nvSpPr>
          <p:spPr>
            <a:xfrm>
              <a:off x="7582053" y="3265006"/>
              <a:ext cx="1199999" cy="12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5" name="MH_Title_1"/>
            <p:cNvSpPr/>
            <p:nvPr>
              <p:custDataLst>
                <p:tags r:id="rId2"/>
              </p:custDataLst>
            </p:nvPr>
          </p:nvSpPr>
          <p:spPr>
            <a:xfrm>
              <a:off x="7772966" y="3455916"/>
              <a:ext cx="818182" cy="81818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sz="1050" b="1" dirty="0" smtClean="0">
                  <a:cs typeface="+mn-ea"/>
                  <a:sym typeface="+mn-lt"/>
                </a:rPr>
                <a:t>2</a:t>
              </a:r>
              <a:endParaRPr lang="zh-CN" altLang="en-US" sz="1050" b="1" dirty="0">
                <a:cs typeface="+mn-ea"/>
                <a:sym typeface="+mn-lt"/>
              </a:endParaRPr>
            </a:p>
          </p:txBody>
        </p:sp>
      </p:grpSp>
      <p:sp>
        <p:nvSpPr>
          <p:cNvPr id="168" name="object 21"/>
          <p:cNvSpPr/>
          <p:nvPr/>
        </p:nvSpPr>
        <p:spPr>
          <a:xfrm>
            <a:off x="8359249" y="2230735"/>
            <a:ext cx="1369662" cy="111900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2" name="Группа 181"/>
          <p:cNvGrpSpPr/>
          <p:nvPr/>
        </p:nvGrpSpPr>
        <p:grpSpPr>
          <a:xfrm>
            <a:off x="680841" y="4534153"/>
            <a:ext cx="155905" cy="155892"/>
            <a:chOff x="6333313" y="4308641"/>
            <a:chExt cx="155905" cy="155892"/>
          </a:xfrm>
        </p:grpSpPr>
        <p:sp>
          <p:nvSpPr>
            <p:cNvPr id="183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8" name="object 22"/>
          <p:cNvSpPr txBox="1"/>
          <p:nvPr/>
        </p:nvSpPr>
        <p:spPr>
          <a:xfrm>
            <a:off x="8482481" y="2467287"/>
            <a:ext cx="1271518" cy="7914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</a:rPr>
              <a:t>ВСПОМОГАТЕЛЬНЫЕ ВЕЩЕСТВА</a:t>
            </a:r>
            <a:endParaRPr lang="ru-RU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2262" y="4140150"/>
            <a:ext cx="665512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При нанесении с помощью дозирующего устройства на растительную массу, препарат БИОСИБ АЦИД начинает работать по нескольким направлениям.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/>
              <a:t>За счет наличия органических кислот смещается рН силосуемой массы, создаются неблагоприятные условия для гнилостных бактерий и </a:t>
            </a:r>
            <a:r>
              <a:rPr lang="ru-RU" sz="1100" b="1" dirty="0" err="1"/>
              <a:t>клостридий</a:t>
            </a:r>
            <a:r>
              <a:rPr lang="ru-RU" sz="1100" b="1" dirty="0"/>
              <a:t>, при этом создаются оптимальные условия для развития молочнокислых бактерий, как присутствующих на растительной массе, так и находящихся в препарате.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/>
              <a:t>За счет наличия биологически активных веществ блокирует наработку лизоцима бактериями-патогенами, вследствие чего они становятся неспособны противостоять молочнокислым бактериям. Благодаря наличию </a:t>
            </a:r>
            <a:r>
              <a:rPr lang="ru-RU" sz="1100" b="1" dirty="0" err="1"/>
              <a:t>пропионовой</a:t>
            </a:r>
            <a:r>
              <a:rPr lang="ru-RU" sz="1100" b="1" dirty="0"/>
              <a:t> кислоты разрушает споры грибов.   В результате комплексного действия мы получаем качественный корм с длительным сроком хранения.</a:t>
            </a:r>
          </a:p>
          <a:p>
            <a:pPr marL="180975" lvl="1"/>
            <a:r>
              <a:rPr lang="ru-RU" sz="1100" b="1" dirty="0" smtClean="0"/>
              <a:t>Для </a:t>
            </a:r>
            <a:r>
              <a:rPr lang="ru-RU" sz="1100" b="1" dirty="0"/>
              <a:t>создания благоприятных условий для роста и развития молочнокислых бактерий, находящихся в силосуемой массе, препарат содержит ферментный комплекс, устойчивый к кислотам, способный высвобождать свободные сахара из сложных органических комплексов и обеспечивать питанием молочнокислых бактерий, находящихся в растительной массе.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1416770" y="3767304"/>
            <a:ext cx="16049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/>
              <a:t>МЕХАНИЗМ ДЕЙСТВИЯ:</a:t>
            </a:r>
            <a:endParaRPr lang="ru-RU" sz="1100" dirty="0"/>
          </a:p>
        </p:txBody>
      </p:sp>
      <p:grpSp>
        <p:nvGrpSpPr>
          <p:cNvPr id="109" name="Группа 108"/>
          <p:cNvGrpSpPr/>
          <p:nvPr/>
        </p:nvGrpSpPr>
        <p:grpSpPr>
          <a:xfrm>
            <a:off x="686355" y="5205599"/>
            <a:ext cx="155905" cy="155892"/>
            <a:chOff x="6333313" y="4308641"/>
            <a:chExt cx="155905" cy="155892"/>
          </a:xfrm>
        </p:grpSpPr>
        <p:sp>
          <p:nvSpPr>
            <p:cNvPr id="110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" name="object 13"/>
          <p:cNvSpPr/>
          <p:nvPr/>
        </p:nvSpPr>
        <p:spPr>
          <a:xfrm>
            <a:off x="758794" y="3420902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7"/>
                </a:lnTo>
                <a:lnTo>
                  <a:pt x="205975" y="26504"/>
                </a:lnTo>
                <a:lnTo>
                  <a:pt x="167032" y="46047"/>
                </a:lnTo>
                <a:lnTo>
                  <a:pt x="131165" y="70274"/>
                </a:lnTo>
                <a:lnTo>
                  <a:pt x="98777" y="98783"/>
                </a:lnTo>
                <a:lnTo>
                  <a:pt x="70269" y="131173"/>
                </a:lnTo>
                <a:lnTo>
                  <a:pt x="46044" y="167041"/>
                </a:lnTo>
                <a:lnTo>
                  <a:pt x="26502" y="205986"/>
                </a:lnTo>
                <a:lnTo>
                  <a:pt x="12046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8"/>
                </a:lnTo>
                <a:lnTo>
                  <a:pt x="662450" y="247605"/>
                </a:lnTo>
                <a:lnTo>
                  <a:pt x="647994" y="205986"/>
                </a:lnTo>
                <a:lnTo>
                  <a:pt x="628452" y="167041"/>
                </a:lnTo>
                <a:lnTo>
                  <a:pt x="604227" y="131173"/>
                </a:lnTo>
                <a:lnTo>
                  <a:pt x="575719" y="98783"/>
                </a:lnTo>
                <a:lnTo>
                  <a:pt x="543331" y="70274"/>
                </a:lnTo>
                <a:lnTo>
                  <a:pt x="507464" y="46047"/>
                </a:lnTo>
                <a:lnTo>
                  <a:pt x="468521" y="26504"/>
                </a:lnTo>
                <a:lnTo>
                  <a:pt x="426902" y="12047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4"/>
          <p:cNvSpPr/>
          <p:nvPr/>
        </p:nvSpPr>
        <p:spPr>
          <a:xfrm>
            <a:off x="749493" y="3411601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/>
          <p:cNvSpPr/>
          <p:nvPr/>
        </p:nvSpPr>
        <p:spPr>
          <a:xfrm>
            <a:off x="749493" y="3411601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6"/>
          <p:cNvSpPr/>
          <p:nvPr/>
        </p:nvSpPr>
        <p:spPr>
          <a:xfrm>
            <a:off x="813964" y="3476089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97" y="0"/>
                </a:moveTo>
                <a:lnTo>
                  <a:pt x="236589" y="3695"/>
                </a:lnTo>
                <a:lnTo>
                  <a:pt x="193135" y="14396"/>
                </a:lnTo>
                <a:lnTo>
                  <a:pt x="152617" y="31519"/>
                </a:lnTo>
                <a:lnTo>
                  <a:pt x="115614" y="54484"/>
                </a:lnTo>
                <a:lnTo>
                  <a:pt x="82710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10" y="482060"/>
                </a:lnTo>
                <a:lnTo>
                  <a:pt x="115614" y="510284"/>
                </a:lnTo>
                <a:lnTo>
                  <a:pt x="152617" y="533249"/>
                </a:lnTo>
                <a:lnTo>
                  <a:pt x="193135" y="550372"/>
                </a:lnTo>
                <a:lnTo>
                  <a:pt x="236589" y="561073"/>
                </a:lnTo>
                <a:lnTo>
                  <a:pt x="282397" y="564769"/>
                </a:lnTo>
                <a:lnTo>
                  <a:pt x="328201" y="561073"/>
                </a:lnTo>
                <a:lnTo>
                  <a:pt x="371652" y="550372"/>
                </a:lnTo>
                <a:lnTo>
                  <a:pt x="412168" y="533249"/>
                </a:lnTo>
                <a:lnTo>
                  <a:pt x="449169" y="510284"/>
                </a:lnTo>
                <a:lnTo>
                  <a:pt x="482072" y="482060"/>
                </a:lnTo>
                <a:lnTo>
                  <a:pt x="510297" y="449156"/>
                </a:lnTo>
                <a:lnTo>
                  <a:pt x="533262" y="412156"/>
                </a:lnTo>
                <a:lnTo>
                  <a:pt x="550385" y="371639"/>
                </a:lnTo>
                <a:lnTo>
                  <a:pt x="561085" y="328188"/>
                </a:lnTo>
                <a:lnTo>
                  <a:pt x="564781" y="282384"/>
                </a:lnTo>
                <a:lnTo>
                  <a:pt x="561085" y="236580"/>
                </a:lnTo>
                <a:lnTo>
                  <a:pt x="550385" y="193129"/>
                </a:lnTo>
                <a:lnTo>
                  <a:pt x="533262" y="152612"/>
                </a:lnTo>
                <a:lnTo>
                  <a:pt x="510297" y="115612"/>
                </a:lnTo>
                <a:lnTo>
                  <a:pt x="482072" y="82708"/>
                </a:lnTo>
                <a:lnTo>
                  <a:pt x="449169" y="54484"/>
                </a:lnTo>
                <a:lnTo>
                  <a:pt x="412168" y="31519"/>
                </a:lnTo>
                <a:lnTo>
                  <a:pt x="371652" y="14396"/>
                </a:lnTo>
                <a:lnTo>
                  <a:pt x="328201" y="3695"/>
                </a:lnTo>
                <a:lnTo>
                  <a:pt x="282397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7"/>
          <p:cNvSpPr/>
          <p:nvPr/>
        </p:nvSpPr>
        <p:spPr>
          <a:xfrm>
            <a:off x="804042" y="3466161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8"/>
          <p:cNvSpPr/>
          <p:nvPr/>
        </p:nvSpPr>
        <p:spPr>
          <a:xfrm>
            <a:off x="804039" y="3466163"/>
            <a:ext cx="564768" cy="564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61"/>
          <p:cNvSpPr/>
          <p:nvPr/>
        </p:nvSpPr>
        <p:spPr>
          <a:xfrm>
            <a:off x="939376" y="3601241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202501" y="39268"/>
                </a:moveTo>
                <a:lnTo>
                  <a:pt x="20866" y="39268"/>
                </a:lnTo>
                <a:lnTo>
                  <a:pt x="12751" y="40910"/>
                </a:lnTo>
                <a:lnTo>
                  <a:pt x="6118" y="45386"/>
                </a:lnTo>
                <a:lnTo>
                  <a:pt x="1642" y="52019"/>
                </a:lnTo>
                <a:lnTo>
                  <a:pt x="0" y="60134"/>
                </a:lnTo>
                <a:lnTo>
                  <a:pt x="0" y="293319"/>
                </a:lnTo>
                <a:lnTo>
                  <a:pt x="1642" y="301426"/>
                </a:lnTo>
                <a:lnTo>
                  <a:pt x="6118" y="308055"/>
                </a:lnTo>
                <a:lnTo>
                  <a:pt x="12751" y="312530"/>
                </a:lnTo>
                <a:lnTo>
                  <a:pt x="20866" y="314172"/>
                </a:lnTo>
                <a:lnTo>
                  <a:pt x="202501" y="314172"/>
                </a:lnTo>
                <a:lnTo>
                  <a:pt x="210610" y="312530"/>
                </a:lnTo>
                <a:lnTo>
                  <a:pt x="217244" y="308055"/>
                </a:lnTo>
                <a:lnTo>
                  <a:pt x="221400" y="301904"/>
                </a:lnTo>
                <a:lnTo>
                  <a:pt x="16128" y="301904"/>
                </a:lnTo>
                <a:lnTo>
                  <a:pt x="12280" y="298056"/>
                </a:lnTo>
                <a:lnTo>
                  <a:pt x="12280" y="55397"/>
                </a:lnTo>
                <a:lnTo>
                  <a:pt x="16128" y="51536"/>
                </a:lnTo>
                <a:lnTo>
                  <a:pt x="221397" y="51536"/>
                </a:lnTo>
                <a:lnTo>
                  <a:pt x="217244" y="45386"/>
                </a:lnTo>
                <a:lnTo>
                  <a:pt x="210610" y="40910"/>
                </a:lnTo>
                <a:lnTo>
                  <a:pt x="202501" y="39268"/>
                </a:lnTo>
                <a:close/>
              </a:path>
              <a:path w="314325" h="314325">
                <a:moveTo>
                  <a:pt x="223367" y="235483"/>
                </a:moveTo>
                <a:lnTo>
                  <a:pt x="211099" y="235483"/>
                </a:lnTo>
                <a:lnTo>
                  <a:pt x="211099" y="298056"/>
                </a:lnTo>
                <a:lnTo>
                  <a:pt x="207238" y="301904"/>
                </a:lnTo>
                <a:lnTo>
                  <a:pt x="221400" y="301904"/>
                </a:lnTo>
                <a:lnTo>
                  <a:pt x="221723" y="301426"/>
                </a:lnTo>
                <a:lnTo>
                  <a:pt x="223367" y="293319"/>
                </a:lnTo>
                <a:lnTo>
                  <a:pt x="223367" y="274904"/>
                </a:lnTo>
                <a:lnTo>
                  <a:pt x="250837" y="274904"/>
                </a:lnTo>
                <a:lnTo>
                  <a:pt x="258571" y="269087"/>
                </a:lnTo>
                <a:lnTo>
                  <a:pt x="260860" y="262636"/>
                </a:lnTo>
                <a:lnTo>
                  <a:pt x="223367" y="262636"/>
                </a:lnTo>
                <a:lnTo>
                  <a:pt x="223367" y="235483"/>
                </a:lnTo>
                <a:close/>
              </a:path>
              <a:path w="314325" h="314325">
                <a:moveTo>
                  <a:pt x="278792" y="260997"/>
                </a:moveTo>
                <a:lnTo>
                  <a:pt x="261442" y="260997"/>
                </a:lnTo>
                <a:lnTo>
                  <a:pt x="279069" y="278625"/>
                </a:lnTo>
                <a:lnTo>
                  <a:pt x="284899" y="281038"/>
                </a:lnTo>
                <a:lnTo>
                  <a:pt x="297294" y="281038"/>
                </a:lnTo>
                <a:lnTo>
                  <a:pt x="303123" y="278625"/>
                </a:lnTo>
                <a:lnTo>
                  <a:pt x="307505" y="274243"/>
                </a:lnTo>
                <a:lnTo>
                  <a:pt x="311135" y="268770"/>
                </a:lnTo>
                <a:lnTo>
                  <a:pt x="288175" y="268770"/>
                </a:lnTo>
                <a:lnTo>
                  <a:pt x="285432" y="267639"/>
                </a:lnTo>
                <a:lnTo>
                  <a:pt x="278792" y="260997"/>
                </a:lnTo>
                <a:close/>
              </a:path>
              <a:path w="314325" h="314325">
                <a:moveTo>
                  <a:pt x="272964" y="206908"/>
                </a:moveTo>
                <a:lnTo>
                  <a:pt x="255612" y="206908"/>
                </a:lnTo>
                <a:lnTo>
                  <a:pt x="303085" y="254381"/>
                </a:lnTo>
                <a:lnTo>
                  <a:pt x="303085" y="261315"/>
                </a:lnTo>
                <a:lnTo>
                  <a:pt x="296760" y="267639"/>
                </a:lnTo>
                <a:lnTo>
                  <a:pt x="294017" y="268770"/>
                </a:lnTo>
                <a:lnTo>
                  <a:pt x="311135" y="268770"/>
                </a:lnTo>
                <a:lnTo>
                  <a:pt x="312591" y="266574"/>
                </a:lnTo>
                <a:lnTo>
                  <a:pt x="314286" y="257841"/>
                </a:lnTo>
                <a:lnTo>
                  <a:pt x="312591" y="249108"/>
                </a:lnTo>
                <a:lnTo>
                  <a:pt x="307505" y="241439"/>
                </a:lnTo>
                <a:lnTo>
                  <a:pt x="272964" y="206908"/>
                </a:lnTo>
                <a:close/>
              </a:path>
              <a:path w="314325" h="314325">
                <a:moveTo>
                  <a:pt x="246809" y="229006"/>
                </a:moveTo>
                <a:lnTo>
                  <a:pt x="229450" y="229006"/>
                </a:lnTo>
                <a:lnTo>
                  <a:pt x="250367" y="249923"/>
                </a:lnTo>
                <a:lnTo>
                  <a:pt x="250367" y="258775"/>
                </a:lnTo>
                <a:lnTo>
                  <a:pt x="246506" y="262636"/>
                </a:lnTo>
                <a:lnTo>
                  <a:pt x="260860" y="262636"/>
                </a:lnTo>
                <a:lnTo>
                  <a:pt x="261442" y="260997"/>
                </a:lnTo>
                <a:lnTo>
                  <a:pt x="278792" y="260997"/>
                </a:lnTo>
                <a:lnTo>
                  <a:pt x="246809" y="229006"/>
                </a:lnTo>
                <a:close/>
              </a:path>
              <a:path w="314325" h="314325">
                <a:moveTo>
                  <a:pt x="192828" y="87200"/>
                </a:moveTo>
                <a:lnTo>
                  <a:pt x="142354" y="109093"/>
                </a:lnTo>
                <a:lnTo>
                  <a:pt x="129463" y="126326"/>
                </a:lnTo>
                <a:lnTo>
                  <a:pt x="35890" y="126326"/>
                </a:lnTo>
                <a:lnTo>
                  <a:pt x="33134" y="129070"/>
                </a:lnTo>
                <a:lnTo>
                  <a:pt x="33134" y="135851"/>
                </a:lnTo>
                <a:lnTo>
                  <a:pt x="35890" y="138595"/>
                </a:lnTo>
                <a:lnTo>
                  <a:pt x="124167" y="138595"/>
                </a:lnTo>
                <a:lnTo>
                  <a:pt x="122050" y="146447"/>
                </a:lnTo>
                <a:lnTo>
                  <a:pt x="120799" y="154447"/>
                </a:lnTo>
                <a:lnTo>
                  <a:pt x="120412" y="162550"/>
                </a:lnTo>
                <a:lnTo>
                  <a:pt x="120878" y="170586"/>
                </a:lnTo>
                <a:lnTo>
                  <a:pt x="35890" y="170586"/>
                </a:lnTo>
                <a:lnTo>
                  <a:pt x="33134" y="173329"/>
                </a:lnTo>
                <a:lnTo>
                  <a:pt x="33134" y="180111"/>
                </a:lnTo>
                <a:lnTo>
                  <a:pt x="35890" y="182854"/>
                </a:lnTo>
                <a:lnTo>
                  <a:pt x="123304" y="182854"/>
                </a:lnTo>
                <a:lnTo>
                  <a:pt x="126393" y="191596"/>
                </a:lnTo>
                <a:lnTo>
                  <a:pt x="154107" y="224800"/>
                </a:lnTo>
                <a:lnTo>
                  <a:pt x="195389" y="237134"/>
                </a:lnTo>
                <a:lnTo>
                  <a:pt x="200659" y="237134"/>
                </a:lnTo>
                <a:lnTo>
                  <a:pt x="205930" y="236588"/>
                </a:lnTo>
                <a:lnTo>
                  <a:pt x="211099" y="235483"/>
                </a:lnTo>
                <a:lnTo>
                  <a:pt x="223367" y="235483"/>
                </a:lnTo>
                <a:lnTo>
                  <a:pt x="223367" y="231762"/>
                </a:lnTo>
                <a:lnTo>
                  <a:pt x="225424" y="230936"/>
                </a:lnTo>
                <a:lnTo>
                  <a:pt x="227456" y="230022"/>
                </a:lnTo>
                <a:lnTo>
                  <a:pt x="229450" y="229006"/>
                </a:lnTo>
                <a:lnTo>
                  <a:pt x="246809" y="229006"/>
                </a:lnTo>
                <a:lnTo>
                  <a:pt x="242677" y="224872"/>
                </a:lnTo>
                <a:lnTo>
                  <a:pt x="195395" y="224872"/>
                </a:lnTo>
                <a:lnTo>
                  <a:pt x="171767" y="220286"/>
                </a:lnTo>
                <a:lnTo>
                  <a:pt x="151015" y="206527"/>
                </a:lnTo>
                <a:lnTo>
                  <a:pt x="137256" y="185775"/>
                </a:lnTo>
                <a:lnTo>
                  <a:pt x="132670" y="162147"/>
                </a:lnTo>
                <a:lnTo>
                  <a:pt x="137256" y="138518"/>
                </a:lnTo>
                <a:lnTo>
                  <a:pt x="171769" y="104005"/>
                </a:lnTo>
                <a:lnTo>
                  <a:pt x="195389" y="99415"/>
                </a:lnTo>
                <a:lnTo>
                  <a:pt x="236565" y="99415"/>
                </a:lnTo>
                <a:lnTo>
                  <a:pt x="230099" y="95623"/>
                </a:lnTo>
                <a:lnTo>
                  <a:pt x="223367" y="92532"/>
                </a:lnTo>
                <a:lnTo>
                  <a:pt x="223367" y="88798"/>
                </a:lnTo>
                <a:lnTo>
                  <a:pt x="211099" y="88798"/>
                </a:lnTo>
                <a:lnTo>
                  <a:pt x="192828" y="87200"/>
                </a:lnTo>
                <a:close/>
              </a:path>
              <a:path w="314325" h="314325">
                <a:moveTo>
                  <a:pt x="236565" y="99415"/>
                </a:moveTo>
                <a:lnTo>
                  <a:pt x="195389" y="99415"/>
                </a:lnTo>
                <a:lnTo>
                  <a:pt x="207388" y="100563"/>
                </a:lnTo>
                <a:lnTo>
                  <a:pt x="219025" y="104005"/>
                </a:lnTo>
                <a:lnTo>
                  <a:pt x="229942" y="109740"/>
                </a:lnTo>
                <a:lnTo>
                  <a:pt x="239775" y="117767"/>
                </a:lnTo>
                <a:lnTo>
                  <a:pt x="253534" y="138518"/>
                </a:lnTo>
                <a:lnTo>
                  <a:pt x="258121" y="162147"/>
                </a:lnTo>
                <a:lnTo>
                  <a:pt x="253534" y="185775"/>
                </a:lnTo>
                <a:lnTo>
                  <a:pt x="239775" y="206527"/>
                </a:lnTo>
                <a:lnTo>
                  <a:pt x="219024" y="220286"/>
                </a:lnTo>
                <a:lnTo>
                  <a:pt x="195395" y="224872"/>
                </a:lnTo>
                <a:lnTo>
                  <a:pt x="242677" y="224872"/>
                </a:lnTo>
                <a:lnTo>
                  <a:pt x="240169" y="222364"/>
                </a:lnTo>
                <a:lnTo>
                  <a:pt x="243052" y="220205"/>
                </a:lnTo>
                <a:lnTo>
                  <a:pt x="245821" y="217817"/>
                </a:lnTo>
                <a:lnTo>
                  <a:pt x="251066" y="212572"/>
                </a:lnTo>
                <a:lnTo>
                  <a:pt x="253466" y="209804"/>
                </a:lnTo>
                <a:lnTo>
                  <a:pt x="255612" y="206908"/>
                </a:lnTo>
                <a:lnTo>
                  <a:pt x="272964" y="206908"/>
                </a:lnTo>
                <a:lnTo>
                  <a:pt x="262254" y="196202"/>
                </a:lnTo>
                <a:lnTo>
                  <a:pt x="268308" y="179758"/>
                </a:lnTo>
                <a:lnTo>
                  <a:pt x="270389" y="162550"/>
                </a:lnTo>
                <a:lnTo>
                  <a:pt x="268498" y="145328"/>
                </a:lnTo>
                <a:lnTo>
                  <a:pt x="262717" y="129070"/>
                </a:lnTo>
                <a:lnTo>
                  <a:pt x="262635" y="111074"/>
                </a:lnTo>
                <a:lnTo>
                  <a:pt x="250367" y="111074"/>
                </a:lnTo>
                <a:lnTo>
                  <a:pt x="249109" y="109740"/>
                </a:lnTo>
                <a:lnTo>
                  <a:pt x="248450" y="109093"/>
                </a:lnTo>
                <a:lnTo>
                  <a:pt x="242696" y="103901"/>
                </a:lnTo>
                <a:lnTo>
                  <a:pt x="236565" y="99415"/>
                </a:lnTo>
                <a:close/>
              </a:path>
              <a:path w="314325" h="314325">
                <a:moveTo>
                  <a:pt x="260670" y="12268"/>
                </a:moveTo>
                <a:lnTo>
                  <a:pt x="246506" y="12268"/>
                </a:lnTo>
                <a:lnTo>
                  <a:pt x="250367" y="16116"/>
                </a:lnTo>
                <a:lnTo>
                  <a:pt x="250367" y="111074"/>
                </a:lnTo>
                <a:lnTo>
                  <a:pt x="262635" y="111074"/>
                </a:lnTo>
                <a:lnTo>
                  <a:pt x="262635" y="20853"/>
                </a:lnTo>
                <a:lnTo>
                  <a:pt x="260993" y="12746"/>
                </a:lnTo>
                <a:lnTo>
                  <a:pt x="260670" y="12268"/>
                </a:lnTo>
                <a:close/>
              </a:path>
              <a:path w="314325" h="314325">
                <a:moveTo>
                  <a:pt x="221397" y="51536"/>
                </a:moveTo>
                <a:lnTo>
                  <a:pt x="207238" y="51536"/>
                </a:lnTo>
                <a:lnTo>
                  <a:pt x="211099" y="55397"/>
                </a:lnTo>
                <a:lnTo>
                  <a:pt x="211099" y="88798"/>
                </a:lnTo>
                <a:lnTo>
                  <a:pt x="223367" y="88798"/>
                </a:lnTo>
                <a:lnTo>
                  <a:pt x="223367" y="60134"/>
                </a:lnTo>
                <a:lnTo>
                  <a:pt x="221723" y="52019"/>
                </a:lnTo>
                <a:lnTo>
                  <a:pt x="221397" y="51536"/>
                </a:lnTo>
                <a:close/>
              </a:path>
              <a:path w="314325" h="314325">
                <a:moveTo>
                  <a:pt x="241769" y="0"/>
                </a:moveTo>
                <a:lnTo>
                  <a:pt x="78549" y="0"/>
                </a:lnTo>
                <a:lnTo>
                  <a:pt x="70434" y="1642"/>
                </a:lnTo>
                <a:lnTo>
                  <a:pt x="63801" y="6116"/>
                </a:lnTo>
                <a:lnTo>
                  <a:pt x="59325" y="12746"/>
                </a:lnTo>
                <a:lnTo>
                  <a:pt x="57683" y="20853"/>
                </a:lnTo>
                <a:lnTo>
                  <a:pt x="57683" y="39268"/>
                </a:lnTo>
                <a:lnTo>
                  <a:pt x="58000" y="39268"/>
                </a:lnTo>
                <a:lnTo>
                  <a:pt x="69951" y="39192"/>
                </a:lnTo>
                <a:lnTo>
                  <a:pt x="69951" y="16116"/>
                </a:lnTo>
                <a:lnTo>
                  <a:pt x="73812" y="12268"/>
                </a:lnTo>
                <a:lnTo>
                  <a:pt x="260670" y="12268"/>
                </a:lnTo>
                <a:lnTo>
                  <a:pt x="256517" y="6116"/>
                </a:lnTo>
                <a:lnTo>
                  <a:pt x="249884" y="1642"/>
                </a:lnTo>
                <a:lnTo>
                  <a:pt x="241769" y="0"/>
                </a:lnTo>
                <a:close/>
              </a:path>
              <a:path w="314325" h="314325">
                <a:moveTo>
                  <a:pt x="69595" y="39192"/>
                </a:moveTo>
                <a:lnTo>
                  <a:pt x="58051" y="39192"/>
                </a:lnTo>
                <a:lnTo>
                  <a:pt x="69557" y="39268"/>
                </a:lnTo>
                <a:close/>
              </a:path>
              <a:path w="314325" h="314325">
                <a:moveTo>
                  <a:pt x="69951" y="39192"/>
                </a:moveTo>
                <a:lnTo>
                  <a:pt x="69595" y="39192"/>
                </a:lnTo>
                <a:lnTo>
                  <a:pt x="69951" y="39268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62"/>
          <p:cNvSpPr/>
          <p:nvPr/>
        </p:nvSpPr>
        <p:spPr>
          <a:xfrm>
            <a:off x="1092664" y="3559385"/>
            <a:ext cx="84213" cy="720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63"/>
          <p:cNvSpPr/>
          <p:nvPr/>
        </p:nvSpPr>
        <p:spPr>
          <a:xfrm>
            <a:off x="972517" y="3648273"/>
            <a:ext cx="98425" cy="12700"/>
          </a:xfrm>
          <a:custGeom>
            <a:avLst/>
            <a:gdLst/>
            <a:ahLst/>
            <a:cxnLst/>
            <a:rect l="l" t="t" r="r" b="b"/>
            <a:pathLst>
              <a:path w="98425" h="12700">
                <a:moveTo>
                  <a:pt x="95377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95377" y="12268"/>
                </a:lnTo>
                <a:lnTo>
                  <a:pt x="98132" y="9525"/>
                </a:lnTo>
                <a:lnTo>
                  <a:pt x="98132" y="2743"/>
                </a:lnTo>
                <a:lnTo>
                  <a:pt x="9537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64"/>
          <p:cNvSpPr/>
          <p:nvPr/>
        </p:nvSpPr>
        <p:spPr>
          <a:xfrm>
            <a:off x="1090414" y="36925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747" y="0"/>
                </a:moveTo>
                <a:lnTo>
                  <a:pt x="4521" y="0"/>
                </a:lnTo>
                <a:lnTo>
                  <a:pt x="2933" y="647"/>
                </a:lnTo>
                <a:lnTo>
                  <a:pt x="647" y="2933"/>
                </a:lnTo>
                <a:lnTo>
                  <a:pt x="0" y="4521"/>
                </a:lnTo>
                <a:lnTo>
                  <a:pt x="0" y="7747"/>
                </a:lnTo>
                <a:lnTo>
                  <a:pt x="647" y="9321"/>
                </a:lnTo>
                <a:lnTo>
                  <a:pt x="2933" y="11607"/>
                </a:lnTo>
                <a:lnTo>
                  <a:pt x="4508" y="12268"/>
                </a:lnTo>
                <a:lnTo>
                  <a:pt x="7747" y="12268"/>
                </a:lnTo>
                <a:lnTo>
                  <a:pt x="9334" y="11607"/>
                </a:lnTo>
                <a:lnTo>
                  <a:pt x="11620" y="9321"/>
                </a:lnTo>
                <a:lnTo>
                  <a:pt x="12268" y="7747"/>
                </a:lnTo>
                <a:lnTo>
                  <a:pt x="12268" y="4521"/>
                </a:lnTo>
                <a:lnTo>
                  <a:pt x="11620" y="2933"/>
                </a:lnTo>
                <a:lnTo>
                  <a:pt x="9334" y="647"/>
                </a:lnTo>
                <a:lnTo>
                  <a:pt x="774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65"/>
          <p:cNvSpPr/>
          <p:nvPr/>
        </p:nvSpPr>
        <p:spPr>
          <a:xfrm>
            <a:off x="972514" y="3692533"/>
            <a:ext cx="106045" cy="12700"/>
          </a:xfrm>
          <a:custGeom>
            <a:avLst/>
            <a:gdLst/>
            <a:ahLst/>
            <a:cxnLst/>
            <a:rect l="l" t="t" r="r" b="b"/>
            <a:pathLst>
              <a:path w="106044" h="12700">
                <a:moveTo>
                  <a:pt x="102768" y="0"/>
                </a:moveTo>
                <a:lnTo>
                  <a:pt x="2755" y="0"/>
                </a:lnTo>
                <a:lnTo>
                  <a:pt x="0" y="2743"/>
                </a:lnTo>
                <a:lnTo>
                  <a:pt x="0" y="9525"/>
                </a:lnTo>
                <a:lnTo>
                  <a:pt x="2755" y="12268"/>
                </a:lnTo>
                <a:lnTo>
                  <a:pt x="102768" y="12268"/>
                </a:lnTo>
                <a:lnTo>
                  <a:pt x="105498" y="9525"/>
                </a:lnTo>
                <a:lnTo>
                  <a:pt x="105498" y="2743"/>
                </a:lnTo>
                <a:lnTo>
                  <a:pt x="102768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062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Овал 2"/>
          <p:cNvSpPr/>
          <p:nvPr/>
        </p:nvSpPr>
        <p:spPr>
          <a:xfrm>
            <a:off x="1350956" y="1482131"/>
            <a:ext cx="1981200" cy="1981200"/>
          </a:xfrm>
          <a:prstGeom prst="ellipse">
            <a:avLst/>
          </a:prstGeom>
          <a:solidFill>
            <a:schemeClr val="bg2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/>
          <p:cNvSpPr/>
          <p:nvPr/>
        </p:nvSpPr>
        <p:spPr>
          <a:xfrm>
            <a:off x="2818796" y="1341324"/>
            <a:ext cx="2351092" cy="2351092"/>
          </a:xfrm>
          <a:prstGeom prst="ellipse">
            <a:avLst/>
          </a:prstGeom>
          <a:solidFill>
            <a:schemeClr val="accent3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Овал 137"/>
          <p:cNvSpPr/>
          <p:nvPr/>
        </p:nvSpPr>
        <p:spPr>
          <a:xfrm>
            <a:off x="4178452" y="1112993"/>
            <a:ext cx="2321560" cy="2331305"/>
          </a:xfrm>
          <a:prstGeom prst="ellipse">
            <a:avLst/>
          </a:prstGeom>
          <a:solidFill>
            <a:schemeClr val="accent5">
              <a:lumMod val="7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Овал 138"/>
          <p:cNvSpPr/>
          <p:nvPr/>
        </p:nvSpPr>
        <p:spPr>
          <a:xfrm>
            <a:off x="5624971" y="1363732"/>
            <a:ext cx="2351812" cy="2247176"/>
          </a:xfrm>
          <a:prstGeom prst="ellipse">
            <a:avLst/>
          </a:prstGeom>
          <a:solidFill>
            <a:schemeClr val="bg1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Овал 139"/>
          <p:cNvSpPr/>
          <p:nvPr/>
        </p:nvSpPr>
        <p:spPr>
          <a:xfrm>
            <a:off x="7178998" y="1259816"/>
            <a:ext cx="2351092" cy="2351092"/>
          </a:xfrm>
          <a:prstGeom prst="ellipse">
            <a:avLst/>
          </a:prstGeom>
          <a:solidFill>
            <a:schemeClr val="accent3">
              <a:lumMod val="5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object 10"/>
          <p:cNvSpPr/>
          <p:nvPr/>
        </p:nvSpPr>
        <p:spPr>
          <a:xfrm>
            <a:off x="0" y="2414633"/>
            <a:ext cx="10833100" cy="1820817"/>
          </a:xfrm>
          <a:custGeom>
            <a:avLst/>
            <a:gdLst/>
            <a:ahLst/>
            <a:cxnLst/>
            <a:rect l="l" t="t" r="r" b="b"/>
            <a:pathLst>
              <a:path w="3613150" h="4930140">
                <a:moveTo>
                  <a:pt x="3579837" y="0"/>
                </a:moveTo>
                <a:lnTo>
                  <a:pt x="33020" y="0"/>
                </a:lnTo>
                <a:lnTo>
                  <a:pt x="20166" y="2594"/>
                </a:lnTo>
                <a:lnTo>
                  <a:pt x="9671" y="9671"/>
                </a:lnTo>
                <a:lnTo>
                  <a:pt x="2594" y="20166"/>
                </a:lnTo>
                <a:lnTo>
                  <a:pt x="0" y="33020"/>
                </a:lnTo>
                <a:lnTo>
                  <a:pt x="0" y="4897069"/>
                </a:lnTo>
                <a:lnTo>
                  <a:pt x="2594" y="4909922"/>
                </a:lnTo>
                <a:lnTo>
                  <a:pt x="9671" y="4920418"/>
                </a:lnTo>
                <a:lnTo>
                  <a:pt x="20166" y="4927494"/>
                </a:lnTo>
                <a:lnTo>
                  <a:pt x="33020" y="4930089"/>
                </a:lnTo>
                <a:lnTo>
                  <a:pt x="3579837" y="4930089"/>
                </a:lnTo>
                <a:lnTo>
                  <a:pt x="3592693" y="4927494"/>
                </a:lnTo>
                <a:lnTo>
                  <a:pt x="3603193" y="4920418"/>
                </a:lnTo>
                <a:lnTo>
                  <a:pt x="3610273" y="4909922"/>
                </a:lnTo>
                <a:lnTo>
                  <a:pt x="3612870" y="4897069"/>
                </a:lnTo>
                <a:lnTo>
                  <a:pt x="3612870" y="33020"/>
                </a:lnTo>
                <a:lnTo>
                  <a:pt x="3610273" y="20166"/>
                </a:lnTo>
                <a:lnTo>
                  <a:pt x="3603193" y="9671"/>
                </a:lnTo>
                <a:lnTo>
                  <a:pt x="3592693" y="2594"/>
                </a:lnTo>
                <a:lnTo>
                  <a:pt x="35798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8"/>
          <p:cNvSpPr txBox="1"/>
          <p:nvPr/>
        </p:nvSpPr>
        <p:spPr>
          <a:xfrm>
            <a:off x="1009190" y="2663598"/>
            <a:ext cx="1905000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01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Продукцию животноводства после скармливания корма, приготовленного с использованием </a:t>
            </a:r>
            <a:r>
              <a:rPr lang="ru-RU" sz="1100" dirty="0" smtClean="0"/>
              <a:t>БИОСИБ®АЦИД</a:t>
            </a:r>
            <a:r>
              <a:rPr lang="ru-RU" sz="1100" dirty="0"/>
              <a:t>, </a:t>
            </a:r>
            <a:endParaRPr lang="ru-RU" sz="1100" dirty="0" smtClean="0"/>
          </a:p>
          <a:p>
            <a:pPr algn="ctr"/>
            <a:r>
              <a:rPr lang="ru-RU" sz="1100" dirty="0" smtClean="0"/>
              <a:t>реализуют </a:t>
            </a:r>
            <a:r>
              <a:rPr lang="ru-RU" sz="1100" dirty="0"/>
              <a:t>без ограничений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961690" y="2394785"/>
            <a:ext cx="155905" cy="155892"/>
            <a:chOff x="6333313" y="4308641"/>
            <a:chExt cx="155905" cy="155892"/>
          </a:xfrm>
        </p:grpSpPr>
        <p:sp>
          <p:nvSpPr>
            <p:cNvPr id="86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2" name="object 18"/>
          <p:cNvSpPr txBox="1"/>
          <p:nvPr/>
        </p:nvSpPr>
        <p:spPr>
          <a:xfrm>
            <a:off x="3197540" y="2703307"/>
            <a:ext cx="119703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02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Противопоказаний  применения </a:t>
            </a:r>
            <a:r>
              <a:rPr lang="ru-RU" sz="1100" dirty="0" smtClean="0"/>
              <a:t>БИОСИБ®АЦИД </a:t>
            </a:r>
          </a:p>
          <a:p>
            <a:pPr algn="ctr"/>
            <a:r>
              <a:rPr lang="ru-RU" sz="1100" dirty="0" smtClean="0"/>
              <a:t>не </a:t>
            </a:r>
            <a:r>
              <a:rPr lang="ru-RU" sz="1100" dirty="0"/>
              <a:t>установлено </a:t>
            </a:r>
          </a:p>
        </p:txBody>
      </p:sp>
      <p:grpSp>
        <p:nvGrpSpPr>
          <p:cNvPr id="144" name="Группа 143"/>
          <p:cNvGrpSpPr/>
          <p:nvPr/>
        </p:nvGrpSpPr>
        <p:grpSpPr>
          <a:xfrm>
            <a:off x="3744199" y="2394785"/>
            <a:ext cx="155905" cy="155892"/>
            <a:chOff x="6333313" y="4308641"/>
            <a:chExt cx="155905" cy="155892"/>
          </a:xfrm>
        </p:grpSpPr>
        <p:sp>
          <p:nvSpPr>
            <p:cNvPr id="145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7" name="object 18"/>
          <p:cNvSpPr txBox="1"/>
          <p:nvPr/>
        </p:nvSpPr>
        <p:spPr>
          <a:xfrm>
            <a:off x="4600027" y="2663598"/>
            <a:ext cx="1426123" cy="1290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03</a:t>
            </a:r>
          </a:p>
          <a:p>
            <a:pPr algn="ctr"/>
            <a:r>
              <a:rPr lang="ru-RU" sz="1100" dirty="0" smtClean="0"/>
              <a:t>Корма,  </a:t>
            </a:r>
            <a:r>
              <a:rPr lang="ru-RU" sz="1100" dirty="0"/>
              <a:t>заготовленные с применением </a:t>
            </a:r>
            <a:r>
              <a:rPr lang="ru-RU" sz="1100" dirty="0" smtClean="0"/>
              <a:t>БИОСИБ®АЦИД </a:t>
            </a:r>
            <a:r>
              <a:rPr lang="ru-RU" sz="1100" dirty="0"/>
              <a:t>не </a:t>
            </a:r>
            <a:r>
              <a:rPr lang="ru-RU" sz="1100" dirty="0" smtClean="0"/>
              <a:t>имеют </a:t>
            </a:r>
            <a:r>
              <a:rPr lang="ru-RU" sz="1100" dirty="0"/>
              <a:t>ограничений по </a:t>
            </a:r>
            <a:r>
              <a:rPr lang="ru-RU" sz="1100" dirty="0" smtClean="0"/>
              <a:t>скармливанию</a:t>
            </a:r>
            <a:endParaRPr lang="ru-RU" sz="1100" dirty="0"/>
          </a:p>
        </p:txBody>
      </p:sp>
      <p:sp>
        <p:nvSpPr>
          <p:cNvPr id="68" name="object 16"/>
          <p:cNvSpPr/>
          <p:nvPr/>
        </p:nvSpPr>
        <p:spPr>
          <a:xfrm>
            <a:off x="1441126" y="2999170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6"/>
          <p:cNvSpPr/>
          <p:nvPr/>
        </p:nvSpPr>
        <p:spPr>
          <a:xfrm>
            <a:off x="3087206" y="2999170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6"/>
          <p:cNvSpPr/>
          <p:nvPr/>
        </p:nvSpPr>
        <p:spPr>
          <a:xfrm>
            <a:off x="4733286" y="2999170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0" name="Группа 149"/>
          <p:cNvGrpSpPr/>
          <p:nvPr/>
        </p:nvGrpSpPr>
        <p:grpSpPr>
          <a:xfrm>
            <a:off x="5175236" y="2394785"/>
            <a:ext cx="155905" cy="155892"/>
            <a:chOff x="6333313" y="4308641"/>
            <a:chExt cx="155905" cy="155892"/>
          </a:xfrm>
        </p:grpSpPr>
        <p:sp>
          <p:nvSpPr>
            <p:cNvPr id="151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3" name="Группа 152"/>
          <p:cNvGrpSpPr/>
          <p:nvPr/>
        </p:nvGrpSpPr>
        <p:grpSpPr>
          <a:xfrm>
            <a:off x="6606273" y="2394785"/>
            <a:ext cx="155905" cy="155892"/>
            <a:chOff x="6333313" y="4308641"/>
            <a:chExt cx="155905" cy="155892"/>
          </a:xfrm>
        </p:grpSpPr>
        <p:sp>
          <p:nvSpPr>
            <p:cNvPr id="154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8454831" y="2394785"/>
            <a:ext cx="155905" cy="155892"/>
            <a:chOff x="6333313" y="4308641"/>
            <a:chExt cx="155905" cy="155892"/>
          </a:xfrm>
        </p:grpSpPr>
        <p:sp>
          <p:nvSpPr>
            <p:cNvPr id="157" name="object 31"/>
            <p:cNvSpPr/>
            <p:nvPr/>
          </p:nvSpPr>
          <p:spPr>
            <a:xfrm>
              <a:off x="6333313" y="4308641"/>
              <a:ext cx="155905" cy="155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32"/>
            <p:cNvSpPr/>
            <p:nvPr/>
          </p:nvSpPr>
          <p:spPr>
            <a:xfrm>
              <a:off x="6359464" y="4355035"/>
              <a:ext cx="104775" cy="703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2" name="object 18"/>
          <p:cNvSpPr txBox="1"/>
          <p:nvPr/>
        </p:nvSpPr>
        <p:spPr>
          <a:xfrm>
            <a:off x="6178550" y="2715172"/>
            <a:ext cx="149037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04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При попадании на кожу не вызывает быстрых и глубоких ожогов, не имеет резкого запаха</a:t>
            </a:r>
          </a:p>
        </p:txBody>
      </p:sp>
      <p:sp>
        <p:nvSpPr>
          <p:cNvPr id="163" name="object 16"/>
          <p:cNvSpPr/>
          <p:nvPr/>
        </p:nvSpPr>
        <p:spPr>
          <a:xfrm>
            <a:off x="6379366" y="2999170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8"/>
          <p:cNvSpPr txBox="1"/>
          <p:nvPr/>
        </p:nvSpPr>
        <p:spPr>
          <a:xfrm>
            <a:off x="7947543" y="2703307"/>
            <a:ext cx="1424410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spc="35" dirty="0" smtClean="0">
                <a:solidFill>
                  <a:schemeClr val="bg1"/>
                </a:solidFill>
                <a:cs typeface="Calibri"/>
              </a:rPr>
              <a:t>05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/>
              <a:t>Не обладает коррозийными свойствами в отношении металлов и уплотнительных соединений</a:t>
            </a:r>
          </a:p>
        </p:txBody>
      </p:sp>
      <p:sp>
        <p:nvSpPr>
          <p:cNvPr id="165" name="object 16"/>
          <p:cNvSpPr/>
          <p:nvPr/>
        </p:nvSpPr>
        <p:spPr>
          <a:xfrm>
            <a:off x="8025447" y="2999170"/>
            <a:ext cx="900430" cy="133985"/>
          </a:xfrm>
          <a:custGeom>
            <a:avLst/>
            <a:gdLst/>
            <a:ahLst/>
            <a:cxnLst/>
            <a:rect l="l" t="t" r="r" b="b"/>
            <a:pathLst>
              <a:path w="900429" h="133985">
                <a:moveTo>
                  <a:pt x="301434" y="0"/>
                </a:moveTo>
                <a:lnTo>
                  <a:pt x="0" y="0"/>
                </a:lnTo>
                <a:lnTo>
                  <a:pt x="0" y="15011"/>
                </a:lnTo>
                <a:lnTo>
                  <a:pt x="291668" y="15011"/>
                </a:lnTo>
                <a:lnTo>
                  <a:pt x="344220" y="133426"/>
                </a:lnTo>
                <a:lnTo>
                  <a:pt x="900023" y="133426"/>
                </a:lnTo>
                <a:lnTo>
                  <a:pt x="900023" y="118402"/>
                </a:lnTo>
                <a:lnTo>
                  <a:pt x="353987" y="118402"/>
                </a:lnTo>
                <a:lnTo>
                  <a:pt x="30143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083550" y="1863153"/>
            <a:ext cx="683806" cy="4636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7841" y="1722651"/>
            <a:ext cx="649884" cy="6498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0642" y="1668127"/>
            <a:ext cx="670568" cy="7032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5136" y="1722651"/>
            <a:ext cx="511386" cy="59423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3087" y="1732417"/>
            <a:ext cx="666694" cy="676116"/>
          </a:xfrm>
          <a:prstGeom prst="rect">
            <a:avLst/>
          </a:prstGeom>
        </p:spPr>
      </p:pic>
      <p:sp>
        <p:nvSpPr>
          <p:cNvPr id="56" name="object 12"/>
          <p:cNvSpPr txBox="1"/>
          <p:nvPr/>
        </p:nvSpPr>
        <p:spPr>
          <a:xfrm>
            <a:off x="1621425" y="574264"/>
            <a:ext cx="788502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dirty="0"/>
              <a:t>ОСНОВНЫЕ ДОСТОИНСТВА </a:t>
            </a:r>
            <a:r>
              <a:rPr lang="ru-RU" sz="2400" b="1" dirty="0" smtClean="0"/>
              <a:t>ПРЕПАРАТА БИОСИБ®АЦИД</a:t>
            </a:r>
            <a:endParaRPr lang="ru-RU" sz="2400" b="1" dirty="0"/>
          </a:p>
        </p:txBody>
      </p:sp>
      <p:graphicFrame>
        <p:nvGraphicFramePr>
          <p:cNvPr id="5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5336204"/>
              </p:ext>
            </p:extLst>
          </p:nvPr>
        </p:nvGraphicFramePr>
        <p:xfrm>
          <a:off x="2568150" y="5454650"/>
          <a:ext cx="5525982" cy="8707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9982">
                  <a:extLst>
                    <a:ext uri="{9D8B030D-6E8A-4147-A177-3AD203B41FA5}">
                      <a16:colId xmlns:a16="http://schemas.microsoft.com/office/drawing/2014/main" xmlns="" val="6119876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453149463"/>
                    </a:ext>
                  </a:extLst>
                </a:gridCol>
              </a:tblGrid>
              <a:tr h="1968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Ботанический состав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Дозировка,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л/т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6795644"/>
                  </a:ext>
                </a:extLst>
              </a:tr>
              <a:tr h="1420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Бобовые травы влажностью 65-75%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3-4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4739137"/>
                  </a:ext>
                </a:extLst>
              </a:tr>
              <a:tr h="3151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Злаковые травы и кукуруза с влажностью 65-80%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3-4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517233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Плющенное зерно влажностью 30-40%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4-5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3914919"/>
                  </a:ext>
                </a:extLst>
              </a:tr>
            </a:tbl>
          </a:graphicData>
        </a:graphic>
      </p:graphicFrame>
      <p:sp>
        <p:nvSpPr>
          <p:cNvPr id="61" name="object 13"/>
          <p:cNvSpPr/>
          <p:nvPr/>
        </p:nvSpPr>
        <p:spPr>
          <a:xfrm>
            <a:off x="3979707" y="4566946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7"/>
                </a:lnTo>
                <a:lnTo>
                  <a:pt x="205975" y="26504"/>
                </a:lnTo>
                <a:lnTo>
                  <a:pt x="167032" y="46047"/>
                </a:lnTo>
                <a:lnTo>
                  <a:pt x="131165" y="70274"/>
                </a:lnTo>
                <a:lnTo>
                  <a:pt x="98777" y="98783"/>
                </a:lnTo>
                <a:lnTo>
                  <a:pt x="70269" y="131173"/>
                </a:lnTo>
                <a:lnTo>
                  <a:pt x="46044" y="167041"/>
                </a:lnTo>
                <a:lnTo>
                  <a:pt x="26502" y="205986"/>
                </a:lnTo>
                <a:lnTo>
                  <a:pt x="12046" y="247605"/>
                </a:lnTo>
                <a:lnTo>
                  <a:pt x="3078" y="291498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8"/>
                </a:lnTo>
                <a:lnTo>
                  <a:pt x="662450" y="247605"/>
                </a:lnTo>
                <a:lnTo>
                  <a:pt x="647994" y="205986"/>
                </a:lnTo>
                <a:lnTo>
                  <a:pt x="628452" y="167041"/>
                </a:lnTo>
                <a:lnTo>
                  <a:pt x="604227" y="131173"/>
                </a:lnTo>
                <a:lnTo>
                  <a:pt x="575719" y="98783"/>
                </a:lnTo>
                <a:lnTo>
                  <a:pt x="543331" y="70274"/>
                </a:lnTo>
                <a:lnTo>
                  <a:pt x="507464" y="46047"/>
                </a:lnTo>
                <a:lnTo>
                  <a:pt x="468521" y="26504"/>
                </a:lnTo>
                <a:lnTo>
                  <a:pt x="426902" y="12047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4"/>
          <p:cNvSpPr/>
          <p:nvPr/>
        </p:nvSpPr>
        <p:spPr>
          <a:xfrm>
            <a:off x="3970406" y="4557645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AE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5"/>
          <p:cNvSpPr/>
          <p:nvPr/>
        </p:nvSpPr>
        <p:spPr>
          <a:xfrm>
            <a:off x="3970406" y="4557645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5" h="675005">
                <a:moveTo>
                  <a:pt x="337248" y="0"/>
                </a:moveTo>
                <a:lnTo>
                  <a:pt x="291485" y="3078"/>
                </a:lnTo>
                <a:lnTo>
                  <a:pt x="247594" y="12046"/>
                </a:lnTo>
                <a:lnTo>
                  <a:pt x="205975" y="26502"/>
                </a:lnTo>
                <a:lnTo>
                  <a:pt x="167032" y="46044"/>
                </a:lnTo>
                <a:lnTo>
                  <a:pt x="131165" y="70270"/>
                </a:lnTo>
                <a:lnTo>
                  <a:pt x="98777" y="98779"/>
                </a:lnTo>
                <a:lnTo>
                  <a:pt x="70269" y="131168"/>
                </a:lnTo>
                <a:lnTo>
                  <a:pt x="46044" y="167036"/>
                </a:lnTo>
                <a:lnTo>
                  <a:pt x="26502" y="205981"/>
                </a:lnTo>
                <a:lnTo>
                  <a:pt x="12046" y="247601"/>
                </a:lnTo>
                <a:lnTo>
                  <a:pt x="3078" y="291495"/>
                </a:lnTo>
                <a:lnTo>
                  <a:pt x="0" y="337261"/>
                </a:lnTo>
                <a:lnTo>
                  <a:pt x="3078" y="383024"/>
                </a:lnTo>
                <a:lnTo>
                  <a:pt x="12046" y="426915"/>
                </a:lnTo>
                <a:lnTo>
                  <a:pt x="26502" y="468533"/>
                </a:lnTo>
                <a:lnTo>
                  <a:pt x="46044" y="507477"/>
                </a:lnTo>
                <a:lnTo>
                  <a:pt x="70269" y="543344"/>
                </a:lnTo>
                <a:lnTo>
                  <a:pt x="98777" y="575732"/>
                </a:lnTo>
                <a:lnTo>
                  <a:pt x="131165" y="604240"/>
                </a:lnTo>
                <a:lnTo>
                  <a:pt x="167032" y="628465"/>
                </a:lnTo>
                <a:lnTo>
                  <a:pt x="205975" y="648007"/>
                </a:lnTo>
                <a:lnTo>
                  <a:pt x="247594" y="662462"/>
                </a:lnTo>
                <a:lnTo>
                  <a:pt x="291485" y="671431"/>
                </a:lnTo>
                <a:lnTo>
                  <a:pt x="337248" y="674509"/>
                </a:lnTo>
                <a:lnTo>
                  <a:pt x="383011" y="671431"/>
                </a:lnTo>
                <a:lnTo>
                  <a:pt x="426902" y="662462"/>
                </a:lnTo>
                <a:lnTo>
                  <a:pt x="468521" y="648007"/>
                </a:lnTo>
                <a:lnTo>
                  <a:pt x="507464" y="628465"/>
                </a:lnTo>
                <a:lnTo>
                  <a:pt x="543331" y="604240"/>
                </a:lnTo>
                <a:lnTo>
                  <a:pt x="575719" y="575732"/>
                </a:lnTo>
                <a:lnTo>
                  <a:pt x="604227" y="543344"/>
                </a:lnTo>
                <a:lnTo>
                  <a:pt x="628452" y="507477"/>
                </a:lnTo>
                <a:lnTo>
                  <a:pt x="647994" y="468533"/>
                </a:lnTo>
                <a:lnTo>
                  <a:pt x="662450" y="426915"/>
                </a:lnTo>
                <a:lnTo>
                  <a:pt x="671418" y="383024"/>
                </a:lnTo>
                <a:lnTo>
                  <a:pt x="674497" y="337261"/>
                </a:lnTo>
                <a:lnTo>
                  <a:pt x="671418" y="291495"/>
                </a:lnTo>
                <a:lnTo>
                  <a:pt x="662450" y="247601"/>
                </a:lnTo>
                <a:lnTo>
                  <a:pt x="647994" y="205981"/>
                </a:lnTo>
                <a:lnTo>
                  <a:pt x="628452" y="167036"/>
                </a:lnTo>
                <a:lnTo>
                  <a:pt x="604227" y="131168"/>
                </a:lnTo>
                <a:lnTo>
                  <a:pt x="575719" y="98779"/>
                </a:lnTo>
                <a:lnTo>
                  <a:pt x="543331" y="70270"/>
                </a:lnTo>
                <a:lnTo>
                  <a:pt x="507464" y="46044"/>
                </a:lnTo>
                <a:lnTo>
                  <a:pt x="468521" y="26502"/>
                </a:lnTo>
                <a:lnTo>
                  <a:pt x="426902" y="12046"/>
                </a:lnTo>
                <a:lnTo>
                  <a:pt x="383011" y="3078"/>
                </a:lnTo>
                <a:lnTo>
                  <a:pt x="337248" y="0"/>
                </a:lnTo>
                <a:close/>
              </a:path>
            </a:pathLst>
          </a:custGeom>
          <a:solidFill>
            <a:srgbClr val="CD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6"/>
          <p:cNvSpPr/>
          <p:nvPr/>
        </p:nvSpPr>
        <p:spPr>
          <a:xfrm>
            <a:off x="4034877" y="4622133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97" y="0"/>
                </a:moveTo>
                <a:lnTo>
                  <a:pt x="236589" y="3695"/>
                </a:lnTo>
                <a:lnTo>
                  <a:pt x="193135" y="14396"/>
                </a:lnTo>
                <a:lnTo>
                  <a:pt x="152617" y="31519"/>
                </a:lnTo>
                <a:lnTo>
                  <a:pt x="115614" y="54484"/>
                </a:lnTo>
                <a:lnTo>
                  <a:pt x="82710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10" y="482060"/>
                </a:lnTo>
                <a:lnTo>
                  <a:pt x="115614" y="510284"/>
                </a:lnTo>
                <a:lnTo>
                  <a:pt x="152617" y="533249"/>
                </a:lnTo>
                <a:lnTo>
                  <a:pt x="193135" y="550372"/>
                </a:lnTo>
                <a:lnTo>
                  <a:pt x="236589" y="561073"/>
                </a:lnTo>
                <a:lnTo>
                  <a:pt x="282397" y="564769"/>
                </a:lnTo>
                <a:lnTo>
                  <a:pt x="328201" y="561073"/>
                </a:lnTo>
                <a:lnTo>
                  <a:pt x="371652" y="550372"/>
                </a:lnTo>
                <a:lnTo>
                  <a:pt x="412168" y="533249"/>
                </a:lnTo>
                <a:lnTo>
                  <a:pt x="449169" y="510284"/>
                </a:lnTo>
                <a:lnTo>
                  <a:pt x="482072" y="482060"/>
                </a:lnTo>
                <a:lnTo>
                  <a:pt x="510297" y="449156"/>
                </a:lnTo>
                <a:lnTo>
                  <a:pt x="533262" y="412156"/>
                </a:lnTo>
                <a:lnTo>
                  <a:pt x="550385" y="371639"/>
                </a:lnTo>
                <a:lnTo>
                  <a:pt x="561085" y="328188"/>
                </a:lnTo>
                <a:lnTo>
                  <a:pt x="564781" y="282384"/>
                </a:lnTo>
                <a:lnTo>
                  <a:pt x="561085" y="236580"/>
                </a:lnTo>
                <a:lnTo>
                  <a:pt x="550385" y="193129"/>
                </a:lnTo>
                <a:lnTo>
                  <a:pt x="533262" y="152612"/>
                </a:lnTo>
                <a:lnTo>
                  <a:pt x="510297" y="115612"/>
                </a:lnTo>
                <a:lnTo>
                  <a:pt x="482072" y="82708"/>
                </a:lnTo>
                <a:lnTo>
                  <a:pt x="449169" y="54484"/>
                </a:lnTo>
                <a:lnTo>
                  <a:pt x="412168" y="31519"/>
                </a:lnTo>
                <a:lnTo>
                  <a:pt x="371652" y="14396"/>
                </a:lnTo>
                <a:lnTo>
                  <a:pt x="328201" y="3695"/>
                </a:lnTo>
                <a:lnTo>
                  <a:pt x="282397" y="0"/>
                </a:lnTo>
                <a:close/>
              </a:path>
            </a:pathLst>
          </a:custGeom>
          <a:solidFill>
            <a:srgbClr val="AFB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7"/>
          <p:cNvSpPr/>
          <p:nvPr/>
        </p:nvSpPr>
        <p:spPr>
          <a:xfrm>
            <a:off x="4024955" y="4612205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384" y="0"/>
                </a:moveTo>
                <a:lnTo>
                  <a:pt x="236580" y="3695"/>
                </a:lnTo>
                <a:lnTo>
                  <a:pt x="193129" y="14396"/>
                </a:lnTo>
                <a:lnTo>
                  <a:pt x="152612" y="31519"/>
                </a:lnTo>
                <a:lnTo>
                  <a:pt x="115612" y="54484"/>
                </a:lnTo>
                <a:lnTo>
                  <a:pt x="82708" y="82708"/>
                </a:lnTo>
                <a:lnTo>
                  <a:pt x="54484" y="115612"/>
                </a:lnTo>
                <a:lnTo>
                  <a:pt x="31519" y="152612"/>
                </a:lnTo>
                <a:lnTo>
                  <a:pt x="14396" y="193129"/>
                </a:lnTo>
                <a:lnTo>
                  <a:pt x="3695" y="236580"/>
                </a:lnTo>
                <a:lnTo>
                  <a:pt x="0" y="282384"/>
                </a:lnTo>
                <a:lnTo>
                  <a:pt x="3695" y="328188"/>
                </a:lnTo>
                <a:lnTo>
                  <a:pt x="14396" y="371639"/>
                </a:lnTo>
                <a:lnTo>
                  <a:pt x="31519" y="412156"/>
                </a:lnTo>
                <a:lnTo>
                  <a:pt x="54484" y="449156"/>
                </a:lnTo>
                <a:lnTo>
                  <a:pt x="82708" y="482060"/>
                </a:lnTo>
                <a:lnTo>
                  <a:pt x="115612" y="510284"/>
                </a:lnTo>
                <a:lnTo>
                  <a:pt x="152612" y="533249"/>
                </a:lnTo>
                <a:lnTo>
                  <a:pt x="193129" y="550372"/>
                </a:lnTo>
                <a:lnTo>
                  <a:pt x="236580" y="561073"/>
                </a:lnTo>
                <a:lnTo>
                  <a:pt x="282384" y="564769"/>
                </a:lnTo>
                <a:lnTo>
                  <a:pt x="328188" y="561073"/>
                </a:lnTo>
                <a:lnTo>
                  <a:pt x="371639" y="550372"/>
                </a:lnTo>
                <a:lnTo>
                  <a:pt x="412156" y="533249"/>
                </a:lnTo>
                <a:lnTo>
                  <a:pt x="449156" y="510284"/>
                </a:lnTo>
                <a:lnTo>
                  <a:pt x="482060" y="482060"/>
                </a:lnTo>
                <a:lnTo>
                  <a:pt x="510284" y="449156"/>
                </a:lnTo>
                <a:lnTo>
                  <a:pt x="533249" y="412156"/>
                </a:lnTo>
                <a:lnTo>
                  <a:pt x="550372" y="371639"/>
                </a:lnTo>
                <a:lnTo>
                  <a:pt x="561073" y="328188"/>
                </a:lnTo>
                <a:lnTo>
                  <a:pt x="564769" y="282384"/>
                </a:lnTo>
                <a:lnTo>
                  <a:pt x="561073" y="236580"/>
                </a:lnTo>
                <a:lnTo>
                  <a:pt x="550372" y="193129"/>
                </a:lnTo>
                <a:lnTo>
                  <a:pt x="533249" y="152612"/>
                </a:lnTo>
                <a:lnTo>
                  <a:pt x="510284" y="115612"/>
                </a:lnTo>
                <a:lnTo>
                  <a:pt x="482060" y="82708"/>
                </a:lnTo>
                <a:lnTo>
                  <a:pt x="449156" y="54484"/>
                </a:lnTo>
                <a:lnTo>
                  <a:pt x="412156" y="31519"/>
                </a:lnTo>
                <a:lnTo>
                  <a:pt x="371639" y="14396"/>
                </a:lnTo>
                <a:lnTo>
                  <a:pt x="328188" y="3695"/>
                </a:lnTo>
                <a:lnTo>
                  <a:pt x="282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8"/>
          <p:cNvSpPr/>
          <p:nvPr/>
        </p:nvSpPr>
        <p:spPr>
          <a:xfrm>
            <a:off x="4024952" y="4612207"/>
            <a:ext cx="564768" cy="5647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1"/>
          <p:cNvSpPr/>
          <p:nvPr/>
        </p:nvSpPr>
        <p:spPr>
          <a:xfrm>
            <a:off x="4160289" y="4747285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202501" y="39268"/>
                </a:moveTo>
                <a:lnTo>
                  <a:pt x="20866" y="39268"/>
                </a:lnTo>
                <a:lnTo>
                  <a:pt x="12751" y="40910"/>
                </a:lnTo>
                <a:lnTo>
                  <a:pt x="6118" y="45386"/>
                </a:lnTo>
                <a:lnTo>
                  <a:pt x="1642" y="52019"/>
                </a:lnTo>
                <a:lnTo>
                  <a:pt x="0" y="60134"/>
                </a:lnTo>
                <a:lnTo>
                  <a:pt x="0" y="293319"/>
                </a:lnTo>
                <a:lnTo>
                  <a:pt x="1642" y="301426"/>
                </a:lnTo>
                <a:lnTo>
                  <a:pt x="6118" y="308055"/>
                </a:lnTo>
                <a:lnTo>
                  <a:pt x="12751" y="312530"/>
                </a:lnTo>
                <a:lnTo>
                  <a:pt x="20866" y="314172"/>
                </a:lnTo>
                <a:lnTo>
                  <a:pt x="202501" y="314172"/>
                </a:lnTo>
                <a:lnTo>
                  <a:pt x="210610" y="312530"/>
                </a:lnTo>
                <a:lnTo>
                  <a:pt x="217244" y="308055"/>
                </a:lnTo>
                <a:lnTo>
                  <a:pt x="221400" y="301904"/>
                </a:lnTo>
                <a:lnTo>
                  <a:pt x="16128" y="301904"/>
                </a:lnTo>
                <a:lnTo>
                  <a:pt x="12280" y="298056"/>
                </a:lnTo>
                <a:lnTo>
                  <a:pt x="12280" y="55397"/>
                </a:lnTo>
                <a:lnTo>
                  <a:pt x="16128" y="51536"/>
                </a:lnTo>
                <a:lnTo>
                  <a:pt x="221397" y="51536"/>
                </a:lnTo>
                <a:lnTo>
                  <a:pt x="217244" y="45386"/>
                </a:lnTo>
                <a:lnTo>
                  <a:pt x="210610" y="40910"/>
                </a:lnTo>
                <a:lnTo>
                  <a:pt x="202501" y="39268"/>
                </a:lnTo>
                <a:close/>
              </a:path>
              <a:path w="314325" h="314325">
                <a:moveTo>
                  <a:pt x="223367" y="235483"/>
                </a:moveTo>
                <a:lnTo>
                  <a:pt x="211099" y="235483"/>
                </a:lnTo>
                <a:lnTo>
                  <a:pt x="211099" y="298056"/>
                </a:lnTo>
                <a:lnTo>
                  <a:pt x="207238" y="301904"/>
                </a:lnTo>
                <a:lnTo>
                  <a:pt x="221400" y="301904"/>
                </a:lnTo>
                <a:lnTo>
                  <a:pt x="221723" y="301426"/>
                </a:lnTo>
                <a:lnTo>
                  <a:pt x="223367" y="293319"/>
                </a:lnTo>
                <a:lnTo>
                  <a:pt x="223367" y="274904"/>
                </a:lnTo>
                <a:lnTo>
                  <a:pt x="250837" y="274904"/>
                </a:lnTo>
                <a:lnTo>
                  <a:pt x="258571" y="269087"/>
                </a:lnTo>
                <a:lnTo>
                  <a:pt x="260860" y="262636"/>
                </a:lnTo>
                <a:lnTo>
                  <a:pt x="223367" y="262636"/>
                </a:lnTo>
                <a:lnTo>
                  <a:pt x="223367" y="235483"/>
                </a:lnTo>
                <a:close/>
              </a:path>
              <a:path w="314325" h="314325">
                <a:moveTo>
                  <a:pt x="278792" y="260997"/>
                </a:moveTo>
                <a:lnTo>
                  <a:pt x="261442" y="260997"/>
                </a:lnTo>
                <a:lnTo>
                  <a:pt x="279069" y="278625"/>
                </a:lnTo>
                <a:lnTo>
                  <a:pt x="284899" y="281038"/>
                </a:lnTo>
                <a:lnTo>
                  <a:pt x="297294" y="281038"/>
                </a:lnTo>
                <a:lnTo>
                  <a:pt x="303123" y="278625"/>
                </a:lnTo>
                <a:lnTo>
                  <a:pt x="307505" y="274243"/>
                </a:lnTo>
                <a:lnTo>
                  <a:pt x="311135" y="268770"/>
                </a:lnTo>
                <a:lnTo>
                  <a:pt x="288175" y="268770"/>
                </a:lnTo>
                <a:lnTo>
                  <a:pt x="285432" y="267639"/>
                </a:lnTo>
                <a:lnTo>
                  <a:pt x="278792" y="260997"/>
                </a:lnTo>
                <a:close/>
              </a:path>
              <a:path w="314325" h="314325">
                <a:moveTo>
                  <a:pt x="272964" y="206908"/>
                </a:moveTo>
                <a:lnTo>
                  <a:pt x="255612" y="206908"/>
                </a:lnTo>
                <a:lnTo>
                  <a:pt x="303085" y="254381"/>
                </a:lnTo>
                <a:lnTo>
                  <a:pt x="303085" y="261315"/>
                </a:lnTo>
                <a:lnTo>
                  <a:pt x="296760" y="267639"/>
                </a:lnTo>
                <a:lnTo>
                  <a:pt x="294017" y="268770"/>
                </a:lnTo>
                <a:lnTo>
                  <a:pt x="311135" y="268770"/>
                </a:lnTo>
                <a:lnTo>
                  <a:pt x="312591" y="266574"/>
                </a:lnTo>
                <a:lnTo>
                  <a:pt x="314286" y="257841"/>
                </a:lnTo>
                <a:lnTo>
                  <a:pt x="312591" y="249108"/>
                </a:lnTo>
                <a:lnTo>
                  <a:pt x="307505" y="241439"/>
                </a:lnTo>
                <a:lnTo>
                  <a:pt x="272964" y="206908"/>
                </a:lnTo>
                <a:close/>
              </a:path>
              <a:path w="314325" h="314325">
                <a:moveTo>
                  <a:pt x="246809" y="229006"/>
                </a:moveTo>
                <a:lnTo>
                  <a:pt x="229450" y="229006"/>
                </a:lnTo>
                <a:lnTo>
                  <a:pt x="250367" y="249923"/>
                </a:lnTo>
                <a:lnTo>
                  <a:pt x="250367" y="258775"/>
                </a:lnTo>
                <a:lnTo>
                  <a:pt x="246506" y="262636"/>
                </a:lnTo>
                <a:lnTo>
                  <a:pt x="260860" y="262636"/>
                </a:lnTo>
                <a:lnTo>
                  <a:pt x="261442" y="260997"/>
                </a:lnTo>
                <a:lnTo>
                  <a:pt x="278792" y="260997"/>
                </a:lnTo>
                <a:lnTo>
                  <a:pt x="246809" y="229006"/>
                </a:lnTo>
                <a:close/>
              </a:path>
              <a:path w="314325" h="314325">
                <a:moveTo>
                  <a:pt x="192828" y="87200"/>
                </a:moveTo>
                <a:lnTo>
                  <a:pt x="142354" y="109093"/>
                </a:lnTo>
                <a:lnTo>
                  <a:pt x="129463" y="126326"/>
                </a:lnTo>
                <a:lnTo>
                  <a:pt x="35890" y="126326"/>
                </a:lnTo>
                <a:lnTo>
                  <a:pt x="33134" y="129070"/>
                </a:lnTo>
                <a:lnTo>
                  <a:pt x="33134" y="135851"/>
                </a:lnTo>
                <a:lnTo>
                  <a:pt x="35890" y="138595"/>
                </a:lnTo>
                <a:lnTo>
                  <a:pt x="124167" y="138595"/>
                </a:lnTo>
                <a:lnTo>
                  <a:pt x="122050" y="146447"/>
                </a:lnTo>
                <a:lnTo>
                  <a:pt x="120799" y="154447"/>
                </a:lnTo>
                <a:lnTo>
                  <a:pt x="120412" y="162550"/>
                </a:lnTo>
                <a:lnTo>
                  <a:pt x="120878" y="170586"/>
                </a:lnTo>
                <a:lnTo>
                  <a:pt x="35890" y="170586"/>
                </a:lnTo>
                <a:lnTo>
                  <a:pt x="33134" y="173329"/>
                </a:lnTo>
                <a:lnTo>
                  <a:pt x="33134" y="180111"/>
                </a:lnTo>
                <a:lnTo>
                  <a:pt x="35890" y="182854"/>
                </a:lnTo>
                <a:lnTo>
                  <a:pt x="123304" y="182854"/>
                </a:lnTo>
                <a:lnTo>
                  <a:pt x="126393" y="191596"/>
                </a:lnTo>
                <a:lnTo>
                  <a:pt x="154107" y="224800"/>
                </a:lnTo>
                <a:lnTo>
                  <a:pt x="195389" y="237134"/>
                </a:lnTo>
                <a:lnTo>
                  <a:pt x="200659" y="237134"/>
                </a:lnTo>
                <a:lnTo>
                  <a:pt x="205930" y="236588"/>
                </a:lnTo>
                <a:lnTo>
                  <a:pt x="211099" y="235483"/>
                </a:lnTo>
                <a:lnTo>
                  <a:pt x="223367" y="235483"/>
                </a:lnTo>
                <a:lnTo>
                  <a:pt x="223367" y="231762"/>
                </a:lnTo>
                <a:lnTo>
                  <a:pt x="225424" y="230936"/>
                </a:lnTo>
                <a:lnTo>
                  <a:pt x="227456" y="230022"/>
                </a:lnTo>
                <a:lnTo>
                  <a:pt x="229450" y="229006"/>
                </a:lnTo>
                <a:lnTo>
                  <a:pt x="246809" y="229006"/>
                </a:lnTo>
                <a:lnTo>
                  <a:pt x="242677" y="224872"/>
                </a:lnTo>
                <a:lnTo>
                  <a:pt x="195395" y="224872"/>
                </a:lnTo>
                <a:lnTo>
                  <a:pt x="171767" y="220286"/>
                </a:lnTo>
                <a:lnTo>
                  <a:pt x="151015" y="206527"/>
                </a:lnTo>
                <a:lnTo>
                  <a:pt x="137256" y="185775"/>
                </a:lnTo>
                <a:lnTo>
                  <a:pt x="132670" y="162147"/>
                </a:lnTo>
                <a:lnTo>
                  <a:pt x="137256" y="138518"/>
                </a:lnTo>
                <a:lnTo>
                  <a:pt x="171769" y="104005"/>
                </a:lnTo>
                <a:lnTo>
                  <a:pt x="195389" y="99415"/>
                </a:lnTo>
                <a:lnTo>
                  <a:pt x="236565" y="99415"/>
                </a:lnTo>
                <a:lnTo>
                  <a:pt x="230099" y="95623"/>
                </a:lnTo>
                <a:lnTo>
                  <a:pt x="223367" y="92532"/>
                </a:lnTo>
                <a:lnTo>
                  <a:pt x="223367" y="88798"/>
                </a:lnTo>
                <a:lnTo>
                  <a:pt x="211099" y="88798"/>
                </a:lnTo>
                <a:lnTo>
                  <a:pt x="192828" y="87200"/>
                </a:lnTo>
                <a:close/>
              </a:path>
              <a:path w="314325" h="314325">
                <a:moveTo>
                  <a:pt x="236565" y="99415"/>
                </a:moveTo>
                <a:lnTo>
                  <a:pt x="195389" y="99415"/>
                </a:lnTo>
                <a:lnTo>
                  <a:pt x="207388" y="100563"/>
                </a:lnTo>
                <a:lnTo>
                  <a:pt x="219025" y="104005"/>
                </a:lnTo>
                <a:lnTo>
                  <a:pt x="229942" y="109740"/>
                </a:lnTo>
                <a:lnTo>
                  <a:pt x="239775" y="117767"/>
                </a:lnTo>
                <a:lnTo>
                  <a:pt x="253534" y="138518"/>
                </a:lnTo>
                <a:lnTo>
                  <a:pt x="258121" y="162147"/>
                </a:lnTo>
                <a:lnTo>
                  <a:pt x="253534" y="185775"/>
                </a:lnTo>
                <a:lnTo>
                  <a:pt x="239775" y="206527"/>
                </a:lnTo>
                <a:lnTo>
                  <a:pt x="219024" y="220286"/>
                </a:lnTo>
                <a:lnTo>
                  <a:pt x="195395" y="224872"/>
                </a:lnTo>
                <a:lnTo>
                  <a:pt x="242677" y="224872"/>
                </a:lnTo>
                <a:lnTo>
                  <a:pt x="240169" y="222364"/>
                </a:lnTo>
                <a:lnTo>
                  <a:pt x="243052" y="220205"/>
                </a:lnTo>
                <a:lnTo>
                  <a:pt x="245821" y="217817"/>
                </a:lnTo>
                <a:lnTo>
                  <a:pt x="251066" y="212572"/>
                </a:lnTo>
                <a:lnTo>
                  <a:pt x="253466" y="209804"/>
                </a:lnTo>
                <a:lnTo>
                  <a:pt x="255612" y="206908"/>
                </a:lnTo>
                <a:lnTo>
                  <a:pt x="272964" y="206908"/>
                </a:lnTo>
                <a:lnTo>
                  <a:pt x="262254" y="196202"/>
                </a:lnTo>
                <a:lnTo>
                  <a:pt x="268308" y="179758"/>
                </a:lnTo>
                <a:lnTo>
                  <a:pt x="270389" y="162550"/>
                </a:lnTo>
                <a:lnTo>
                  <a:pt x="268498" y="145328"/>
                </a:lnTo>
                <a:lnTo>
                  <a:pt x="262717" y="129070"/>
                </a:lnTo>
                <a:lnTo>
                  <a:pt x="262635" y="111074"/>
                </a:lnTo>
                <a:lnTo>
                  <a:pt x="250367" y="111074"/>
                </a:lnTo>
                <a:lnTo>
                  <a:pt x="249109" y="109740"/>
                </a:lnTo>
                <a:lnTo>
                  <a:pt x="248450" y="109093"/>
                </a:lnTo>
                <a:lnTo>
                  <a:pt x="242696" y="103901"/>
                </a:lnTo>
                <a:lnTo>
                  <a:pt x="236565" y="99415"/>
                </a:lnTo>
                <a:close/>
              </a:path>
              <a:path w="314325" h="314325">
                <a:moveTo>
                  <a:pt x="260670" y="12268"/>
                </a:moveTo>
                <a:lnTo>
                  <a:pt x="246506" y="12268"/>
                </a:lnTo>
                <a:lnTo>
                  <a:pt x="250367" y="16116"/>
                </a:lnTo>
                <a:lnTo>
                  <a:pt x="250367" y="111074"/>
                </a:lnTo>
                <a:lnTo>
                  <a:pt x="262635" y="111074"/>
                </a:lnTo>
                <a:lnTo>
                  <a:pt x="262635" y="20853"/>
                </a:lnTo>
                <a:lnTo>
                  <a:pt x="260993" y="12746"/>
                </a:lnTo>
                <a:lnTo>
                  <a:pt x="260670" y="12268"/>
                </a:lnTo>
                <a:close/>
              </a:path>
              <a:path w="314325" h="314325">
                <a:moveTo>
                  <a:pt x="221397" y="51536"/>
                </a:moveTo>
                <a:lnTo>
                  <a:pt x="207238" y="51536"/>
                </a:lnTo>
                <a:lnTo>
                  <a:pt x="211099" y="55397"/>
                </a:lnTo>
                <a:lnTo>
                  <a:pt x="211099" y="88798"/>
                </a:lnTo>
                <a:lnTo>
                  <a:pt x="223367" y="88798"/>
                </a:lnTo>
                <a:lnTo>
                  <a:pt x="223367" y="60134"/>
                </a:lnTo>
                <a:lnTo>
                  <a:pt x="221723" y="52019"/>
                </a:lnTo>
                <a:lnTo>
                  <a:pt x="221397" y="51536"/>
                </a:lnTo>
                <a:close/>
              </a:path>
              <a:path w="314325" h="314325">
                <a:moveTo>
                  <a:pt x="241769" y="0"/>
                </a:moveTo>
                <a:lnTo>
                  <a:pt x="78549" y="0"/>
                </a:lnTo>
                <a:lnTo>
                  <a:pt x="70434" y="1642"/>
                </a:lnTo>
                <a:lnTo>
                  <a:pt x="63801" y="6116"/>
                </a:lnTo>
                <a:lnTo>
                  <a:pt x="59325" y="12746"/>
                </a:lnTo>
                <a:lnTo>
                  <a:pt x="57683" y="20853"/>
                </a:lnTo>
                <a:lnTo>
                  <a:pt x="57683" y="39268"/>
                </a:lnTo>
                <a:lnTo>
                  <a:pt x="58000" y="39268"/>
                </a:lnTo>
                <a:lnTo>
                  <a:pt x="69951" y="39192"/>
                </a:lnTo>
                <a:lnTo>
                  <a:pt x="69951" y="16116"/>
                </a:lnTo>
                <a:lnTo>
                  <a:pt x="73812" y="12268"/>
                </a:lnTo>
                <a:lnTo>
                  <a:pt x="260670" y="12268"/>
                </a:lnTo>
                <a:lnTo>
                  <a:pt x="256517" y="6116"/>
                </a:lnTo>
                <a:lnTo>
                  <a:pt x="249884" y="1642"/>
                </a:lnTo>
                <a:lnTo>
                  <a:pt x="241769" y="0"/>
                </a:lnTo>
                <a:close/>
              </a:path>
              <a:path w="314325" h="314325">
                <a:moveTo>
                  <a:pt x="69595" y="39192"/>
                </a:moveTo>
                <a:lnTo>
                  <a:pt x="58051" y="39192"/>
                </a:lnTo>
                <a:lnTo>
                  <a:pt x="69557" y="39268"/>
                </a:lnTo>
                <a:close/>
              </a:path>
              <a:path w="314325" h="314325">
                <a:moveTo>
                  <a:pt x="69951" y="39192"/>
                </a:moveTo>
                <a:lnTo>
                  <a:pt x="69595" y="39192"/>
                </a:lnTo>
                <a:lnTo>
                  <a:pt x="69951" y="39268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62"/>
          <p:cNvSpPr/>
          <p:nvPr/>
        </p:nvSpPr>
        <p:spPr>
          <a:xfrm>
            <a:off x="4313577" y="4705429"/>
            <a:ext cx="84213" cy="7208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3"/>
          <p:cNvSpPr/>
          <p:nvPr/>
        </p:nvSpPr>
        <p:spPr>
          <a:xfrm>
            <a:off x="4193430" y="4794317"/>
            <a:ext cx="98425" cy="12700"/>
          </a:xfrm>
          <a:custGeom>
            <a:avLst/>
            <a:gdLst/>
            <a:ahLst/>
            <a:cxnLst/>
            <a:rect l="l" t="t" r="r" b="b"/>
            <a:pathLst>
              <a:path w="98425" h="12700">
                <a:moveTo>
                  <a:pt x="95377" y="0"/>
                </a:moveTo>
                <a:lnTo>
                  <a:pt x="2743" y="0"/>
                </a:lnTo>
                <a:lnTo>
                  <a:pt x="0" y="2743"/>
                </a:lnTo>
                <a:lnTo>
                  <a:pt x="0" y="9525"/>
                </a:lnTo>
                <a:lnTo>
                  <a:pt x="2743" y="12268"/>
                </a:lnTo>
                <a:lnTo>
                  <a:pt x="95377" y="12268"/>
                </a:lnTo>
                <a:lnTo>
                  <a:pt x="98132" y="9525"/>
                </a:lnTo>
                <a:lnTo>
                  <a:pt x="98132" y="2743"/>
                </a:lnTo>
                <a:lnTo>
                  <a:pt x="9537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4"/>
          <p:cNvSpPr/>
          <p:nvPr/>
        </p:nvSpPr>
        <p:spPr>
          <a:xfrm>
            <a:off x="4311327" y="483857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747" y="0"/>
                </a:moveTo>
                <a:lnTo>
                  <a:pt x="4521" y="0"/>
                </a:lnTo>
                <a:lnTo>
                  <a:pt x="2933" y="647"/>
                </a:lnTo>
                <a:lnTo>
                  <a:pt x="647" y="2933"/>
                </a:lnTo>
                <a:lnTo>
                  <a:pt x="0" y="4521"/>
                </a:lnTo>
                <a:lnTo>
                  <a:pt x="0" y="7747"/>
                </a:lnTo>
                <a:lnTo>
                  <a:pt x="647" y="9321"/>
                </a:lnTo>
                <a:lnTo>
                  <a:pt x="2933" y="11607"/>
                </a:lnTo>
                <a:lnTo>
                  <a:pt x="4508" y="12268"/>
                </a:lnTo>
                <a:lnTo>
                  <a:pt x="7747" y="12268"/>
                </a:lnTo>
                <a:lnTo>
                  <a:pt x="9334" y="11607"/>
                </a:lnTo>
                <a:lnTo>
                  <a:pt x="11620" y="9321"/>
                </a:lnTo>
                <a:lnTo>
                  <a:pt x="12268" y="7747"/>
                </a:lnTo>
                <a:lnTo>
                  <a:pt x="12268" y="4521"/>
                </a:lnTo>
                <a:lnTo>
                  <a:pt x="11620" y="2933"/>
                </a:lnTo>
                <a:lnTo>
                  <a:pt x="9334" y="647"/>
                </a:lnTo>
                <a:lnTo>
                  <a:pt x="7747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5"/>
          <p:cNvSpPr/>
          <p:nvPr/>
        </p:nvSpPr>
        <p:spPr>
          <a:xfrm>
            <a:off x="4193427" y="4838577"/>
            <a:ext cx="106045" cy="12700"/>
          </a:xfrm>
          <a:custGeom>
            <a:avLst/>
            <a:gdLst/>
            <a:ahLst/>
            <a:cxnLst/>
            <a:rect l="l" t="t" r="r" b="b"/>
            <a:pathLst>
              <a:path w="106044" h="12700">
                <a:moveTo>
                  <a:pt x="102768" y="0"/>
                </a:moveTo>
                <a:lnTo>
                  <a:pt x="2755" y="0"/>
                </a:lnTo>
                <a:lnTo>
                  <a:pt x="0" y="2743"/>
                </a:lnTo>
                <a:lnTo>
                  <a:pt x="0" y="9525"/>
                </a:lnTo>
                <a:lnTo>
                  <a:pt x="2755" y="12268"/>
                </a:lnTo>
                <a:lnTo>
                  <a:pt x="102768" y="12268"/>
                </a:lnTo>
                <a:lnTo>
                  <a:pt x="105498" y="9525"/>
                </a:lnTo>
                <a:lnTo>
                  <a:pt x="105498" y="2743"/>
                </a:lnTo>
                <a:lnTo>
                  <a:pt x="102768" y="0"/>
                </a:lnTo>
                <a:close/>
              </a:path>
            </a:pathLst>
          </a:custGeom>
          <a:solidFill>
            <a:srgbClr val="E98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Прямоугольник 73"/>
          <p:cNvSpPr/>
          <p:nvPr/>
        </p:nvSpPr>
        <p:spPr>
          <a:xfrm>
            <a:off x="4654712" y="4838577"/>
            <a:ext cx="15888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/>
              <a:t>НОРМЫ ПРИМЕНЕНИЯ: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xmlns="" val="282778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5"/>
          <p:cNvSpPr/>
          <p:nvPr/>
        </p:nvSpPr>
        <p:spPr>
          <a:xfrm>
            <a:off x="-3175" y="6121845"/>
            <a:ext cx="10836275" cy="1259498"/>
          </a:xfrm>
          <a:custGeom>
            <a:avLst/>
            <a:gdLst/>
            <a:ahLst/>
            <a:cxnLst/>
            <a:rect l="l" t="t" r="r" b="b"/>
            <a:pathLst>
              <a:path w="10836275" h="715645">
                <a:moveTo>
                  <a:pt x="10816883" y="0"/>
                </a:moveTo>
                <a:lnTo>
                  <a:pt x="14352" y="0"/>
                </a:lnTo>
                <a:lnTo>
                  <a:pt x="6913" y="1502"/>
                </a:lnTo>
                <a:lnTo>
                  <a:pt x="837" y="5599"/>
                </a:lnTo>
                <a:lnTo>
                  <a:pt x="0" y="6841"/>
                </a:lnTo>
                <a:lnTo>
                  <a:pt x="0" y="708778"/>
                </a:lnTo>
                <a:lnTo>
                  <a:pt x="837" y="710020"/>
                </a:lnTo>
                <a:lnTo>
                  <a:pt x="6913" y="714117"/>
                </a:lnTo>
                <a:lnTo>
                  <a:pt x="14352" y="715619"/>
                </a:lnTo>
                <a:lnTo>
                  <a:pt x="10816883" y="715619"/>
                </a:lnTo>
                <a:lnTo>
                  <a:pt x="10824321" y="714117"/>
                </a:lnTo>
                <a:lnTo>
                  <a:pt x="10830397" y="710020"/>
                </a:lnTo>
                <a:lnTo>
                  <a:pt x="10834494" y="703944"/>
                </a:lnTo>
                <a:lnTo>
                  <a:pt x="10835995" y="696511"/>
                </a:lnTo>
                <a:lnTo>
                  <a:pt x="10835995" y="19108"/>
                </a:lnTo>
                <a:lnTo>
                  <a:pt x="10834494" y="11674"/>
                </a:lnTo>
                <a:lnTo>
                  <a:pt x="10830397" y="5599"/>
                </a:lnTo>
                <a:lnTo>
                  <a:pt x="10824321" y="1502"/>
                </a:lnTo>
                <a:lnTo>
                  <a:pt x="10816883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24552" y="1389652"/>
            <a:ext cx="3476715" cy="33517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152" y="1770652"/>
            <a:ext cx="2537078" cy="2537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object 4"/>
          <p:cNvSpPr txBox="1"/>
          <p:nvPr/>
        </p:nvSpPr>
        <p:spPr>
          <a:xfrm>
            <a:off x="1232185" y="6293816"/>
            <a:ext cx="8905589" cy="887422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60"/>
              </a:spcBef>
            </a:pPr>
            <a:r>
              <a:rPr lang="ru-RU" sz="1600" b="1" spc="5" dirty="0">
                <a:cs typeface="Calibri"/>
              </a:rPr>
              <a:t>Россия, 633004, НСО, г. Бердск, ул. </a:t>
            </a:r>
            <a:r>
              <a:rPr lang="ru-RU" sz="1600" b="1" spc="5" dirty="0" err="1">
                <a:cs typeface="Calibri"/>
              </a:rPr>
              <a:t>Химзаводская</a:t>
            </a:r>
            <a:r>
              <a:rPr lang="ru-RU" sz="1600" b="1" spc="5" dirty="0">
                <a:cs typeface="Calibri"/>
              </a:rPr>
              <a:t>, </a:t>
            </a:r>
            <a:r>
              <a:rPr lang="ru-RU" sz="1600" b="1" spc="5" dirty="0" smtClean="0">
                <a:cs typeface="Calibri"/>
              </a:rPr>
              <a:t>11</a:t>
            </a:r>
          </a:p>
          <a:p>
            <a:pPr marL="12700" algn="ctr">
              <a:lnSpc>
                <a:spcPct val="100000"/>
              </a:lnSpc>
              <a:spcBef>
                <a:spcPts val="360"/>
              </a:spcBef>
            </a:pPr>
            <a:endParaRPr lang="ru-RU" sz="1600" b="1" spc="5" dirty="0"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360"/>
              </a:spcBef>
            </a:pPr>
            <a:r>
              <a:rPr lang="ru-RU" sz="1600" b="1" spc="5" dirty="0">
                <a:cs typeface="Calibri"/>
              </a:rPr>
              <a:t>+7(383) 3047000       </a:t>
            </a:r>
            <a:r>
              <a:rPr lang="ru-RU" sz="1600" b="1" spc="5" dirty="0" smtClean="0">
                <a:cs typeface="Calibri"/>
              </a:rPr>
              <a:t>             sibbio@sibbio.ru                  www.sibbio.ru                  </a:t>
            </a:r>
            <a:r>
              <a:rPr lang="ru-RU" sz="1600" b="1" spc="5" dirty="0" err="1" smtClean="0">
                <a:cs typeface="Calibri"/>
              </a:rPr>
              <a:t>sibbio_com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0375" y="6892508"/>
            <a:ext cx="307537" cy="3037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6775" y="6878345"/>
            <a:ext cx="307537" cy="3037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9406" y="6886569"/>
            <a:ext cx="307537" cy="3037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0975" y="6877497"/>
            <a:ext cx="307537" cy="3037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4975" y="6290108"/>
            <a:ext cx="307537" cy="30374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4916744" y="5008557"/>
            <a:ext cx="925510" cy="925507"/>
            <a:chOff x="3653591" y="1860748"/>
            <a:chExt cx="1522169" cy="1522163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24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23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91328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22"/>
          <p:cNvSpPr/>
          <p:nvPr/>
        </p:nvSpPr>
        <p:spPr>
          <a:xfrm>
            <a:off x="-20231" y="6070686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9440845" y="6370673"/>
            <a:ext cx="1050742" cy="1076253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980450" y="1901906"/>
          <a:ext cx="7985766" cy="4087814"/>
        </p:xfrm>
        <a:graphic>
          <a:graphicData uri="http://schemas.openxmlformats.org/drawingml/2006/table">
            <a:tbl>
              <a:tblPr firstRow="1" bandRow="1"/>
              <a:tblGrid>
                <a:gridCol w="3131300">
                  <a:extLst>
                    <a:ext uri="{9D8B030D-6E8A-4147-A177-3AD203B41FA5}">
                      <a16:colId xmlns:a16="http://schemas.microsoft.com/office/drawing/2014/main" xmlns="" val="321781287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3925988898"/>
                    </a:ext>
                  </a:extLst>
                </a:gridCol>
                <a:gridCol w="423131">
                  <a:extLst>
                    <a:ext uri="{9D8B030D-6E8A-4147-A177-3AD203B41FA5}">
                      <a16:colId xmlns:a16="http://schemas.microsoft.com/office/drawing/2014/main" xmlns="" val="3836775490"/>
                    </a:ext>
                  </a:extLst>
                </a:gridCol>
                <a:gridCol w="2907335">
                  <a:extLst>
                    <a:ext uri="{9D8B030D-6E8A-4147-A177-3AD203B41FA5}">
                      <a16:colId xmlns:a16="http://schemas.microsoft.com/office/drawing/2014/main" xmlns="" val="3162214859"/>
                    </a:ext>
                  </a:extLst>
                </a:gridCol>
              </a:tblGrid>
              <a:tr h="444903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132939" marR="132939" marT="72009" marB="72009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A91B"/>
                      </a:solidFill>
                    </a:lnT>
                    <a:lnB w="12700" cmpd="sng">
                      <a:solidFill>
                        <a:srgbClr val="87A91B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КОНТРОЛЬ</a:t>
                      </a:r>
                    </a:p>
                  </a:txBody>
                  <a:tcPr marL="132939" marR="132939" marT="72009" marB="72009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A91B"/>
                      </a:solidFill>
                    </a:lnT>
                    <a:lnB w="12700" cap="flat" cmpd="sng" algn="ctr">
                      <a:solidFill>
                        <a:srgbClr val="87A9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ОПЫТ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2939" marR="132939" marT="72009" marB="72009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A91B"/>
                      </a:solidFill>
                    </a:lnT>
                    <a:lnB w="12700" cmpd="sng">
                      <a:solidFill>
                        <a:srgbClr val="87A91B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42346007"/>
                  </a:ext>
                </a:extLst>
              </a:tr>
              <a:tr h="0">
                <a:tc gridSpan="4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Хозяйство ОАО «Родина» Агрохолдинга Покровский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Краснодарского края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2939" marR="132939" marT="72009" marB="72009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A91B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A91B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2203568"/>
                  </a:ext>
                </a:extLst>
              </a:tr>
              <a:tr h="1243292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Система защиты и питания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2939" marR="132939" marT="72009" marB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Без</a:t>
                      </a:r>
                      <a:r>
                        <a:rPr lang="ru-RU" sz="16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обработки</a:t>
                      </a:r>
                      <a:endParaRPr lang="ru-RU" sz="16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2939" marR="132939" marT="72009" marB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6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Обработка в фазу весеннее                отрастание: </a:t>
                      </a:r>
                      <a:r>
                        <a:rPr lang="ru-RU" sz="1600" b="1" i="0" u="none" strike="noStrike" baseline="0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Бактофит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СК-2 л/га, </a:t>
                      </a:r>
                      <a:r>
                        <a:rPr lang="ru-RU" sz="1600" b="1" i="0" u="none" strike="noStrike" baseline="0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Азофит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1 л/га, </a:t>
                      </a:r>
                      <a:r>
                        <a:rPr lang="ru-RU" sz="1600" b="1" i="0" u="none" strike="noStrike" baseline="0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Азофит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* -1 л/га, </a:t>
                      </a:r>
                      <a:r>
                        <a:rPr lang="ru-RU" sz="1600" b="1" i="0" u="none" strike="noStrike" baseline="0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Гибберсиб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 – 0,03 кг/га, </a:t>
                      </a:r>
                      <a:r>
                        <a:rPr lang="ru-RU" sz="1600" b="1" i="0" u="none" strike="noStrike" baseline="0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Адьювант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H-408 -0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,025 л/га	</a:t>
                      </a:r>
                    </a:p>
                  </a:txBody>
                  <a:tcPr marL="132939" marR="132939" marT="72009" marB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xmlns="" val="680224304"/>
                  </a:ext>
                </a:extLst>
              </a:tr>
              <a:tr h="63849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Сырой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протеин, % в 1 кг СВ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2939" marR="132939" marT="72009" marB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A9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19,69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8014" marR="10801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A91B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23,12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8014" marR="10801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A91B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25057540"/>
                  </a:ext>
                </a:extLst>
              </a:tr>
              <a:tr h="567012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Обманная энергия, МДж в 1 кг СВ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2939" marR="132939" marT="72009" marB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939" marR="132939" marT="72009" marB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11,02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2939" marR="132939" marT="72009" marB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xmlns="" val="3798203056"/>
                  </a:ext>
                </a:extLst>
              </a:tr>
              <a:tr h="621646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8128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Сырая клетчатка, % в 1 кг СВ</a:t>
                      </a:r>
                    </a:p>
                  </a:txBody>
                  <a:tcPr marL="132939" marR="132939" marT="72009" marB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A9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939" marR="132939" marT="72009" marB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A91B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33,21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2939" marR="132939" marT="72009" marB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A91B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3016824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347" y="120650"/>
            <a:ext cx="2212405" cy="2178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/>
          <a:srcRect l="28750"/>
          <a:stretch/>
        </p:blipFill>
        <p:spPr>
          <a:xfrm>
            <a:off x="209102" y="273049"/>
            <a:ext cx="1868893" cy="1877219"/>
          </a:xfrm>
          <a:prstGeom prst="ellipse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8005" y="603501"/>
            <a:ext cx="824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ЭКОНОМИЧЕСКОЕ ОБОСНОВАНИЕ ПРИМЕНЕНИЯ ПРОГРАММЫ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БИОСТАРТ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НА ЛЮЦЕРНЕ</a:t>
            </a:r>
          </a:p>
        </p:txBody>
      </p:sp>
    </p:spTree>
    <p:extLst>
      <p:ext uri="{BB962C8B-B14F-4D97-AF65-F5344CB8AC3E}">
        <p14:creationId xmlns:p14="http://schemas.microsoft.com/office/powerpoint/2010/main" xmlns="" val="7536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/>
          <p:cNvGrpSpPr/>
          <p:nvPr/>
        </p:nvGrpSpPr>
        <p:grpSpPr>
          <a:xfrm>
            <a:off x="9742054" y="6446046"/>
            <a:ext cx="925510" cy="925507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5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6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9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28530" y="6292814"/>
            <a:ext cx="1530229" cy="15302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5844" y="27305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БЛАГОПРИЯТНЫЕ УСЛОВИЯ ДЛЯ РОСТА ПЛЕСНЕВЫХ ГРИБОВ, ПОРАЖАЮЩИХ КОРМОВОЕ СЫРЬЕ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 ПОЛЕ И В ЗЕРНОХРАНИЛИЩЕ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90467" y="2401369"/>
            <a:ext cx="3627434" cy="362743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0681" y="3133340"/>
            <a:ext cx="1998378" cy="1975095"/>
          </a:xfrm>
          <a:prstGeom prst="rect">
            <a:avLst/>
          </a:prstGeom>
        </p:spPr>
      </p:pic>
      <p:sp>
        <p:nvSpPr>
          <p:cNvPr id="38" name="Скругленный прямоугольник 37"/>
          <p:cNvSpPr/>
          <p:nvPr/>
        </p:nvSpPr>
        <p:spPr>
          <a:xfrm>
            <a:off x="926490" y="3601182"/>
            <a:ext cx="2900567" cy="1729125"/>
          </a:xfrm>
          <a:prstGeom prst="roundRect">
            <a:avLst>
              <a:gd name="adj" fmla="val 25011"/>
            </a:avLst>
          </a:prstGeom>
          <a:gradFill flip="none" rotWithShape="1">
            <a:gsLst>
              <a:gs pos="0">
                <a:srgbClr val="8064A2">
                  <a:lumMod val="60000"/>
                  <a:lumOff val="40000"/>
                </a:srgbClr>
              </a:gs>
              <a:gs pos="100000">
                <a:srgbClr val="FFC000">
                  <a:alpha val="49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outerShdw blurRad="317500" sx="104000" sy="104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относительная влажность окружающего воздуха 85-95% 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447794" y="1610050"/>
            <a:ext cx="2112779" cy="927230"/>
          </a:xfrm>
          <a:prstGeom prst="roundRect">
            <a:avLst>
              <a:gd name="adj" fmla="val 42528"/>
            </a:avLst>
          </a:prstGeom>
          <a:gradFill flip="none" rotWithShape="1">
            <a:gsLst>
              <a:gs pos="0">
                <a:srgbClr val="8064A2">
                  <a:lumMod val="60000"/>
                  <a:lumOff val="40000"/>
                </a:srgbClr>
              </a:gs>
              <a:gs pos="100000">
                <a:srgbClr val="FFC000">
                  <a:alpha val="49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outerShdw blurRad="317500" sx="104000" sy="104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влажность зерна выше 15-20 % 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306170" y="3478030"/>
            <a:ext cx="2959610" cy="1746671"/>
          </a:xfrm>
          <a:prstGeom prst="roundRect">
            <a:avLst>
              <a:gd name="adj" fmla="val 29022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rgbClr val="FFC000">
                  <a:alpha val="49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317500" sx="104000" sy="10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</a:rPr>
              <a:t>температура окружающего воздуха </a:t>
            </a:r>
          </a:p>
          <a:p>
            <a:pPr lvl="0" algn="ctr"/>
            <a:r>
              <a:rPr lang="ru-RU" b="1" dirty="0" smtClean="0">
                <a:solidFill>
                  <a:schemeClr val="tx1"/>
                </a:solidFill>
              </a:rPr>
              <a:t>от +4 до +30°С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7" name="MH_Other_2"/>
          <p:cNvSpPr/>
          <p:nvPr>
            <p:custDataLst>
              <p:tags r:id="rId1"/>
            </p:custDataLst>
          </p:nvPr>
        </p:nvSpPr>
        <p:spPr>
          <a:xfrm>
            <a:off x="3673299" y="4120888"/>
            <a:ext cx="522185" cy="522185"/>
          </a:xfrm>
          <a:prstGeom prst="ellipse">
            <a:avLst/>
          </a:prstGeom>
          <a:gradFill flip="none" rotWithShape="1">
            <a:gsLst>
              <a:gs pos="100000">
                <a:sysClr val="window" lastClr="FFFFFF"/>
              </a:gs>
              <a:gs pos="0">
                <a:srgbClr val="E0E0E0"/>
              </a:gs>
            </a:gsLst>
            <a:lin ang="8100000" scaled="0"/>
            <a:tileRect/>
          </a:gradFill>
          <a:ln w="34925" cap="flat" cmpd="sng" algn="ctr">
            <a:gradFill>
              <a:gsLst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prstDash val="solid"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MH_Title_1"/>
          <p:cNvSpPr/>
          <p:nvPr>
            <p:custDataLst>
              <p:tags r:id="rId2"/>
            </p:custDataLst>
          </p:nvPr>
        </p:nvSpPr>
        <p:spPr>
          <a:xfrm>
            <a:off x="3741796" y="4203962"/>
            <a:ext cx="385189" cy="356036"/>
          </a:xfrm>
          <a:prstGeom prst="ellips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rgbClr val="FFC000">
                  <a:alpha val="55000"/>
                </a:srgbClr>
              </a:gs>
            </a:gsLst>
            <a:lin ang="0" scaled="1"/>
          </a:gra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ru-RU" altLang="zh-CN" sz="2000" b="1" dirty="0" smtClean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573866" y="3901815"/>
            <a:ext cx="1127858" cy="1127858"/>
          </a:xfrm>
          <a:prstGeom prst="rect">
            <a:avLst/>
          </a:prstGeom>
        </p:spPr>
      </p:pic>
      <p:sp>
        <p:nvSpPr>
          <p:cNvPr id="51" name="MH_Other_2"/>
          <p:cNvSpPr/>
          <p:nvPr>
            <p:custDataLst>
              <p:tags r:id="rId3"/>
            </p:custDataLst>
          </p:nvPr>
        </p:nvSpPr>
        <p:spPr>
          <a:xfrm>
            <a:off x="5187950" y="2409272"/>
            <a:ext cx="577325" cy="609925"/>
          </a:xfrm>
          <a:prstGeom prst="ellipse">
            <a:avLst/>
          </a:prstGeom>
          <a:gradFill flip="none" rotWithShape="1">
            <a:gsLst>
              <a:gs pos="100000">
                <a:sysClr val="window" lastClr="FFFFFF"/>
              </a:gs>
              <a:gs pos="0">
                <a:srgbClr val="E0E0E0"/>
              </a:gs>
            </a:gsLst>
            <a:lin ang="8100000" scaled="0"/>
            <a:tileRect/>
          </a:gradFill>
          <a:ln w="34925" cap="flat" cmpd="sng" algn="ctr">
            <a:gradFill>
              <a:gsLst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prstDash val="solid"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54" name="MH_Title_1"/>
          <p:cNvSpPr/>
          <p:nvPr>
            <p:custDataLst>
              <p:tags r:id="rId4"/>
            </p:custDataLst>
          </p:nvPr>
        </p:nvSpPr>
        <p:spPr>
          <a:xfrm>
            <a:off x="5275165" y="2518361"/>
            <a:ext cx="429409" cy="422896"/>
          </a:xfrm>
          <a:prstGeom prst="ellipse">
            <a:avLst/>
          </a:prstGeom>
          <a:gradFill>
            <a:gsLst>
              <a:gs pos="0">
                <a:srgbClr val="8064A2">
                  <a:lumMod val="75000"/>
                </a:srgbClr>
              </a:gs>
              <a:gs pos="100000">
                <a:srgbClr val="FFC000">
                  <a:alpha val="55000"/>
                </a:srgbClr>
              </a:gs>
            </a:gsLst>
            <a:lin ang="0" scaled="1"/>
          </a:gra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rPr>
              <a:t>1</a:t>
            </a:r>
            <a:endParaRPr kumimoji="0" lang="zh-CN" alt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49314" y="6094763"/>
            <a:ext cx="7309738" cy="548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885893" y="6082484"/>
            <a:ext cx="7236579" cy="420660"/>
          </a:xfrm>
          <a:prstGeom prst="rect">
            <a:avLst/>
          </a:prstGeom>
        </p:spPr>
      </p:pic>
      <p:sp>
        <p:nvSpPr>
          <p:cNvPr id="55" name="object 34"/>
          <p:cNvSpPr/>
          <p:nvPr/>
        </p:nvSpPr>
        <p:spPr>
          <a:xfrm>
            <a:off x="1912900" y="5762682"/>
            <a:ext cx="483437" cy="494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7664" y="6133812"/>
            <a:ext cx="6682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На заметку: </a:t>
            </a:r>
            <a:r>
              <a:rPr lang="ru-RU" sz="1400" b="1" dirty="0" smtClean="0"/>
              <a:t>Грибковые формы можно условно разделить на полевые и амбарные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33000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22"/>
          <p:cNvSpPr/>
          <p:nvPr/>
        </p:nvSpPr>
        <p:spPr>
          <a:xfrm>
            <a:off x="-20231" y="6073091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1067556" y="425450"/>
            <a:ext cx="929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99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ОСНОВНЫЕ ГРУППЫ МИКОТОКСИНОВ: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181" y="3887887"/>
            <a:ext cx="2209051" cy="275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181" y="1058800"/>
            <a:ext cx="2156329" cy="2755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2954" y="3905139"/>
            <a:ext cx="2209052" cy="275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6923" y="1071133"/>
            <a:ext cx="2214346" cy="2755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0016" y="1058800"/>
            <a:ext cx="2153005" cy="2755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7728" y="3934083"/>
            <a:ext cx="2101917" cy="275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99706" y="1625062"/>
            <a:ext cx="3391881" cy="4504454"/>
          </a:xfrm>
          <a:prstGeom prst="rect">
            <a:avLst/>
          </a:prstGeom>
        </p:spPr>
      </p:pic>
      <p:sp>
        <p:nvSpPr>
          <p:cNvPr id="54" name="object 13"/>
          <p:cNvSpPr txBox="1"/>
          <p:nvPr/>
        </p:nvSpPr>
        <p:spPr>
          <a:xfrm>
            <a:off x="7312066" y="1824348"/>
            <a:ext cx="2869210" cy="4175502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1" u="none" strike="noStrike" kern="0" cap="none" spc="-5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cs typeface="Myriad Pro"/>
              </a:rPr>
              <a:t>На </a:t>
            </a:r>
            <a:r>
              <a:rPr kumimoji="0" b="1" i="1" u="none" strike="noStrike" kern="0" cap="none" spc="-35" normalizeH="0" baseline="0" noProof="0" dirty="0" err="1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cs typeface="Myriad Pro"/>
              </a:rPr>
              <a:t>заметку</a:t>
            </a:r>
            <a:r>
              <a:rPr kumimoji="0" lang="ru-RU" b="1" i="1" u="none" strike="noStrike" kern="0" cap="none" spc="-35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cs typeface="Myriad Pro"/>
              </a:rPr>
              <a:t>: </a:t>
            </a:r>
            <a:r>
              <a:rPr kumimoji="0" lang="ru-RU" b="1" i="0" u="none" strike="noStrike" kern="0" cap="none" spc="-35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cs typeface="Myriad Pro"/>
              </a:rPr>
              <a:t> </a:t>
            </a:r>
            <a:r>
              <a:rPr kumimoji="0" lang="ru-RU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Микотоксины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являются вторичными метаболитами грибов, которые признаны как токсины для других форм жизни.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(т.е. соединение, которое не является необходимым для роста или поддержания клеточных функций, но синтезируется для защиты клетки в ходе стационарной фазы цикла роста)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9440845" y="6370673"/>
            <a:ext cx="1050742" cy="1076253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0016" y="3929384"/>
            <a:ext cx="2101917" cy="275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2952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Группа 41"/>
          <p:cNvGrpSpPr/>
          <p:nvPr/>
        </p:nvGrpSpPr>
        <p:grpSpPr>
          <a:xfrm>
            <a:off x="9440845" y="6370673"/>
            <a:ext cx="1050742" cy="1076253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5" name="Прямоугольник 4"/>
          <p:cNvSpPr/>
          <p:nvPr/>
        </p:nvSpPr>
        <p:spPr>
          <a:xfrm>
            <a:off x="1426778" y="120272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СВОЙСТВА МИКОТОКСИНОВ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758247" y="2284463"/>
            <a:ext cx="6441648" cy="2520779"/>
            <a:chOff x="-1566099" y="1659111"/>
            <a:chExt cx="7953654" cy="3112466"/>
          </a:xfrm>
        </p:grpSpPr>
        <p:sp>
          <p:nvSpPr>
            <p:cNvPr id="20" name="Овал 19"/>
            <p:cNvSpPr/>
            <p:nvPr/>
          </p:nvSpPr>
          <p:spPr>
            <a:xfrm>
              <a:off x="509630" y="1728353"/>
              <a:ext cx="2948706" cy="2948706"/>
            </a:xfrm>
            <a:prstGeom prst="ellipse">
              <a:avLst/>
            </a:prstGeom>
            <a:gradFill flip="none" rotWithShape="1">
              <a:gsLst>
                <a:gs pos="0">
                  <a:srgbClr val="8064A2">
                    <a:lumMod val="75000"/>
                  </a:srgbClr>
                </a:gs>
                <a:gs pos="81000">
                  <a:srgbClr val="F79646">
                    <a:lumMod val="60000"/>
                    <a:lumOff val="40000"/>
                  </a:srgbClr>
                </a:gs>
              </a:gsLst>
              <a:lin ang="0" scaled="1"/>
              <a:tileRect/>
            </a:gradFill>
            <a:ln w="114300" cap="flat" cmpd="sng" algn="ctr">
              <a:noFill/>
              <a:prstDash val="solid"/>
            </a:ln>
            <a:effectLst>
              <a:outerShdw blurRad="292100" dist="38100" dir="5400000" sx="103000" sy="103000" algn="t" rotWithShape="0">
                <a:prstClr val="black">
                  <a:alpha val="37000"/>
                </a:prstClr>
              </a:outerShdw>
            </a:effectLst>
          </p:spPr>
          <p:txBody>
            <a:bodyPr rtlCol="0" anchor="ctr"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 w="50800"/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-1566099" y="1659111"/>
              <a:ext cx="7953654" cy="3112466"/>
              <a:chOff x="-2272941" y="3289110"/>
              <a:chExt cx="14216238" cy="5563174"/>
            </a:xfrm>
            <a:effectLst>
              <a:outerShdw blurRad="101600" dist="38100" dir="2700000" sx="98000" sy="98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Овал 21"/>
              <p:cNvSpPr/>
              <p:nvPr/>
            </p:nvSpPr>
            <p:spPr>
              <a:xfrm>
                <a:off x="1290833" y="3289110"/>
                <a:ext cx="5563175" cy="5563174"/>
              </a:xfrm>
              <a:prstGeom prst="ellipse">
                <a:avLst/>
              </a:prstGeom>
              <a:noFill/>
              <a:ln w="114300" cap="flat" cmpd="sng" algn="ctr">
                <a:solidFill>
                  <a:srgbClr val="8064A2">
                    <a:lumMod val="75000"/>
                  </a:srgbClr>
                </a:solidFill>
                <a:prstDash val="solid"/>
              </a:ln>
              <a:effectLst>
                <a:outerShdw blurRad="50800" dist="50800" dir="5400000" sx="57000" sy="57000" algn="ctr" rotWithShape="0">
                  <a:srgbClr val="000000">
                    <a:alpha val="43137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3" name="Прямая со стрелкой 22"/>
              <p:cNvCxnSpPr/>
              <p:nvPr/>
            </p:nvCxnSpPr>
            <p:spPr>
              <a:xfrm>
                <a:off x="-2272941" y="3289110"/>
                <a:ext cx="3710127" cy="1637520"/>
              </a:xfrm>
              <a:prstGeom prst="straightConnector1">
                <a:avLst/>
              </a:prstGeom>
              <a:noFill/>
              <a:ln w="88900" cap="rnd" cmpd="sng" algn="ctr">
                <a:solidFill>
                  <a:srgbClr val="8064A2">
                    <a:lumMod val="75000"/>
                  </a:srgbClr>
                </a:solidFill>
                <a:prstDash val="solid"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4" name="Прямая со стрелкой 23"/>
              <p:cNvCxnSpPr/>
              <p:nvPr/>
            </p:nvCxnSpPr>
            <p:spPr>
              <a:xfrm flipV="1">
                <a:off x="-1114352" y="6763022"/>
                <a:ext cx="2405185" cy="905586"/>
              </a:xfrm>
              <a:prstGeom prst="straightConnector1">
                <a:avLst/>
              </a:prstGeom>
              <a:noFill/>
              <a:ln w="88900" cap="rnd" cmpd="sng" algn="ctr">
                <a:solidFill>
                  <a:srgbClr val="8064A2">
                    <a:lumMod val="75000"/>
                  </a:srgbClr>
                </a:solidFill>
                <a:prstDash val="solid"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5" name="Прямая со стрелкой 24"/>
              <p:cNvCxnSpPr/>
              <p:nvPr/>
            </p:nvCxnSpPr>
            <p:spPr>
              <a:xfrm flipH="1" flipV="1">
                <a:off x="6763199" y="6763022"/>
                <a:ext cx="5180098" cy="1353945"/>
              </a:xfrm>
              <a:prstGeom prst="straightConnector1">
                <a:avLst/>
              </a:prstGeom>
              <a:noFill/>
              <a:ln w="88900" cap="rnd" cmpd="sng" algn="ctr">
                <a:solidFill>
                  <a:srgbClr val="8064A2">
                    <a:lumMod val="75000"/>
                  </a:srgbClr>
                </a:solidFill>
                <a:prstDash val="solid"/>
                <a:headEnd type="none" w="med" len="med"/>
                <a:tailEnd type="oval" w="med" len="med"/>
              </a:ln>
              <a:effectLst/>
            </p:spPr>
          </p:cxnSp>
        </p:grp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5150" y="2225652"/>
            <a:ext cx="2139881" cy="859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18395" y="2473821"/>
            <a:ext cx="2121592" cy="21215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247" y="864993"/>
            <a:ext cx="1658769" cy="1658769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1905000" y="1205059"/>
            <a:ext cx="3149922" cy="927230"/>
          </a:xfrm>
          <a:prstGeom prst="roundRect">
            <a:avLst>
              <a:gd name="adj" fmla="val 42528"/>
            </a:avLst>
          </a:prstGeom>
          <a:noFill/>
          <a:ln w="25400" cap="flat" cmpd="sng" algn="ctr">
            <a:noFill/>
            <a:prstDash val="solid"/>
          </a:ln>
          <a:effectLst>
            <a:outerShdw blurRad="317500" sx="104000" sy="104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УСТОЙЧИВОСТЬ</a:t>
            </a:r>
            <a:endParaRPr kumimoji="0" lang="ru-RU" sz="11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разрушаются в процессе термической обработки кормов и в процессе пищеварения. В этом и заключается их основная опасность.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084" b="89868" l="560" r="980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178" y="4134703"/>
            <a:ext cx="2176461" cy="13839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58247" y="5065231"/>
            <a:ext cx="40944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ЭФФЕКТ СИНЕРГИЗМА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 кормах, как правило, одновременно присутствует несколько </a:t>
            </a: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микотоксинов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Даже если содержание каждого отдельного </a:t>
            </a: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микотоксина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не превышает норму ПДК, вместе, усиливая друг друга, они способны оказать негативное воздействие на организм животного и птицы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220553" y="877375"/>
            <a:ext cx="1597290" cy="1463167"/>
          </a:xfrm>
          <a:prstGeom prst="rect">
            <a:avLst/>
          </a:prstGeom>
        </p:spPr>
      </p:pic>
      <p:sp>
        <p:nvSpPr>
          <p:cNvPr id="33" name="Скругленный прямоугольник 32"/>
          <p:cNvSpPr/>
          <p:nvPr/>
        </p:nvSpPr>
        <p:spPr>
          <a:xfrm>
            <a:off x="7603200" y="1123759"/>
            <a:ext cx="3229900" cy="1638834"/>
          </a:xfrm>
          <a:prstGeom prst="roundRect">
            <a:avLst>
              <a:gd name="adj" fmla="val 25011"/>
            </a:avLst>
          </a:prstGeom>
          <a:noFill/>
          <a:ln w="25400" cap="flat" cmpd="sng" algn="ctr">
            <a:noFill/>
            <a:prstDash val="solid"/>
          </a:ln>
          <a:effectLst>
            <a:outerShdw blurRad="317500" sx="104000" sy="104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БИОТРАНСФОРМАЦИЯ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ПРОДУКЦИЮ ЖИВОТНОВОДСТВА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опасность для здоровья людей представляет способность </a:t>
            </a: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микотоксинов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проникать в молоко, мясо, яйца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3112" y="3817212"/>
            <a:ext cx="1397733" cy="1309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474957" y="5140875"/>
            <a:ext cx="388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НАКОПИТЕЛЬНЫЙ ЭФФЕКТ </a:t>
            </a: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микотоксины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способны аккумулироваться в организме. Корма, даже незначительно загрязненные </a:t>
            </a: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микотоксинами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пагубно влияют на организм животного. Высокопродуктивные  коровы, нетели, молодняк - наиболее уязвимые группы.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566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43309" y="198945"/>
            <a:ext cx="3816350" cy="71323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36127" y="5630894"/>
            <a:ext cx="7799772" cy="12694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92" name="object 22"/>
          <p:cNvSpPr/>
          <p:nvPr/>
        </p:nvSpPr>
        <p:spPr>
          <a:xfrm>
            <a:off x="-20231" y="6108700"/>
            <a:ext cx="10853331" cy="1600200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000"/>
                      </a14:imgEffect>
                      <a14:imgEffect>
                        <a14:colorTemperature colorTemp="925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Группа 41"/>
          <p:cNvGrpSpPr/>
          <p:nvPr/>
        </p:nvGrpSpPr>
        <p:grpSpPr>
          <a:xfrm>
            <a:off x="9440845" y="6370673"/>
            <a:ext cx="1050742" cy="1076253"/>
            <a:chOff x="3653591" y="1860748"/>
            <a:chExt cx="1522169" cy="152216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653591" y="1860748"/>
              <a:ext cx="1522169" cy="1522163"/>
              <a:chOff x="7582053" y="3265006"/>
              <a:chExt cx="1199999" cy="1200000"/>
            </a:xfrm>
          </p:grpSpPr>
          <p:sp>
            <p:nvSpPr>
              <p:cNvPr id="45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7582053" y="3265006"/>
                <a:ext cx="1199999" cy="120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7772966" y="3455916"/>
                <a:ext cx="818182" cy="81818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72" y="2305631"/>
              <a:ext cx="755207" cy="632397"/>
            </a:xfrm>
            <a:prstGeom prst="rect">
              <a:avLst/>
            </a:prstGeom>
            <a:noFill/>
          </p:spPr>
        </p:pic>
      </p:grpSp>
      <p:sp>
        <p:nvSpPr>
          <p:cNvPr id="5" name="Прямоугольник 4"/>
          <p:cNvSpPr/>
          <p:nvPr/>
        </p:nvSpPr>
        <p:spPr>
          <a:xfrm>
            <a:off x="1426778" y="120272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kern="0" noProof="0" dirty="0" smtClean="0">
                <a:solidFill>
                  <a:schemeClr val="accent6">
                    <a:lumMod val="75000"/>
                  </a:schemeClr>
                </a:solidFill>
              </a:rPr>
              <a:t>АФЛАТОКСИНЫ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251" y="1355839"/>
            <a:ext cx="2253475" cy="29875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92723" y="3765130"/>
            <a:ext cx="951058" cy="9510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484925" y="1798108"/>
            <a:ext cx="2880000" cy="21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60990" y="690685"/>
            <a:ext cx="1524132" cy="15241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16522" y="1247513"/>
            <a:ext cx="3671110" cy="36030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57434" y="5515001"/>
            <a:ext cx="7803556" cy="5486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6778" y="5564999"/>
            <a:ext cx="70492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-5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cs typeface="Myriad Pro"/>
              </a:rPr>
              <a:t>На </a:t>
            </a:r>
            <a:r>
              <a:rPr kumimoji="0" lang="ru-RU" sz="1400" b="1" i="1" u="none" strike="noStrike" kern="0" cap="none" spc="-35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cs typeface="Myriad Pro"/>
              </a:rPr>
              <a:t>заметку</a:t>
            </a:r>
            <a:r>
              <a:rPr kumimoji="0" lang="ru-RU" sz="1400" b="1" i="0" u="none" strike="noStrike" kern="0" cap="none" spc="-35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cs typeface="Myriad Pro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 природе встречается несколько типов </a:t>
            </a:r>
            <a:r>
              <a:rPr kumimoji="0" lang="ru-RU" sz="14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афлатоксинов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(14 или более), однако четыре из них – </a:t>
            </a:r>
            <a:r>
              <a:rPr kumimoji="0" lang="ru-RU" sz="14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афлатоксины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B1 , B2, G1 и G2 – представляют особую опасность для человека и животных, поскольку они обнаруживаются во всех основных продовольственных культурах.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09698" y="5266456"/>
            <a:ext cx="487722" cy="49381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844925" y="4407378"/>
            <a:ext cx="2381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Поражаемые корма: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Зерновые, особенно кукуруза и продукты ее переработки; корма, поврежденные насекомыми.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Фото: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Aspergillus </a:t>
            </a:r>
            <a:r>
              <a:rPr kumimoji="0" lang="en-US" sz="12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flavus</a:t>
            </a:r>
            <a:r>
              <a:rPr kumimoji="0" lang="ru-RU" sz="1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на кукурузе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8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heme/_rels/theme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E7C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2">
                    <a14:imgEffect>
                      <a14:sharpenSoften amount="-1000"/>
                    </a14:imgEffect>
                    <a14:imgEffect>
                      <a14:colorTemperature colorTemp="9250"/>
                    </a14:imgEffect>
                    <a14:imgEffect>
                      <a14:saturation sat="165000"/>
                    </a14:imgEffect>
                  </a14:imgLayer>
                </a14:imgProps>
              </a:ext>
            </a:extLst>
          </a:blip>
          <a:stretch>
            <a:fillRect/>
          </a:stretch>
        </a:blipFill>
      </a:spPr>
      <a:bodyPr wrap="square" lIns="0" tIns="0" rIns="0" bIns="0" rtlCol="0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10372</TotalTime>
  <Words>3108</Words>
  <Application>Microsoft Office PowerPoint</Application>
  <PresentationFormat>Произвольный</PresentationFormat>
  <Paragraphs>605</Paragraphs>
  <Slides>47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_2_МинСельХоз_КОМПЕНСАЦИЯ ЧАСТИ ЗАТРАТ НА СЕРТИФИКАЦИЮ</dc:title>
  <dc:creator>pc</dc:creator>
  <cp:lastModifiedBy>Владелец</cp:lastModifiedBy>
  <cp:revision>287</cp:revision>
  <dcterms:created xsi:type="dcterms:W3CDTF">2021-04-29T03:00:07Z</dcterms:created>
  <dcterms:modified xsi:type="dcterms:W3CDTF">2022-03-02T04:35:25Z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2020-08-26T00:00:00Z</vt:filetime>
  </property>
  <property fmtid="{D5CDD505-2E9C-101B-9397-08002B2CF9AE}" pid="3" name="Creator">
    <vt:lpwstr>Adobe Illustrator 24.0 (Windows)</vt:lpwstr>
  </property>
  <property fmtid="{D5CDD505-2E9C-101B-9397-08002B2CF9AE}" pid="4" name="LastSaved">
    <vt:filetime>2021-04-29T00:00:00Z</vt:filetime>
  </property>
</Properties>
</file>