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7" r:id="rId3"/>
    <p:sldId id="289" r:id="rId4"/>
    <p:sldId id="290" r:id="rId5"/>
    <p:sldId id="288" r:id="rId6"/>
    <p:sldId id="291" r:id="rId7"/>
    <p:sldId id="292" r:id="rId8"/>
    <p:sldId id="293" r:id="rId9"/>
    <p:sldId id="296" r:id="rId10"/>
    <p:sldId id="294" r:id="rId11"/>
    <p:sldId id="297" r:id="rId12"/>
    <p:sldId id="278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18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0849-2030-40F0-95C0-50E2BD1BBB8D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9C49-B4F3-4923-99FD-FC6DB89C7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80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9C49-B4F3-4923-99FD-FC6DB89C76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9C49-B4F3-4923-99FD-FC6DB89C76C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9C49-B4F3-4923-99FD-FC6DB89C76C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73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7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3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08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44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3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04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512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8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02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41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3CF8-AA2A-4957-BD02-952917A6174F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452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in.consultant.ru/link/?req=doc&amp;base=LAW&amp;n=380464&amp;date=19.01.2023&amp;dst=100007&amp;field=134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login.consultant.ru/link/?req=doc&amp;base=LAW&amp;n=326866&amp;date=19.01.2023&amp;dst=100015&amp;field=13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62613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2023 год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10" name="Picture 3" descr="http://dsx-kirov.ru/images/header-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9388"/>
            <a:ext cx="1647825" cy="2019301"/>
          </a:xfrm>
          <a:prstGeom prst="rect">
            <a:avLst/>
          </a:prstGeom>
          <a:noFill/>
        </p:spPr>
      </p:pic>
      <p:pic>
        <p:nvPicPr>
          <p:cNvPr id="11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3" cstate="print"/>
          <a:srcRect r="-89" b="10042"/>
          <a:stretch>
            <a:fillRect/>
          </a:stretch>
        </p:blipFill>
        <p:spPr bwMode="auto">
          <a:xfrm>
            <a:off x="3995936" y="908720"/>
            <a:ext cx="1312549" cy="10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t="17292" r="63748" b="17694"/>
          <a:stretch>
            <a:fillRect/>
          </a:stretch>
        </p:blipFill>
        <p:spPr bwMode="auto">
          <a:xfrm>
            <a:off x="7523783" y="0"/>
            <a:ext cx="162021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220486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из областного бюджета сельскохозяйственным товаропроизводителям, осуществляющим хранение, первичную и (или) последующую (промышленную) переработку сельскохозяйственной продукции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Картошки всем понемножку: кто съедает белорусскую бульбу | Белорусский  продовольственный торгово-промышленный порт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3179435" cy="211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Dairy products and meat products from cows. Set of butter, yogurt, milk,  hard cheese, rib, steak, sausage, cream, cottage cheese. Stock Vector |  Adobe Stock"/>
          <p:cNvPicPr>
            <a:picLocks noChangeAspect="1" noChangeArrowheads="1"/>
          </p:cNvPicPr>
          <p:nvPr/>
        </p:nvPicPr>
        <p:blipFill>
          <a:blip r:embed="rId6" cstate="print"/>
          <a:srcRect l="5034"/>
          <a:stretch>
            <a:fillRect/>
          </a:stretch>
        </p:blipFill>
        <p:spPr bwMode="auto">
          <a:xfrm>
            <a:off x="3779912" y="4725144"/>
            <a:ext cx="1626833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семена овощ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645024"/>
            <a:ext cx="30480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870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2" y="18864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Возмещение части затрат на закупку овощей открытого грунта, картофеля, молока, мяса (кроме мяса свиней) у граждан, ведущих ЛПХ (субсидия № 2)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98072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Копии договоров купли-продажи закупаемых переработчиком у граждан, ведущих личное подсобное хозяйство, овощей открытого грунта, картофеля, молока, мяса (кроме мяса свиней).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1556792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Копии актов приема-передачи закупаемых у граждан, ведущих личное подсобное хозяйство, овощей открытого грунта, картофеля, молока, мяса (кроме мяса свиней).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213285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Копии платежных документов об оплате переработчиком закупаемых у граждан, ведущих личное подсобное хозяйство, овощей открытого грунта, картофеля, молока, мяса (кроме мяса свиней).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ФОТОФАКТ: Поголовье овец планируют расширить в РСУП &quot;Хутор-Агро&quot;"/>
          <p:cNvPicPr>
            <a:picLocks noChangeAspect="1" noChangeArrowheads="1"/>
          </p:cNvPicPr>
          <p:nvPr/>
        </p:nvPicPr>
        <p:blipFill>
          <a:blip r:embed="rId2" cstate="print"/>
          <a:srcRect r="570" b="7990"/>
          <a:stretch>
            <a:fillRect/>
          </a:stretch>
        </p:blipFill>
        <p:spPr bwMode="auto">
          <a:xfrm>
            <a:off x="-108520" y="2564904"/>
            <a:ext cx="3203848" cy="1656184"/>
          </a:xfrm>
          <a:prstGeom prst="rect">
            <a:avLst/>
          </a:prstGeom>
          <a:noFill/>
        </p:spPr>
      </p:pic>
      <p:pic>
        <p:nvPicPr>
          <p:cNvPr id="4100" name="Picture 4" descr="Для чего козе кредит: как живет маленькое фермерское хозяйство в  Батыревском рай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933056"/>
            <a:ext cx="2702639" cy="1800000"/>
          </a:xfrm>
          <a:prstGeom prst="rect">
            <a:avLst/>
          </a:prstGeom>
          <a:noFill/>
        </p:spPr>
      </p:pic>
      <p:pic>
        <p:nvPicPr>
          <p:cNvPr id="4102" name="Picture 6" descr="Круговорот киловатт: как продукты жизнедеятельности коров начали превращать  в электричество и удобрения – ИА «Диалог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058000"/>
            <a:ext cx="2700000" cy="1800000"/>
          </a:xfrm>
          <a:prstGeom prst="rect">
            <a:avLst/>
          </a:prstGeom>
          <a:noFill/>
        </p:spPr>
      </p:pic>
      <p:pic>
        <p:nvPicPr>
          <p:cNvPr id="4104" name="Picture 8" descr="Подмосковье входит в тройку лидеров по производству овощей открытого грунта  в РФ - В регионе - РИАМО в Королев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780928"/>
            <a:ext cx="3456384" cy="2284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84784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организаций или ИП, соответствующих требованиям ч. 1. ст.3 ФЗ от 29.12.2006 № 264-ФЗ "О развитии сельского хозяйства"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справка о деятельности переработчика, составленная по форме, установленной правовым актом министерства.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620688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сельскохозяйственных потребительских кооперативов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247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копия протокола общего организационного собрания членов кооператива, заверенная председателем кооператива 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5567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копия выписки из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похозяйственной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книги об учете личных подсобных хозяйств граждан,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являвшихся членами кооператива на дату его создания (учредители)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выданные администрациями городских или сельских поселений;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348880"/>
            <a:ext cx="4499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копии бух. отчетности организаций, индивидуальных предпринимателей 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являвшихся членами кооператива на дату его создания,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составленной по форме, установленной Минсельхоз РФ. Если не составляют отчетность, то представляются копии документов, в которых ведется налоговый учет доходов и расходов, и копии налоговой отчетности с отметками налоговых органов о ее принятии;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789040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заключение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ревсоюза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 деятельности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СПоКа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 отчетный период, содержащее сведения о соблюдении требования по выполнению работ и оказанию услуг для членов кооператива в объеме не менее 50% объема выполненных работ, оказанных услуг (представляется один раз в год при первом обращении за получением субсидии).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645024"/>
            <a:ext cx="3089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крестьянских (фермерских) хозяйств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0770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копия соглашения о создании К(Ф)Х (при создании крестьянского (фермерского) хозяйства более чем одним членом), заверенная главой К(Ф)Х;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251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копии документов, подтверждающих родство членов К(Ф)Х, заверенные главой К(Ф)Х;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229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справка о деятельности К(Ф)Х, составленную по форме, установленной правовым актом министерства.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116632"/>
            <a:ext cx="556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дополнение к вышеперечисленным документам: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Сельскохозяйственный кооператив, компания ооо купить в Омске | Готовый  бизнес и оборудование | Ави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070626"/>
            <a:ext cx="3384376" cy="1787374"/>
          </a:xfrm>
          <a:prstGeom prst="rect">
            <a:avLst/>
          </a:prstGeom>
          <a:noFill/>
        </p:spPr>
      </p:pic>
      <p:pic>
        <p:nvPicPr>
          <p:cNvPr id="29700" name="Picture 4" descr="фермер, держащий портрет. сельскохозяйственный сельскохозяйственный  работник в соломинке. земледельцы, имеющие инструмент. бородат Иллюстрация  вектора - иллюстрации насчитывающей человек, персона: 240507323"/>
          <p:cNvPicPr>
            <a:picLocks noChangeAspect="1" noChangeArrowheads="1"/>
          </p:cNvPicPr>
          <p:nvPr/>
        </p:nvPicPr>
        <p:blipFill>
          <a:blip r:embed="rId3" cstate="print"/>
          <a:srcRect l="10674" t="8001" r="14611" b="19991"/>
          <a:stretch>
            <a:fillRect/>
          </a:stretch>
        </p:blipFill>
        <p:spPr bwMode="auto">
          <a:xfrm>
            <a:off x="3131840" y="5445224"/>
            <a:ext cx="1512168" cy="1296144"/>
          </a:xfrm>
          <a:prstGeom prst="rect">
            <a:avLst/>
          </a:prstGeom>
          <a:noFill/>
        </p:spPr>
      </p:pic>
      <p:pic>
        <p:nvPicPr>
          <p:cNvPr id="29702" name="Picture 6" descr="Документы нарочно. Нарочно передать докумен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4664"/>
            <a:ext cx="1584176" cy="1067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евер — Природа, флора - Stock Photo | #345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5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3054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Ба̀тюсь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Алёна Дмитриевна тел. 64-99-98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бухгалтер, консультант: Малафеева Ольга Геннадьевна, тел. 64-01-91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518" y="5542473"/>
            <a:ext cx="790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619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88640"/>
            <a:ext cx="6621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8110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2780928"/>
            <a:ext cx="824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23.12.2019 № 690-П «Об утверждении государственной программы Кировской области Развитие агропромышленного комплекса»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12389"/>
            <a:ext cx="8352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14.07.2012 № 717 «О государственной программе развития сельского хозяйства и регулирования рынков сельскохозяйственной продукции, сырья и продовольствия»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22108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Кировской области от 13.01.2023 № 9-П «Об утверждении Порядка предоставления субсидии из областного бюджета сельскохозяйственным товаропроизводителям, осуществляющим хранение, первичную и (или) последующую (промышленную) переработку сельскохозяйственной продукции»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338" name="Picture 2" descr="Ученая сова, сова клипарты, клип арт, clipart birds parrot, скачать  клипарт, бесплатные клипарты, коллекция клипартов животные, фото клипарт  птиц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16632"/>
            <a:ext cx="743628" cy="1080119"/>
          </a:xfrm>
          <a:prstGeom prst="rect">
            <a:avLst/>
          </a:prstGeom>
          <a:noFill/>
        </p:spPr>
      </p:pic>
      <p:pic>
        <p:nvPicPr>
          <p:cNvPr id="14340" name="Picture 4" descr="Милая мудрая сова стоит на книгах | Премиум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73216"/>
            <a:ext cx="1152289" cy="13407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получателей субсидий – переработчик,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относящийся к одной из следующих категорий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908720"/>
            <a:ext cx="7167124" cy="18002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потребительские кооперативы (</a:t>
            </a:r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созданные в соответствии с ФЗ от 08.12.1995 № 193-ФЗ «О сельскохозяйственной кооперации» (кроме с/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кредитных кооперативов):</a:t>
            </a:r>
          </a:p>
          <a:p>
            <a:pPr algn="just">
              <a:buFontTx/>
              <a:buChar char="-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с/х товаропроизводителями и (или) гражданами ведущими личное подсобное хозяйство;</a:t>
            </a:r>
          </a:p>
          <a:p>
            <a:pPr algn="just">
              <a:buFontTx/>
              <a:buChar char="-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2-мя юр. лицами или не менее чем 3-мя гражданами;</a:t>
            </a:r>
          </a:p>
          <a:p>
            <a:pPr algn="just">
              <a:buFontTx/>
              <a:buChar char="-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наименовании присутствует указание на основной вид деятельности, а также слова «сельскохозяйственный потребительский кооператив».</a:t>
            </a:r>
          </a:p>
          <a:p>
            <a:pPr algn="just"/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РФ и осуществляющие деятельность на территории Кировской области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50% объема работ (услуг) выполняется для членов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СПоКа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осуществляют хранение, первичную и (или) последующую (промышленную) переработку с/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продукции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(в т.ч. на арендованных основных средствах) в соответствии с перечнями, утв. распоряжениями Правительства РФ от 25.01.2017 № 79-р и от 21.08.2019 № 1856-р, указанными в ч.1 ст.3 и ч.1 ст.7 ФЗ от 29.12.2006 № 264-ФЗ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развитии сельского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хозяйства»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(перечень продукции).</a:t>
            </a:r>
          </a:p>
          <a:p>
            <a:pPr algn="just"/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365104"/>
            <a:ext cx="709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Крестьянские (фермерские) хозяйства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соответствующие требованиям ФЗ от 11.06.2003 N 74-ФЗ «О крестьянском (фермерском) хозяйстве»:</a:t>
            </a:r>
          </a:p>
        </p:txBody>
      </p:sp>
      <p:sp>
        <p:nvSpPr>
          <p:cNvPr id="2050" name="AutoShape 2" descr="Регистрация КФХ | МФЦ БИ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55799" t="27635" r="2031" b="27635"/>
          <a:stretch>
            <a:fillRect/>
          </a:stretch>
        </p:blipFill>
        <p:spPr bwMode="auto">
          <a:xfrm>
            <a:off x="0" y="4437112"/>
            <a:ext cx="2016224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Ruel C. Limbo | FFTC Agricultural Policy Platform (FFTC-AP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1754078" cy="15119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4941168"/>
            <a:ext cx="69847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з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арегистрированы  в РФ и осуществляющие деятельность на территории Кировской области;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42337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* осуществляют хранение, первичную и (или) последующую (промышленную) переработку с/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продукции (в т.ч. на арендованных основных средствах) в соответствии с перечнями, утв. распоряжениями Правительства РФ от 25.01.2017 №  79-р и от 21.08.2019 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1856-р, указанными в ч.1 ст.3 и ч.1 ст.7 ФЗ от 29.12.2006 № 264-ФЗ "О развитии сельского хозяйства"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(перечень продукции).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976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 субсидий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604867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соглашения между министерством и переработчиком о предоставлении субсидии;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1-ое число месяца обращения за субсидиями: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переработчика отсутствует неисполненная обязанность по уплате налогов, сборов, страховых взносов, пеней, штрафов, процентов, подлежащих уплате в соответствии с законодательством РФ о налогах и сборах;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переработчика отсутствует просроченная задолженность по возврату в областной бюджет субсидий, бюджетных инвестиций, иная просроченная задолженность перед областным бюджетом.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Переработчик юр.лицо - не находится в процессе реорганизации, ликвидации, банкротства;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Переработчик ИП – не прекратил деятельность в качестве ИП;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реестре дисквалифицированных лиц отсутствуют сведения о дисквалифицированных руководителе, членах коллегиального исполнительного органа, лице, исполняющем функции единоличного исполнительного органа, или главном бухгалтере переработчика, являющегося юр. лицом, либо о переработчике – ИП;</a:t>
            </a:r>
          </a:p>
          <a:p>
            <a:pPr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Переработчик не находится в перечне организаций и физических лиц, в отношении которых имеются сведения об их причастности к экстремистской деятельности или терроризму, либо в перечне организаций и физических лиц, в отношении которых имеются сведения об их причастности к распространению оружия массового уничтожения.;</a:t>
            </a:r>
          </a:p>
          <a:p>
            <a:pPr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Переработчик  не получал аналогичные субсидии из областного бюджета на основании иных нормативных правовых актов Кировской области.  </a:t>
            </a:r>
          </a:p>
          <a:p>
            <a:pPr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57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1287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Возмещение затрат переработчиков, осуществляющих сбор, первичную и (или) последующую переработку, хранение и реализацию </a:t>
            </a:r>
          </a:p>
          <a:p>
            <a:pPr algn="ctr"/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плодоовощной продукции и картофеля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осуществляется в приоритетном порядке.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Картинки восклицательный знак (69 фото) » Юмор, позитив и много смешных  картинок"/>
          <p:cNvSpPr>
            <a:spLocks noChangeAspect="1" noChangeArrowheads="1"/>
          </p:cNvSpPr>
          <p:nvPr/>
        </p:nvSpPr>
        <p:spPr bwMode="auto">
          <a:xfrm>
            <a:off x="155575" y="-822325"/>
            <a:ext cx="19812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восклицательный знак 3d изолированный на белой предпосылке Иллюстрация  штока - иллюстрации насчитывающей ðµð»o, ðºoð½ñ ñ‚ñ€ñƒðºñ†ð¸ñ : 149065434"/>
          <p:cNvPicPr>
            <a:picLocks noChangeAspect="1" noChangeArrowheads="1"/>
          </p:cNvPicPr>
          <p:nvPr/>
        </p:nvPicPr>
        <p:blipFill>
          <a:blip r:embed="rId2" cstate="print"/>
          <a:srcRect l="38199" t="6367" r="39518"/>
          <a:stretch>
            <a:fillRect/>
          </a:stretch>
        </p:blipFill>
        <p:spPr bwMode="auto">
          <a:xfrm>
            <a:off x="395536" y="188640"/>
            <a:ext cx="504056" cy="2118048"/>
          </a:xfrm>
          <a:prstGeom prst="rect">
            <a:avLst/>
          </a:prstGeom>
          <a:noFill/>
        </p:spPr>
      </p:pic>
      <p:pic>
        <p:nvPicPr>
          <p:cNvPr id="5" name="Picture 4" descr="восклицательный знак 3d изолированный на белой предпосылке Иллюстрация  штока - иллюстрации насчитывающей ðµð»o, ðºoð½ñ ñ‚ñ€ñƒðºñ†ð¸ñ : 149065434"/>
          <p:cNvPicPr>
            <a:picLocks noChangeAspect="1" noChangeArrowheads="1"/>
          </p:cNvPicPr>
          <p:nvPr/>
        </p:nvPicPr>
        <p:blipFill>
          <a:blip r:embed="rId2" cstate="print"/>
          <a:srcRect l="38199" t="6367" r="39518"/>
          <a:stretch>
            <a:fillRect/>
          </a:stretch>
        </p:blipFill>
        <p:spPr bwMode="auto">
          <a:xfrm>
            <a:off x="8388424" y="116632"/>
            <a:ext cx="504056" cy="2118048"/>
          </a:xfrm>
          <a:prstGeom prst="rect">
            <a:avLst/>
          </a:prstGeom>
          <a:noFill/>
        </p:spPr>
      </p:pic>
      <p:pic>
        <p:nvPicPr>
          <p:cNvPr id="3077" name="Picture 5" descr="Советы и рецепты как квасить капуст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8"/>
            <a:ext cx="13446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 descr="Какой картофель самый вкусный?"/>
          <p:cNvSpPr>
            <a:spLocks noChangeAspect="1" noChangeArrowheads="1"/>
          </p:cNvSpPr>
          <p:nvPr/>
        </p:nvSpPr>
        <p:spPr bwMode="auto">
          <a:xfrm>
            <a:off x="155575" y="-830263"/>
            <a:ext cx="26003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 descr="Картофель свежего урожая!|РОРЦ Агротерминал"/>
          <p:cNvSpPr>
            <a:spLocks noChangeAspect="1" noChangeArrowheads="1"/>
          </p:cNvSpPr>
          <p:nvPr/>
        </p:nvSpPr>
        <p:spPr bwMode="auto">
          <a:xfrm>
            <a:off x="155575" y="-762000"/>
            <a:ext cx="28765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 descr="Картофель – полезные свойства, состав и противопоказа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429000"/>
            <a:ext cx="1655037" cy="1301130"/>
          </a:xfrm>
          <a:prstGeom prst="rect">
            <a:avLst/>
          </a:prstGeom>
          <a:noFill/>
        </p:spPr>
      </p:pic>
      <p:pic>
        <p:nvPicPr>
          <p:cNvPr id="3085" name="Picture 13" descr="наливай яблочный сок в стакан. свежие органические яблоки и стакан  яблочного сока на деревянном столе в летнем саду Стоковое Фото -  изображение насчитывающей свеже, страна: 2255097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56992"/>
            <a:ext cx="2568918" cy="1538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83960" cy="28803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12515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условии передачи приобретенных семенного материала овощей, картофеля, а также КРС, овец и коз гражданам, ведущим личное подсобное хозяйство (ЛПХ), в целях последующего использования в соответствии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агроконтрактом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2007" y="3789040"/>
            <a:ext cx="2451993" cy="1634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89040"/>
            <a:ext cx="52200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= 50 % стоимости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семенного материала овощей, картофеля, а также КРС, овец и коз 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на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переработчика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в.т.ч.НДС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AutoNum type="arabicPeriod"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возмещение части затрат, связанных с приобретением семенного материала овощей, картофеля, а также крупного рогатого скота, овец и коз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420888"/>
            <a:ext cx="810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агроконтракт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договор (соглашение), заключаемый между переработчиком и гражданином, ведущим ЛПХ, предусматривающий осуществление переработчиком авансовых платежей в пользу указанного гражданина за поставляемые овощи открытого грунта, картофель, молоко, мясо (кроме мяса свиней) в соответствии с условиями, установленными данным договором (соглашением);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284984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гражданин, ведущий ЛПХ,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гражданин, осуществляющий ведение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ЛПХв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соответствии с ФЗ от 07.07.2003 № 112-ФЗ "О личном подсобном хозяйстве", применяющий специальный налоговый режим "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Налог на профессиональный доход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AutoShape 2" descr="1 098 рез. по запросу «Постскриптум» — изображения, стоковые фотографии и  векторная графика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1 098 рез. по запросу «Постскриптум» — изображения, стоковые фотографии и  векторная графика | Shutterstock"/>
          <p:cNvPicPr>
            <a:picLocks noChangeAspect="1" noChangeArrowheads="1"/>
          </p:cNvPicPr>
          <p:nvPr/>
        </p:nvPicPr>
        <p:blipFill>
          <a:blip r:embed="rId3" cstate="print"/>
          <a:srcRect l="24500" t="29201" r="23001" b="35108"/>
          <a:stretch>
            <a:fillRect/>
          </a:stretch>
        </p:blipFill>
        <p:spPr bwMode="auto">
          <a:xfrm>
            <a:off x="0" y="2276872"/>
            <a:ext cx="936104" cy="1296144"/>
          </a:xfrm>
          <a:prstGeom prst="rect">
            <a:avLst/>
          </a:prstGeom>
          <a:noFill/>
        </p:spPr>
      </p:pic>
      <p:pic>
        <p:nvPicPr>
          <p:cNvPr id="45062" name="Picture 6" descr="Картофель свежего урожая!|РОРЦ Агротермин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058000"/>
            <a:ext cx="3262500" cy="1800000"/>
          </a:xfrm>
          <a:prstGeom prst="rect">
            <a:avLst/>
          </a:prstGeom>
          <a:noFill/>
        </p:spPr>
      </p:pic>
      <p:sp>
        <p:nvSpPr>
          <p:cNvPr id="45064" name="AutoShape 8" descr="Семена овощей в Сургу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6" name="Picture 10" descr="Семена овощей, цветов и зелени купить в Куровском | Товары для дома и дачи  | Ави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517232"/>
            <a:ext cx="2431594" cy="1439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442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Субсидии на возмещение части затрат, связанных с закупкой овощей открытого грунта, картофеля, молока, мяса (кроме мяса свиней)  у граждан, ведущих личные подсобные хозяйства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268760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4969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* возмещение части затрат переработчиков на закупку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продукции у граждан, ведущих личные подсобные хозяйства, за IV квартал отчетного финансового года может быть осуществлено в первом полугодии года, следующего за отчетным годом;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84969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* возмещение части затрат переработчиков на закупку с/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продукции у граждан, ведущих личные подсобные хозяйства, может осуществляться за несколько кварталов текущего финансового года, если эти затраты не возмещались ранее в текущем отчетном году.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91680" y="3645024"/>
            <a:ext cx="7344816" cy="280831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10 % затрат -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стоимость продукции, закупленной у граждан, ведущих ЛПХ, по итогам отчетного квартала текущего финансового года, за который предоставляется возмещение части затрат, составляет от 1 млн. рубля до 3 млн. рубля включительно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12 % затрат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стоимость продукции, закупленной у граждан, ведущих ЛПХ, по итогам отчетного квартала текущего финансового года, за который предоставляется возмещение части затрат, составляет от 3,001млн. рубля до 5 млн. рубля включительно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15 % затрат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не более 5 млн. рубля на одного переработчика, - если стоимость продукции, закупленной у граждан, ведущих ЛПХ, по итогам отчетного квартала текущего финансового года, за который предоставляется возмещение части затрат, составляет более 5 млн. рубля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3212976"/>
            <a:ext cx="18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 субсидии: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 l="6964" r="8333"/>
          <a:stretch>
            <a:fillRect/>
          </a:stretch>
        </p:blipFill>
        <p:spPr>
          <a:xfrm>
            <a:off x="0" y="4005064"/>
            <a:ext cx="1691680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Порядок представления документов для получения субсидии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переработчик представляет следующие документы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(заверенные в установленном порядке копии документов):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836712"/>
            <a:ext cx="90364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Справку об отсутствии (наличии) у переработчика задолженности по налогам, сборам, страховым взносам и начисленным по ним пеням, штрафам и процентам, подлежащим уплате, выданные налоговым органом и региональным отделением ПФ и соцстраха, на учете в которых состоит переработчик, по состоянию на 1-е число месяца обращения за субсидией (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 инициативе переработчика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/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справки, в т.ч. полученные в электронной форме, должны быть заверены налоговым органом или региональным отделением ПФ и соцстраха;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628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Перечень членов коллегиального исполнительного органа, лица, исполняющего функции единоличного исполнительного органа, или главного бухгалтера переработчика по форме, установленной правовым актом министерства;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06084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Заявление по форме, установленной правовым актом министерства;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276872"/>
            <a:ext cx="9900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*Справку-расчет суммы субсидии по форме, установленной актом министерства;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4928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Выданные администрациями соответствующих городских или сельских поселений выписки из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похозяйственной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книги об учете личных подсобных хозяйств, с которыми заключены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агроконтракты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 состоянию на 1-е число месяца представления документов в министерство (орган местного самоуправления);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14096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*Справку о постановке на учет (снятии с учета) физ. лица в качестве налогоплательщика налога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профессиональный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форме КНД 1122035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сформированную в электронной форме в мобильном приложении "Мой налог" 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веб-кабинете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"Мой налог",  по состоянию на дату представления документов в министерство (орган местного самоуправления) (для граждан, ведущих ЛПХ, применяющих специальный налоговый режим "Налог на профессиональный доход").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Справка должна содержать визуализацию электронной подписи ФНС РФ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4077072"/>
            <a:ext cx="8999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Опись документов, представленных для подтверждения соблюдения условий предоставления субсидии, по форме, установленной правовым актом министерства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Акт приема-передачи при продаже участка и дома - Департамент социальной  политики Управление по труду и социальной защите населения Администрации  города Новый Уренг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571999"/>
            <a:ext cx="3810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1340768"/>
            <a:ext cx="6156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Копии договоров купли-продажи приобретаемого переработчиком семенного материала овощей, картофеля, крупного рогатого скота, овец, коз;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844824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Копии накладных или товарно-транспортных накладных или актов приема-передачи, а также платежных документов об оплате приобретаемого переработчиком семенного материала овощей, картофеля, крупного рогатого скота, овец, коз;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2420888"/>
            <a:ext cx="615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копии ветеринарных сопроводительных документов, в случае приобретения переработчиками КРС, овец, коз и их передачи гражданам, ведущим ЛПХ, в целях использования в соответствии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агроконтрактом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3068960"/>
            <a:ext cx="17858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копии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агроконтрактов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Возмещение части затрат на приобретение семенного материала овощей, картофеля, крупного рогатого скота, овец и коз, в целях последующего использования в соответствии с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агроконтрактом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(субсидия № 1)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Интернет-магазин семян. Купить семена оптом в интернет-магаз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73624"/>
            <a:ext cx="3384376" cy="3384376"/>
          </a:xfrm>
          <a:prstGeom prst="rect">
            <a:avLst/>
          </a:prstGeom>
          <a:noFill/>
        </p:spPr>
      </p:pic>
      <p:pic>
        <p:nvPicPr>
          <p:cNvPr id="1028" name="Picture 4" descr="Семенной картофель | Технология хранения в картофелехранилищ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2820876" cy="2114600"/>
          </a:xfrm>
          <a:prstGeom prst="rect">
            <a:avLst/>
          </a:prstGeom>
          <a:noFill/>
        </p:spPr>
      </p:pic>
      <p:pic>
        <p:nvPicPr>
          <p:cNvPr id="1030" name="Picture 6" descr="В Минсельхозе разработаны новые ветправила по артриту-энцефалиту коз -  Отраслевой портал Аграрная наука - Отраслевой портал Аграрная нау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3" y="548680"/>
            <a:ext cx="2664296" cy="1800000"/>
          </a:xfrm>
          <a:prstGeom prst="rect">
            <a:avLst/>
          </a:prstGeom>
          <a:noFill/>
        </p:spPr>
      </p:pic>
      <p:pic>
        <p:nvPicPr>
          <p:cNvPr id="1032" name="Picture 8" descr="Эффект наследия. Повысить рентабельность молочной отрасли в России поможет  развитие местной генетики — Журнал «Агроинвестор» – Агроинвест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3" y="2420888"/>
            <a:ext cx="2736304" cy="2204864"/>
          </a:xfrm>
          <a:prstGeom prst="rect">
            <a:avLst/>
          </a:prstGeom>
          <a:noFill/>
        </p:spPr>
      </p:pic>
      <p:pic>
        <p:nvPicPr>
          <p:cNvPr id="1034" name="Picture 10" descr="La Ferme de Reve Подмосковь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25144"/>
            <a:ext cx="2664296" cy="180020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0" y="3429000"/>
            <a:ext cx="622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копии накладных или ТТН или актов приема-передачи гражданам, ведущим ЛПХ, заключившим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агроконтракт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приобретенного переработчиком семенного материала овощей, картофеля, крупного рогатого скота, овец, коз в целях последующего использования в соответствии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агроконтрактом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1963</Words>
  <Application>Microsoft Office PowerPoint</Application>
  <PresentationFormat>Экран (4:3)</PresentationFormat>
  <Paragraphs>93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Категории получателей субсидий – переработчик, относящийся к одной из следующих категорий:</vt:lpstr>
      <vt:lpstr>Условия предоставления субсидий</vt:lpstr>
      <vt:lpstr>Слайд 5</vt:lpstr>
      <vt:lpstr>Условия предоставления: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государственной поддержки сельскохозяйственным потребительским кооперативам</dc:title>
  <dc:creator>Владелец</dc:creator>
  <cp:lastModifiedBy>Владелец</cp:lastModifiedBy>
  <cp:revision>237</cp:revision>
  <cp:lastPrinted>2019-09-20T08:16:13Z</cp:lastPrinted>
  <dcterms:created xsi:type="dcterms:W3CDTF">2019-09-09T09:44:44Z</dcterms:created>
  <dcterms:modified xsi:type="dcterms:W3CDTF">2023-03-16T06:18:42Z</dcterms:modified>
</cp:coreProperties>
</file>