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ogin.consultant.ru/link/?req=doc&amp;base=LAW&amp;n=426999&amp;date=17.05.2023&amp;dst=100008&amp;field=13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LAW240&amp;n=207776&amp;date=17.05.2023&amp;dst=100231&amp;field=13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2.sld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RLBR240&amp;n=171435&amp;date=06.07.2021&amp;dst=100337&amp;fld=13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7274&amp;dst=100470&amp;field=134&amp;date=02.12.2021" TargetMode="External"/><Relationship Id="rId2" Type="http://schemas.openxmlformats.org/officeDocument/2006/relationships/hyperlink" Target="https://login.consultant.ru/link/?req=doc&amp;base=LAW&amp;n=47274&amp;dst=100019&amp;field=134&amp;date=02.12.202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71801" y="6383383"/>
            <a:ext cx="257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Киров 2023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3" descr="http://dsx-kirov.ru/images/header-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5869" cy="123212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619672" y="18864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12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3" cstate="print"/>
          <a:srcRect r="-89" b="10042"/>
          <a:stretch>
            <a:fillRect/>
          </a:stretch>
        </p:blipFill>
        <p:spPr bwMode="auto">
          <a:xfrm>
            <a:off x="7452320" y="260648"/>
            <a:ext cx="1305297" cy="107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63688" y="1268760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</a:t>
            </a:r>
            <a:r>
              <a:rPr lang="ru-RU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грантовику</a:t>
            </a:r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 что дальше?!»</a:t>
            </a:r>
            <a:endParaRPr lang="ru-RU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amilystr.com/wp-content/uploads/2019/04/izo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12976"/>
            <a:ext cx="3960440" cy="2640292"/>
          </a:xfrm>
          <a:prstGeom prst="rect">
            <a:avLst/>
          </a:prstGeom>
          <a:noFill/>
        </p:spPr>
      </p:pic>
      <p:pic>
        <p:nvPicPr>
          <p:cNvPr id="11" name="Рисунок 10" descr="https://my-clothing-shop.ru/pictures/10234376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36985">
            <a:off x="3572951" y="3169338"/>
            <a:ext cx="1494043" cy="84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cf2.ppt-online.org/files2/slide/k/ktOFQRVnCof83GqvIcXw5sM2iN10zdEZubLKep/slide-2.jpg"/>
          <p:cNvPicPr/>
          <p:nvPr/>
        </p:nvPicPr>
        <p:blipFill>
          <a:blip r:embed="rId6" cstate="print"/>
          <a:srcRect l="4251" t="1071" r="62446" b="52500"/>
          <a:stretch>
            <a:fillRect/>
          </a:stretch>
        </p:blipFill>
        <p:spPr bwMode="auto">
          <a:xfrm>
            <a:off x="0" y="1772816"/>
            <a:ext cx="1978634" cy="206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lki-rt.ru/images/uploads/news/2019/9/16/99537f780258decb97f33be5f32a9cb1.jpg"/>
          <p:cNvPicPr/>
          <p:nvPr/>
        </p:nvPicPr>
        <p:blipFill>
          <a:blip r:embed="rId7" cstate="print"/>
          <a:srcRect l="25913" t="16466" r="34201" b="8925"/>
          <a:stretch>
            <a:fillRect/>
          </a:stretch>
        </p:blipFill>
        <p:spPr bwMode="auto">
          <a:xfrm>
            <a:off x="7164288" y="4293096"/>
            <a:ext cx="197971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ic.pics.livejournal.com/olgaboyko/62420786/227858/227858_900.jpg"/>
          <p:cNvPicPr>
            <a:picLocks noChangeAspect="1" noChangeArrowheads="1"/>
          </p:cNvPicPr>
          <p:nvPr/>
        </p:nvPicPr>
        <p:blipFill>
          <a:blip r:embed="rId8" cstate="print"/>
          <a:srcRect t="6720" r="1721" b="6761"/>
          <a:stretch>
            <a:fillRect/>
          </a:stretch>
        </p:blipFill>
        <p:spPr bwMode="auto">
          <a:xfrm>
            <a:off x="1" y="4433940"/>
            <a:ext cx="1835696" cy="2424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6678171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88640"/>
            <a:ext cx="9144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 февраля, ежегодно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течении 5 лет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предоставлять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отдел реализации программ развития сельских территорий и малых форм хозяйствования копию формы «сведения о застрахованных лицах 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СЗВ-М утв. Постановлением ПФ РФ от 01.02.2016 № 83п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с: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отметкой о принятии отделением ПФ по Кировской области;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положительным протоколом входного контроля, полученным от отделения ПФ по Кировской области, о получении электронного документа.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.pinimg.com/736x/15/a3/2b/15a32b42e0f181813cd263edf15772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3600400" cy="4334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Госдума ввела в УК понятия &quot;мобилизация&quot; и &quot;военное положение&quot;"/>
          <p:cNvPicPr>
            <a:picLocks noChangeAspect="1" noChangeArrowheads="1"/>
          </p:cNvPicPr>
          <p:nvPr/>
        </p:nvPicPr>
        <p:blipFill>
          <a:blip r:embed="rId2" cstate="print"/>
          <a:srcRect r="36790"/>
          <a:stretch>
            <a:fillRect/>
          </a:stretch>
        </p:blipFill>
        <p:spPr bwMode="auto">
          <a:xfrm>
            <a:off x="-1" y="0"/>
            <a:ext cx="2592145" cy="1772816"/>
          </a:xfrm>
          <a:prstGeom prst="rect">
            <a:avLst/>
          </a:prstGeom>
          <a:noFill/>
        </p:spPr>
      </p:pic>
      <p:pic>
        <p:nvPicPr>
          <p:cNvPr id="27652" name="Picture 4" descr="Частичная мобилизация в России: сколько будут платить призывника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"/>
            <a:ext cx="3059832" cy="17216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0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случае если получателя гранта призвали на военную службу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мобилизации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Вооруженные Силы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РФ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пунктом 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Указа Президента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21.09.2022 N 647 "Об объявлении частичной мобилизации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РФ"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(далее - призыв на военную службу)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88840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министерство принимает одно из следующих решений: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76872"/>
            <a:ext cx="8820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признает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бизнес-план завершенным в случае,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если средства гранта использованы в полном объеме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в отношении получателя гранта в связи с призывом на военную службу осуществлена государственная регистрация прекращения деятельности в качестве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ИП 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регистрация прекращения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КФХ.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При этом получатель гранта освобождается от ответственности за </a:t>
            </a: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</a:rPr>
              <a:t>недостижение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плановых показателей 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9036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возврат средств гранта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объеме неиспользованных средств гранта в случае,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если средства гранта не использованы или использованы не в полном объеме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в отношении получателя гранта в связи с призывом на военную службу осуществлена государственная регистрация прекращения деятельности в качестве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ИП 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регистрация прекращения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КФХ.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этом бизнес-план признается завершенным, а получатель гранта освобождается от ответственности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недостижение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плановых показателей деятельности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9715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Решение о признании бизнес-плана завершенным или об обеспечении возврата средств гранта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объеме неиспользованных средств гранта принимается министерством по соответствующему заявлению победителя конкурса при представлении им документа, подтверждающего факт мобилизации, и (или) в соответствии со сведениями о призыве на военную службу, полученными от призывной комиссии по мобилизации Кировской области (муниципального образования Кировской области), которой победитель конкурса призывался на военную службу.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Министерство в течение 5 рабочих дней после принятия соответствующего решения направляет получателю гранта письменное уведомление о принятом решении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призыва на военную службу главы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КФХ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победителя конкурса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ИП,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являющегося главой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КФХ,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победителя конкурса в процессе реализации бизнес-плана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допускается замена такого главы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КФХ или ИП,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являющегося главой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КФХ,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порядке, установленном законодательством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РФ,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 не влечет изменения (прекращения) статуса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КФХ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качестве получателя гранта. При этом министерство вносит изменение в соглашение в части замены главы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КФХ или ИП,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являющегося главой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КФХ. 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Дальнейшую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реализацию бизнес-плана в соответствии с соглашением осуществляет новый глава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КФХ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ИП,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являющийся главой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КФХ.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АМЭУ подготовила пояснения по порядку удостоверения форс-мажорных  обстоятельств – logist.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ТПП напоминает порядок выдачи заключений о форс-мажоре | Новости Саратова и  области — Информационное агентство &quot;Взгляд-инфо&quot;"/>
          <p:cNvPicPr>
            <a:picLocks noChangeAspect="1" noChangeArrowheads="1"/>
          </p:cNvPicPr>
          <p:nvPr/>
        </p:nvPicPr>
        <p:blipFill>
          <a:blip r:embed="rId2" cstate="print"/>
          <a:srcRect l="5721" r="6446"/>
          <a:stretch>
            <a:fillRect/>
          </a:stretch>
        </p:blipFill>
        <p:spPr bwMode="auto">
          <a:xfrm>
            <a:off x="0" y="0"/>
            <a:ext cx="2771800" cy="1775105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918186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6.1. Победитель конкурса в случае наступления обстоятельств непреодолимой силы, препятствующих освоению средств гранта в установленные сроки, в целях продления срока освоения гранта или части средств гранта представляет в министерство следующие документы: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6.1.1.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Ходатайство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продлении срока освоения гранта или части средств гранта с указанием непреодолимых при конкретных условиях обстоятельств и их влияния на невозможность освоения гранта в установленный срок.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6.1.2.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Сертификат, выданный Вятской торгово-промышленной палатой Кировской области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или иной документ, выданный компетентным органом, подтверждающий наступление обстоятельств непреодолимой силы.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6.2. Отдел организационной, кадровой и мобилизационной работы министерства регистрирует ходатайство в день его поступления и передает на рассмотрение в отдел реализации программ развития сельских территорий и малых форм хозяйствования министерства в установленном порядке.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6.3. Отдел реализации программ развития сельских территорий и малых форм хозяйствования министерства в течение 30 календарных дней: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6.3.1. Рассматривает документы, представленные победителем конкурса.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6.3.2. Готовит проект письма с информацией о согласовании продления срока освоения гранта или части средств гранта (но не более чем на 6 месяцев) или отказе в согласовании с рекомендацией о необходимости (отсутствием необходимости) внесения изменений в бизнес-план и представляет на подпись министру (заместителю министра).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6.3.3. Направляет победителю конкурса с нарочным (под подпись) или заказным письмом с уведомлением о вручении письмо о решении, принятом по результатам рассмотрения ходатайства.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6.3.4. Внесение изменений в бизнес-план осуществляется победителем конкурса в порядке, предусмотренном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подпунктом 2.26.1 подпункта 2.26 пункта 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Порядка предоставления грантов.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0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Представление и рассмотрение документов, подтверждающих наступление обстоятельств непреодолимой силы, в целях продления срока освоения гранта или части средств гранта осуществляются в следующем порядке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евер — Природа, флора - Stock Photo | #3451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</a:p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5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3054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юрисконсульт, консультант: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Ба̀тюсь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Алёна Дмитриевна тел. 64-99-98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бухгалтер, консультант: Малафеева Ольга Геннадьевна, тел. 64-01-91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518" y="5542473"/>
            <a:ext cx="790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Итак, конкурс по проведению отбора заявителей для предоставления грантов завершен и Вас признали победителем.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980728"/>
            <a:ext cx="312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дальше? Какие действия?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 из условий участия в конкурсе: не иметь неисполненных обязанностей по уплате налогов, сборов, страховых взносов, пеней, штрафов, процентов, подлежащих уплате в соответствии с законодательством Российской Федерации о налогах и сборах, в сумме, превышающей 10 тыс. рублей, по состоянию на дату подачи заявки на участие в конкурсе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(п.2.3.5 постановления 224-П).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268760"/>
            <a:ext cx="4385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Погасить задолженность!</a:t>
            </a: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131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наличия задолженности на указанную дату грант предоставляется при погашении победителем конкурса этой задолженности и представлении в министерство в срок не позднее даты перечисления гранта документов, подтверждающих такую уплату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(п.3.1.1 Постановления 224-П)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i.ytimg.com/vi/a5lrQfQOxE4/hqdefault.jpg"/>
          <p:cNvPicPr/>
          <p:nvPr/>
        </p:nvPicPr>
        <p:blipFill>
          <a:blip r:embed="rId2" cstate="print"/>
          <a:srcRect l="15644" r="15077" b="2395"/>
          <a:stretch>
            <a:fillRect/>
          </a:stretch>
        </p:blipFill>
        <p:spPr bwMode="auto">
          <a:xfrm>
            <a:off x="3635896" y="3356992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lomolenobl.ru/wp-content/uploads/2020/01/dogovor-i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5"/>
            <a:ext cx="3600400" cy="20162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грант «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из областного бюджета на создание и (или) развитие хозяйств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708920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  Правительства Кировской области от 30.04.2021 № 224-П «О предоставлении грантов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из областного бюджета на создание и (или) развитие хозяйств» - далее Постановление 224-П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05064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Грант предоставляется победителю конкурса только 1 раз на финансовое обеспечение части затрат в целях реализации бизнес-плана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0851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имущества, ранее приобретенного с участием средств государственной поддержки, за счет гранта не допускается.</a:t>
            </a:r>
          </a:p>
        </p:txBody>
      </p:sp>
      <p:pic>
        <p:nvPicPr>
          <p:cNvPr id="8" name="Рисунок 7" descr="http://pestrecy-rt.ru/images/uploads/news/2019/12/18/6b1b8fe7208432cb891b0ff02878a84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4107959" cy="225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88024" y="2780928"/>
            <a:ext cx="4032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  Правительства Кировской области от 11.06.2021 № 277-П «О предоставлении грантов из областного бюджета на развитие семейных ферм» далее Постановление 277-П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0"/>
            <a:ext cx="410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грант из областного бюджета на развитие семейных ферм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освоения средств гранта составляет не более 18 месяцев со дня получения средств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602128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освоения средств гранта составляет не более 24 месяцев со дня получения средств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получения гранта победитель конкурса заключает с министерством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соглашение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использованием государственной интегрированной информационной системы управления общественными финансами "Электронный бюджет" согласно типовой форме, установленной Министерством финансов Российской Федерации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95536" y="1340768"/>
            <a:ext cx="2592288" cy="172819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156176" y="1340768"/>
            <a:ext cx="2664296" cy="172819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134076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КФХ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ИП – глава КФХ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134076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гражда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140968"/>
            <a:ext cx="4283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случае если победитель конкурса является главой крестьянского (фермерского) хозяйства или индивидуальным предпринимателем - в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течение 10 рабочих дней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 дня признания его победителем конкурса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068960"/>
            <a:ext cx="486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случае если победитель конкурса является гражданином РФ- в течение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рабочих дней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 дня государственной регистрации крестьянского (фермерского) хозяйства или регистрации в качестве ИП в органах ФНС на территории Кировской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tatic.tildacdn.com/tild6561-3732-4439-a463-616235353763/5146527892.jpg"/>
          <p:cNvPicPr>
            <a:picLocks noChangeAspect="1" noChangeArrowheads="1"/>
          </p:cNvPicPr>
          <p:nvPr/>
        </p:nvPicPr>
        <p:blipFill>
          <a:blip r:embed="rId2" cstate="print"/>
          <a:srcRect t="7565"/>
          <a:stretch>
            <a:fillRect/>
          </a:stretch>
        </p:blipFill>
        <p:spPr bwMode="auto">
          <a:xfrm>
            <a:off x="2987824" y="1124744"/>
            <a:ext cx="2520280" cy="1806642"/>
          </a:xfrm>
          <a:prstGeom prst="rect">
            <a:avLst/>
          </a:prstGeom>
          <a:noFill/>
        </p:spPr>
      </p:pic>
      <p:pic>
        <p:nvPicPr>
          <p:cNvPr id="5124" name="Picture 4" descr="https://samsebeip.ru/wp-content/uploads/2019/07/1-zaglavnaj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09120"/>
            <a:ext cx="3168352" cy="2111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332656"/>
            <a:ext cx="5242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действия Минсельхозпрод Кировской 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 дней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дня подписания соглашения перечисляет денежные средства в установленном порядке на лицевой счет победителя конкурса в размере 100% суммы гранта, указанной в соглашении.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11960" y="836712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306896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Осуществляет контроль за соблюдением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грантополучателем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порядка, целей и условий предоставления гранта, а также мониторинг достижения результата(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предоставления гранта путем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плановых и внеплановых проверок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w7.pngwing.com/pngs/972/243/png-transparent-educational-assessment-self-assessment-learning-student-student-people-megaphone-formative-assess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49968"/>
            <a:ext cx="2593765" cy="280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грантополучатель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производит расходование со счета средства гранта, согласно бизнес-плана.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расходования можно посмотреть в нижеприведенных презентациях 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662059" y="1628800"/>
          <a:ext cx="4481941" cy="2520280"/>
        </p:xfrm>
        <a:graphic>
          <a:graphicData uri="http://schemas.openxmlformats.org/presentationml/2006/ole">
            <p:oleObj spid="_x0000_s3073" name="Слайд" r:id="rId3" imgW="6094506" imgH="3427477" progId="PowerPoint.Slide.12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79512" y="1628800"/>
          <a:ext cx="4320480" cy="2430270"/>
        </p:xfrm>
        <a:graphic>
          <a:graphicData uri="http://schemas.openxmlformats.org/presentationml/2006/ole">
            <p:oleObj spid="_x0000_s3075" name="Слайд" r:id="rId4" imgW="6094506" imgH="3427477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0"/>
            <a:ext cx="47715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ОТЧЕТНОСТЬ в течении 5 лет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0466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Победитель конкурса представляет в министерство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44279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отчет о финансово-экономическом состоянии победителя конкурса, по формам (в том числе в электронном формате), утверждаемым правовым актом министерства, в срок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10-го числа квартала,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следующего за отчетным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41168"/>
            <a:ext cx="9252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 о достижении значений результатов предоставления гранта по форме, предусмотренной типовой формой соглашения, установленной Министерством финансов Российской Федерации,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срок до 10 января года, следующего за отчетным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08920"/>
            <a:ext cx="2915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случае если победитель конкурса планирует направить не менее 25% и не более 50% средств гранта на формирование неделимого фонда кооператива,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кооператив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представляет в министерство отчет о результатах своей деятельности по форме, установленной правовым актом министерства,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срок до 10 января года,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следующего за отчетным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92696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грант «</a:t>
            </a:r>
            <a:r>
              <a:rPr lang="ru-R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926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грант на развитие семейных ферм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1628800"/>
            <a:ext cx="4644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отчет о финансово-экономическом состоянии победителя конкурса по формам (в том числе в электронном формате), утверждаемым правовым актом министерства,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раз в полугодие не позднее 10-го числа месяца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следующего за отчетным полугодием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224" y="1340768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763688" y="1340768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444499">
            <a:off x="3455271" y="2588314"/>
            <a:ext cx="484632" cy="2482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547629">
            <a:off x="5100800" y="2543982"/>
            <a:ext cx="485835" cy="2541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87624" y="9087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ежеквартальная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980728"/>
            <a:ext cx="141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полугодовая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Победитель конкурса в целях подтверждения выполнения обязательств, взятых на себя, представляет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отдел реализации программ развития сельских территорий и малых форм хозяйствования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отчетность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 формам и в сроки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установленные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подпунктом 4.1 пункта 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Порядка предоставления грантов, а также дополнительные документы и отчетность по перечню,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формам и в сроки, установленные соглашением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предоставлении гранта.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99592" y="1700808"/>
            <a:ext cx="2736304" cy="129614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436096" y="1700808"/>
            <a:ext cx="2808312" cy="129614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Агростартап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700808"/>
            <a:ext cx="1135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семейная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ферма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96733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позднее 15 декабря года получения гранта принять 1 постоянного работника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(если предусмотрено бизнес-планом)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50100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принятия второго и более постоянных работников в следующем году – но не позднее срока использования гранта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971600" y="4149080"/>
            <a:ext cx="2808312" cy="1224136"/>
          </a:xfrm>
          <a:prstGeom prst="downArrow">
            <a:avLst>
              <a:gd name="adj1" fmla="val 50000"/>
              <a:gd name="adj2" fmla="val 519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4293096"/>
            <a:ext cx="1430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Агростартап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 месяцев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724128" y="4077072"/>
            <a:ext cx="2808312" cy="129614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4077072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Семейная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ферма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 месяца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99695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отдел реализации программ развития сельских территорий и малых форм хозяйствования 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позднее 1 месяца с даты принятия на работу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предоставляем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188640"/>
            <a:ext cx="348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ПРИНИМАЕМ    РАБОТНИКА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 пишет заявление о приеме на работу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(свободная форма).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087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работником и работодателем заключаем  трудовой договор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(гл.10, разд.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часть 3 ТК РФ)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12776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Работодатель издает приказ о приеме на работу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форме N Т-1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Указания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ее заполнению утверждены Постановлением Госкомстата России от 05.01.2004 N 1. Применяйте указанную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форму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оформления приема на работу, если у вас не разработана собственная форма такого приказа).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048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Работодатель вносит в трудовую книжку работника запись о приеме на работу на основании приказа или иного решения работодателя в срок, не позднее 5 рабочих дней.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717032"/>
            <a:ext cx="301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1.Копию трудового договора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077072"/>
            <a:ext cx="395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Копию приказа о приеме на работу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43711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Копию трудовой книжки (титульный лист и страница с записью о приеме на работу)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https://pechati61.ru/image/cache/catalog/image/cache/catalog/pictures/Staty/TKnijka-1000x1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pechati61.ru/image/cache/catalog/image/cache/catalog/pictures/Staty/TKnijka-1000x10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rk.karelia.ru/wp-content/uploads/2020/02/hoie5htbhm8soosss8.jpg"/>
          <p:cNvPicPr>
            <a:picLocks noChangeAspect="1" noChangeArrowheads="1"/>
          </p:cNvPicPr>
          <p:nvPr/>
        </p:nvPicPr>
        <p:blipFill>
          <a:blip r:embed="rId4" cstate="print"/>
          <a:srcRect t="1310" r="33654"/>
          <a:stretch>
            <a:fillRect/>
          </a:stretch>
        </p:blipFill>
        <p:spPr bwMode="auto">
          <a:xfrm>
            <a:off x="3563888" y="4797152"/>
            <a:ext cx="181636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1692</Words>
  <Application>Microsoft Office PowerPoint</Application>
  <PresentationFormat>Экран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46</cp:revision>
  <dcterms:created xsi:type="dcterms:W3CDTF">2021-11-30T10:10:41Z</dcterms:created>
  <dcterms:modified xsi:type="dcterms:W3CDTF">2023-06-15T11:51:37Z</dcterms:modified>
</cp:coreProperties>
</file>