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22" r:id="rId3"/>
    <p:sldId id="324" r:id="rId4"/>
    <p:sldId id="327" r:id="rId5"/>
    <p:sldId id="294" r:id="rId6"/>
    <p:sldId id="328" r:id="rId7"/>
    <p:sldId id="329" r:id="rId8"/>
    <p:sldId id="295" r:id="rId9"/>
    <p:sldId id="296" r:id="rId10"/>
    <p:sldId id="297" r:id="rId11"/>
    <p:sldId id="302" r:id="rId12"/>
    <p:sldId id="301" r:id="rId13"/>
    <p:sldId id="330" r:id="rId1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3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143958"/>
      </p:ext>
    </p:extLst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2448544"/>
      </p:ext>
    </p:extLst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5440543"/>
      </p:ext>
    </p:extLst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6638950"/>
      </p:ext>
    </p:extLst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390892"/>
      </p:ext>
    </p:extLst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494767"/>
      </p:ext>
    </p:extLst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162238"/>
      </p:ext>
    </p:extLst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9960608"/>
      </p:ext>
    </p:extLst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747947"/>
      </p:ext>
    </p:extLst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0934762"/>
      </p:ext>
    </p:extLst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179346"/>
      </p:ext>
    </p:extLst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0088-D79A-4A32-8852-BA7C763C752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9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4;&#1073;&#1097;&#1080;&#1077;%20&#1076;&#1086;&#1082;&#1091;&#1084;&#1077;&#1085;&#1090;&#1099;\&#1052;&#1054;&#1048;%20&#1044;&#1054;&#1050;&#1059;&#1052;&#1045;&#1053;&#1058;&#1067;\&#1076;&#1072;&#1095;&#1072;\&#1082;&#1089;&#1102;&#1093;&#1072;\&#1054;&#1083;&#1100;&#1075;&#1072;%20&#1060;&#1072;&#1074;&#1086;&#1088;&#1089;&#1082;&#1072;&#1103;%20-%20&#1044;&#1086;&#1095;&#1077;&#1085;&#1100;&#1082;&#1072;%20(megapesni.com)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9.jpeg"/><Relationship Id="rId7" Type="http://schemas.openxmlformats.org/officeDocument/2006/relationships/image" Target="../media/image2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leverkirov@mail.ru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consultantplus://offline/ref=0414B1CB1AF0B0C9880607D255E6A322F710F48D76D468BD26232A52FE0774AA8DBB9F4B12964713288FA4C4B37CDE8E3D3C19F88AD7798BBF5A2C8BeAeAH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01030" y="2914198"/>
            <a:ext cx="300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30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3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6383383"/>
            <a:ext cx="34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 2023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0172700" y="0"/>
            <a:ext cx="20193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Национальный проект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Малое и среднее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предпринимательство и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индивидуальной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предпринимательской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инициативы»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8915" name="Picture 3" descr="http://dsx-kirov.ru/images/header-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9388"/>
            <a:ext cx="1647825" cy="2019301"/>
          </a:xfrm>
          <a:prstGeom prst="rect">
            <a:avLst/>
          </a:prstGeom>
          <a:noFill/>
        </p:spPr>
      </p:pic>
      <p:pic>
        <p:nvPicPr>
          <p:cNvPr id="19" name="Picture 2" descr="https://www.lomolenobl.ru/wp-content/uploads/2020/01/dogovor-iSto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6600" y="1333500"/>
            <a:ext cx="7556500" cy="500221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0" y="2438400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государственной поддержки </a:t>
            </a:r>
          </a:p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ведущих личное подсобное хозяйство, </a:t>
            </a:r>
          </a:p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крестьянских (фермерских) хозяйств и индивидуальных предпринимателей</a:t>
            </a:r>
            <a:endParaRPr lang="ru-RU" sz="35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17800" y="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  <p:pic>
        <p:nvPicPr>
          <p:cNvPr id="10" name="Ольга Фаворская - Доченька (megapesni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 cstate="print"/>
          <a:srcRect t="17292" r="63748" b="17694"/>
          <a:stretch>
            <a:fillRect/>
          </a:stretch>
        </p:blipFill>
        <p:spPr bwMode="auto">
          <a:xfrm>
            <a:off x="8879963" y="178025"/>
            <a:ext cx="1243173" cy="95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12" descr="https://static1.bigstockphoto.com/1/7/2/large1500/271970413.jpg"/>
          <p:cNvPicPr>
            <a:picLocks noChangeAspect="1" noChangeArrowheads="1"/>
          </p:cNvPicPr>
          <p:nvPr/>
        </p:nvPicPr>
        <p:blipFill>
          <a:blip r:embed="rId7" cstate="print"/>
          <a:srcRect r="-89" b="10042"/>
          <a:stretch>
            <a:fillRect/>
          </a:stretch>
        </p:blipFill>
        <p:spPr bwMode="auto">
          <a:xfrm>
            <a:off x="5097215" y="717848"/>
            <a:ext cx="1312549" cy="108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6678171"/>
      </p:ext>
    </p:extLst>
  </p:cSld>
  <p:clrMapOvr>
    <a:masterClrMapping/>
  </p:clrMapOvr>
  <p:transition advTm="4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2700" y="0"/>
            <a:ext cx="775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ТРЕБОВАНИЯ К УЧАСТНИКАМ КОНКУРСА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98317"/>
            <a:ext cx="339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/>
                <a:ea typeface="Calibri"/>
                <a:cs typeface="Times New Roman"/>
              </a:rPr>
              <a:t>Иметь бизнес-план по созданию и развитию хозяйства, 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составленный по форме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4914900"/>
            <a:ext cx="4232135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Не должны являться получателями средств финансовой поддержки, в т.ч. на основании иных НПА КО, субсидий или грантов, в т.ч гранта на поддержку начинающего фермера. Исключение: соц. выплаты и выплаты на организацию </a:t>
            </a:r>
            <a:r>
              <a:rPr lang="ru-RU" sz="1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нач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. этапа предпринимательской деятельности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54800" y="1040345"/>
            <a:ext cx="370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 иметь неисполненные обязательства по уплате налогов, сборов, страховых взносов, пеней, штрафов, процентов на дату подачи заявки на участие в конкурсе в сумме, более 10 тыс. руб.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28667" y="3185919"/>
            <a:ext cx="35052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latin typeface="Times New Roman"/>
                <a:ea typeface="Calibri"/>
                <a:cs typeface="Times New Roman"/>
              </a:rPr>
              <a:t>КФХ  или </a:t>
            </a:r>
            <a:r>
              <a:rPr lang="ru-RU" sz="1600" dirty="0" err="1" smtClean="0">
                <a:latin typeface="Times New Roman"/>
                <a:ea typeface="Calibri"/>
                <a:cs typeface="Times New Roman"/>
              </a:rPr>
              <a:t>ИП-глава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 КФХ не должны прекращать деятельность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3" name="Picture 2" descr="https://thepresentation.ru/img/thumbs/63147854120d0ceda3bd663270149216-800x.jpg"/>
          <p:cNvPicPr>
            <a:picLocks noChangeAspect="1" noChangeArrowheads="1"/>
          </p:cNvPicPr>
          <p:nvPr/>
        </p:nvPicPr>
        <p:blipFill>
          <a:blip r:embed="rId2" cstate="print"/>
          <a:srcRect l="3350" t="14841" r="1520" b="10261"/>
          <a:stretch>
            <a:fillRect/>
          </a:stretch>
        </p:blipFill>
        <p:spPr bwMode="auto">
          <a:xfrm>
            <a:off x="0" y="241300"/>
            <a:ext cx="3056694" cy="1804958"/>
          </a:xfrm>
          <a:prstGeom prst="rect">
            <a:avLst/>
          </a:prstGeom>
          <a:noFill/>
        </p:spPr>
      </p:pic>
      <p:pic>
        <p:nvPicPr>
          <p:cNvPr id="15" name="Picture 2" descr="https://im0-tub-ru.yandex.net/i?id=0bfa98d8363fab256b085937effe5801&amp;n=13"/>
          <p:cNvPicPr>
            <a:picLocks noChangeAspect="1" noChangeArrowheads="1"/>
          </p:cNvPicPr>
          <p:nvPr/>
        </p:nvPicPr>
        <p:blipFill>
          <a:blip r:embed="rId3" cstate="print"/>
          <a:srcRect l="21313" t="7060" r="17411"/>
          <a:stretch>
            <a:fillRect/>
          </a:stretch>
        </p:blipFill>
        <p:spPr bwMode="auto">
          <a:xfrm>
            <a:off x="10535816" y="2408436"/>
            <a:ext cx="1656184" cy="1895873"/>
          </a:xfrm>
          <a:prstGeom prst="rect">
            <a:avLst/>
          </a:prstGeom>
          <a:noFill/>
        </p:spPr>
      </p:pic>
      <p:pic>
        <p:nvPicPr>
          <p:cNvPr id="16" name="Рисунок 15" descr="https://i.ytimg.com/vi/a5lrQfQOxE4/hqdefault.jpg"/>
          <p:cNvPicPr/>
          <p:nvPr/>
        </p:nvPicPr>
        <p:blipFill>
          <a:blip r:embed="rId4" cstate="print"/>
          <a:srcRect l="15644" r="15077" b="2395"/>
          <a:stretch>
            <a:fillRect/>
          </a:stretch>
        </p:blipFill>
        <p:spPr bwMode="auto">
          <a:xfrm>
            <a:off x="10319792" y="304800"/>
            <a:ext cx="187220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avatars.mds.yandex.net/get-zen_doc/177006/pub_5a7952dc3c50f7422663e0ef_5a7961f6f4a0dd8ca799b3e6/scale_12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816" y="3162300"/>
            <a:ext cx="2884884" cy="17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 flipH="1">
            <a:off x="266700" y="2933700"/>
            <a:ext cx="2730500" cy="238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0700" y="2971800"/>
            <a:ext cx="2565400" cy="2260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0274300" y="2044700"/>
            <a:ext cx="1917700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172700" y="2082800"/>
            <a:ext cx="2286000" cy="189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4635500" y="4915237"/>
            <a:ext cx="3340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 состоять в реестре дисквалифицированных лиц (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запрет по решению суда занимать руководящие должности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http://ncauditors.ru/pic/news/getimage.jpg"/>
          <p:cNvPicPr>
            <a:picLocks noChangeAspect="1" noChangeArrowheads="1"/>
          </p:cNvPicPr>
          <p:nvPr/>
        </p:nvPicPr>
        <p:blipFill>
          <a:blip r:embed="rId6" cstate="print"/>
          <a:srcRect t="1893" r="3380"/>
          <a:stretch>
            <a:fillRect/>
          </a:stretch>
        </p:blipFill>
        <p:spPr bwMode="auto">
          <a:xfrm>
            <a:off x="7973785" y="4279900"/>
            <a:ext cx="4218215" cy="2578100"/>
          </a:xfrm>
          <a:prstGeom prst="rect">
            <a:avLst/>
          </a:prstGeom>
          <a:noFill/>
        </p:spPr>
      </p:pic>
      <p:pic>
        <p:nvPicPr>
          <p:cNvPr id="55" name="Рисунок 54" descr="https://cstor.nn2.ru/forum/data/forum/images/2019-04/229250258-esclamativo.jpg"/>
          <p:cNvPicPr/>
          <p:nvPr/>
        </p:nvPicPr>
        <p:blipFill>
          <a:blip r:embed="rId7" cstate="print"/>
          <a:srcRect l="22115" t="7276" r="26945" b="6686"/>
          <a:stretch>
            <a:fillRect/>
          </a:stretch>
        </p:blipFill>
        <p:spPr bwMode="auto">
          <a:xfrm>
            <a:off x="5024688" y="1126816"/>
            <a:ext cx="99474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69078517"/>
      </p:ext>
    </p:extLst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0800" y="268905"/>
            <a:ext cx="125942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Обязательства, вытекающие после объявления победителем конкурсного отбора: 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4" name="AutoShape 2" descr="https://finpo.decade.su/assets/img/rf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https://finpo.decade.su/assets/img/rf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-1" y="787400"/>
          <a:ext cx="12192000" cy="634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0639"/>
                <a:gridCol w="3509319"/>
                <a:gridCol w="4712042"/>
              </a:tblGrid>
              <a:tr h="70823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Крестьянское (фермерское) хозяйство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Индивидуальный предприниматель – глава КФХ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Гражданин РФ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5012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течение не более 30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к.д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после объявления победителем конкурсного отбора осуществить государственную регистрацию КФХ в органах ФНС</a:t>
                      </a:r>
                    </a:p>
                  </a:txBody>
                  <a:tcPr/>
                </a:tc>
              </a:tr>
              <a:tr h="40470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грант в течение 18 месяцев со дня поступления средств на лицевой счет заявителя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70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имущество, закупаемое за счет средств гранта, исключительно на развитие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хозяйства заявителя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70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Реализация, передача в аренду, залог и (или) отчуждение имущества, приобретенное  за средства гранта, допускаются только при согласовании с министерством, а также при условии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неухудшения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плановых значений показателей деятельности, предусмотренных бизнес-планом и соглашением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823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Создать в год предоставления граната (но не позднее срока освоения гранта) не менее 2 новых рабочих мест, при сумме гранта 2 млн. руб. и более. (глава КФХ – является 1 новым рабочим)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707">
                <a:tc gridSpan="3"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Представлять персонифицированные сведения о принятых работниках с подтверждением представления указанных сведений в налоговый орган в срок, устанавливаемый министерством, но не позднее срока освоения гранта</a:t>
                      </a:r>
                      <a:endParaRPr lang="ru-RU" sz="1800" kern="1200" baseline="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70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Сохранять созданные рабочие места в течение не менее 5 лет со дня их создания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70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Осуществлять деятельность в течение 5 лет после получения гранта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470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Расходовать грант в соответствии перечнем затрат, указанных в бизнес-плане</a:t>
                      </a:r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823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Вносить не менее 25 % и не более 50 % средств гранта в неделимый фонд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случае если заявитель планирует направить часть средства гранта на формирование неделимого фонда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СПоК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176" y="0"/>
            <a:ext cx="628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гранта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6120" y="1308042"/>
            <a:ext cx="7207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52" y="1302800"/>
            <a:ext cx="2526090" cy="169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 descr="http://www.lipetskmedia.ru/image/BEL_4773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457444" y="1521303"/>
            <a:ext cx="20796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b="1" smtClean="0">
                <a:latin typeface="Times New Roman" pitchFamily="18" charset="0"/>
                <a:cs typeface="Times New Roman" pitchFamily="18" charset="0"/>
              </a:rPr>
              <a:t>До 5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млн. рублей, </a:t>
            </a:r>
          </a:p>
          <a:p>
            <a:pPr algn="just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но не более 90% затрат на реализацию бизнес-плана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2714540" y="1537486"/>
            <a:ext cx="773127" cy="313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Ярославская порода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61" y="5164667"/>
            <a:ext cx="2540000" cy="1693333"/>
          </a:xfrm>
          <a:prstGeom prst="rect">
            <a:avLst/>
          </a:prstGeom>
          <a:noFill/>
        </p:spPr>
      </p:pic>
      <p:pic>
        <p:nvPicPr>
          <p:cNvPr id="22" name="Picture 8" descr="https://avatars.mds.yandex.net/get-zen_doc/41204/pub_5d8282fe9515ee00ad30e22d_5d84b34d028d6800ac341f59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97908" y="5438128"/>
            <a:ext cx="2294092" cy="1419872"/>
          </a:xfrm>
          <a:prstGeom prst="rect">
            <a:avLst/>
          </a:prstGeom>
          <a:noFill/>
        </p:spPr>
      </p:pic>
      <p:pic>
        <p:nvPicPr>
          <p:cNvPr id="23" name="Picture 10" descr="https://mcx.gov.ru/upload/medialibrary/c20/c2053fd7fa8b9427b93345500b79a558.jpg"/>
          <p:cNvPicPr>
            <a:picLocks noChangeAspect="1" noChangeArrowheads="1"/>
          </p:cNvPicPr>
          <p:nvPr/>
        </p:nvPicPr>
        <p:blipFill>
          <a:blip r:embed="rId5" cstate="print"/>
          <a:srcRect l="19421" t="18562" r="25676" b="18450"/>
          <a:stretch>
            <a:fillRect/>
          </a:stretch>
        </p:blipFill>
        <p:spPr bwMode="auto">
          <a:xfrm>
            <a:off x="10187873" y="917435"/>
            <a:ext cx="1869979" cy="1435100"/>
          </a:xfrm>
          <a:prstGeom prst="rect">
            <a:avLst/>
          </a:prstGeom>
          <a:noFill/>
        </p:spPr>
      </p:pic>
      <p:pic>
        <p:nvPicPr>
          <p:cNvPr id="24" name="Picture 14" descr="https://grounde.ru/wp-content/uploads/2019/04/688ec2a276a07dafa357afb.jpg"/>
          <p:cNvPicPr>
            <a:picLocks noChangeAspect="1" noChangeArrowheads="1"/>
          </p:cNvPicPr>
          <p:nvPr/>
        </p:nvPicPr>
        <p:blipFill>
          <a:blip r:embed="rId6" cstate="print"/>
          <a:srcRect l="9297" t="6154" b="14872"/>
          <a:stretch>
            <a:fillRect/>
          </a:stretch>
        </p:blipFill>
        <p:spPr bwMode="auto">
          <a:xfrm>
            <a:off x="10155503" y="2477960"/>
            <a:ext cx="1888772" cy="1308100"/>
          </a:xfrm>
          <a:prstGeom prst="rect">
            <a:avLst/>
          </a:prstGeom>
          <a:noFill/>
        </p:spPr>
      </p:pic>
      <p:pic>
        <p:nvPicPr>
          <p:cNvPr id="25" name="Picture 20" descr="https://kazakh-zerno.net/wp-content/uploads/2019/06/frykti_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15044" y="3855293"/>
            <a:ext cx="1930400" cy="13843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638718" y="1552164"/>
            <a:ext cx="21875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До 7 млн. рублей, </a:t>
            </a:r>
          </a:p>
          <a:p>
            <a:pPr algn="just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но не более 90% затрат на реализацию бизнес-плана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8944059" y="1422849"/>
            <a:ext cx="773127" cy="313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8942710" y="2740502"/>
            <a:ext cx="773127" cy="313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8973730" y="4155260"/>
            <a:ext cx="773127" cy="313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9061394" y="5699490"/>
            <a:ext cx="773127" cy="313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2737467" y="4781043"/>
            <a:ext cx="773127" cy="313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0" name="AutoShape 2" descr="Почему герефордов считают породой без дефект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Рисунок 28" descr="Телята Герефорды (43 фото)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20630"/>
            <a:ext cx="2589451" cy="171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Стрелка вправо 29"/>
          <p:cNvSpPr/>
          <p:nvPr/>
        </p:nvSpPr>
        <p:spPr>
          <a:xfrm rot="10800000">
            <a:off x="2680823" y="3178820"/>
            <a:ext cx="773127" cy="313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670133"/>
            <a:ext cx="5810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разведение КРС мясного и молочного направлений продуктивности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78757" y="727711"/>
            <a:ext cx="4120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иным направлениям бизнес-плана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967813"/>
      </p:ext>
    </p:extLst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левер — Природа, флора - Stock Photo | #3451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kleverkirov</a:t>
            </a:r>
            <a:r>
              <a:rPr lang="ru-RU" sz="25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5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25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5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30542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юрисконсульт, консультант</a:t>
            </a:r>
            <a:r>
              <a:rPr lang="ru-RU" sz="2800" b="1" i="1" smtClean="0">
                <a:latin typeface="Times New Roman" pitchFamily="18" charset="0"/>
                <a:cs typeface="Times New Roman" pitchFamily="18" charset="0"/>
              </a:rPr>
              <a:t>: Черных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Алёна Дмитриевна тел. 64-99-98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бухгалтер, консультант: Малафеева Ольга Геннадьевна, тел. 64-01-91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85781" y="5542472"/>
            <a:ext cx="7902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1190" y="2855916"/>
            <a:ext cx="2961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8-953-942-00-93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13994" t="3763" r="13605" b="5914"/>
          <a:stretch>
            <a:fillRect/>
          </a:stretch>
        </p:blipFill>
        <p:spPr bwMode="auto">
          <a:xfrm>
            <a:off x="0" y="3258605"/>
            <a:ext cx="4775200" cy="359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79700" y="165100"/>
            <a:ext cx="6373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ГРАНТ АГРОСТАРТАП</a:t>
            </a:r>
            <a:endParaRPr lang="ru-RU" sz="3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06500"/>
            <a:ext cx="12192000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средства, перечисляемые из областного бюджета заявителю для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его затрат, не возмещаемых в рамках иных направлений государственной поддержки, связанных с реализацией  проекта создания и (или) развития хозяйства, представляемого заявителем в конкурсную комиссию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2" name="Picture 4" descr="http://olon-rayon.ru/wp-content/uploads/2019/09/1547111370_xn-7.jpg_thumbnai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0700" y="3315534"/>
            <a:ext cx="5321300" cy="35424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8619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4274" name="Picture 2" descr="https://rbsmi.ru/upload/iblock/f61/f612043aa9d8ab73ec0321cd0847c8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24200" y="215900"/>
            <a:ext cx="6361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8110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98782" y="2362753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Постановление Правительства Кировской области от 23.12.2019 № 690-П «Об утверждении государственной программы Кировской области Развитие агропромышленного комплекса»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2639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Постановление  Правительства Кировской области от 30.04.2021 № 224-П «О предоставлении грантов «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из областного бюджета на создание и (или) развитие хозяйств»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" y="440800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Распоряжение министерства сельского хозяйства и продовольствия Кировской области от 18.05.2021 № 49 «О представлении и рассмотрении документов для предоставления грантов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из областного бюджета на создание и (или) развитие хозяйств»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0191" y="1112389"/>
            <a:ext cx="10438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Постановление Правительства РФ от 14.07.2012 № 717 «О государственной программе развития сельского хозяйства и регулирования рынков сельскохозяйственной продукции, сырья и продовольствия»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0"/>
            <a:ext cx="78866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Участники конкурса - заявители</a:t>
            </a:r>
            <a:endParaRPr lang="ru-RU" sz="3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473200" y="584200"/>
            <a:ext cx="1143000" cy="35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8839200" y="533400"/>
            <a:ext cx="1930400" cy="50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74100" y="1016000"/>
            <a:ext cx="3213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Гражданин Российской Федерации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914400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Крестьянское (фермерское) хозяйство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un9-3.userapi.com/c845019/v845019464/129804/kBW_-xGIL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800" y="4737100"/>
            <a:ext cx="2974212" cy="2120900"/>
          </a:xfrm>
          <a:prstGeom prst="rect">
            <a:avLst/>
          </a:prstGeom>
          <a:noFill/>
        </p:spPr>
      </p:pic>
      <p:sp>
        <p:nvSpPr>
          <p:cNvPr id="19" name="Правая фигурная скобка 18"/>
          <p:cNvSpPr/>
          <p:nvPr/>
        </p:nvSpPr>
        <p:spPr>
          <a:xfrm rot="16200000" flipH="1" flipV="1">
            <a:off x="5422904" y="-2646774"/>
            <a:ext cx="1155692" cy="120015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0" y="37338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зарегистрированны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сельской территории или на территории сельской агломерации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Кировской области</a:t>
            </a:r>
            <a:endParaRPr lang="ru-RU" sz="2000" dirty="0"/>
          </a:p>
        </p:txBody>
      </p:sp>
      <p:pic>
        <p:nvPicPr>
          <p:cNvPr id="56322" name="Picture 2" descr="http://famdivorce.ru/images/wp-content/uploads/2019/04/5PropiskaPri-otsutstvii-propiski-vam-budut-prixodit-shtraf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644" y="4424107"/>
            <a:ext cx="3788543" cy="2425425"/>
          </a:xfrm>
          <a:prstGeom prst="rect">
            <a:avLst/>
          </a:prstGeom>
          <a:noFill/>
        </p:spPr>
      </p:pic>
      <p:pic>
        <p:nvPicPr>
          <p:cNvPr id="56324" name="Picture 4" descr="https://fs3.fotoload.ru/f/0919/1568402825/1920x1080/df7dee8a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8300" y="4401931"/>
            <a:ext cx="4203700" cy="2456069"/>
          </a:xfrm>
          <a:prstGeom prst="rect">
            <a:avLst/>
          </a:prstGeom>
          <a:noFill/>
        </p:spPr>
      </p:pic>
      <p:cxnSp>
        <p:nvCxnSpPr>
          <p:cNvPr id="23" name="Прямая со стрелкой 22"/>
          <p:cNvCxnSpPr/>
          <p:nvPr/>
        </p:nvCxnSpPr>
        <p:spPr>
          <a:xfrm>
            <a:off x="5969000" y="596900"/>
            <a:ext cx="0" cy="40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70300" y="1016000"/>
            <a:ext cx="4036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Индивидуальный предприниматель,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глава КФХ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авая фигурная скобка 26"/>
          <p:cNvSpPr/>
          <p:nvPr/>
        </p:nvSpPr>
        <p:spPr>
          <a:xfrm rot="5400000">
            <a:off x="3270250" y="-2074877"/>
            <a:ext cx="1231900" cy="7772400"/>
          </a:xfrm>
          <a:prstGeom prst="rightBrace">
            <a:avLst>
              <a:gd name="adj1" fmla="val 8333"/>
              <a:gd name="adj2" fmla="val 504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0" y="2457393"/>
            <a:ext cx="770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основным видом деятельности которых являются производство и (или) переработка сельскохозяйственной продукции,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зарегистрированы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текущем финансовом году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1196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ресурсы участника конкурсного отбора - как критерий оценки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660" y="860679"/>
            <a:ext cx="3368040" cy="19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9452" y="803585"/>
            <a:ext cx="3355836" cy="21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2555" y="805259"/>
            <a:ext cx="3300045" cy="217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31972" y="2941189"/>
            <a:ext cx="34256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Наличие в собственности заявителя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и более месяцев на дату подачи заявки на участие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конкурсе сельскохозяйственной техники (тракторов, комбайнов), самоходных сельскохозяйственных машин и (или) грузовых автомобилей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45423" y="2906952"/>
            <a:ext cx="39327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Объект недвижимого имущества для производства, хранения и переработки с/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продукции, подлежащий ремонту и (или) переустройству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за счет средств гранта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либо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используемый для осуществления производственной деятельности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заявителем на территории МР или МО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по месту регистрации заявителя</a:t>
            </a:r>
            <a:endParaRPr lang="ru-RU" sz="1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58676" y="3053544"/>
            <a:ext cx="34660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земельный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участок из земель сельскохозяйственного назначения на праве собственности заявителя или аренды на срок не менее 3 лет, предназначенный для создания и (или) развития хозяйства, на территории МР или МО по месту регистрации заявителя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946510"/>
      </p:ext>
    </p:extLst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1196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ресурсы участника конкурсного отбора - как критерий оценки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pbs.twimg.com/media/Dg197Q6WAAEoCFY.jpg:large"/>
          <p:cNvPicPr>
            <a:picLocks noChangeAspect="1" noChangeArrowheads="1"/>
          </p:cNvPicPr>
          <p:nvPr/>
        </p:nvPicPr>
        <p:blipFill>
          <a:blip r:embed="rId2" cstate="print"/>
          <a:srcRect l="21402" t="19579" r="3339"/>
          <a:stretch>
            <a:fillRect/>
          </a:stretch>
        </p:blipFill>
        <p:spPr bwMode="auto">
          <a:xfrm>
            <a:off x="6188156" y="625363"/>
            <a:ext cx="1450723" cy="2066959"/>
          </a:xfrm>
          <a:prstGeom prst="rect">
            <a:avLst/>
          </a:prstGeom>
          <a:noFill/>
        </p:spPr>
      </p:pic>
      <p:pic>
        <p:nvPicPr>
          <p:cNvPr id="20484" name="Picture 4" descr="https://cdnimg.rg.ru/img/content/141/89/83/1000p.jpg"/>
          <p:cNvPicPr>
            <a:picLocks noChangeAspect="1" noChangeArrowheads="1"/>
          </p:cNvPicPr>
          <p:nvPr/>
        </p:nvPicPr>
        <p:blipFill>
          <a:blip r:embed="rId3" cstate="print"/>
          <a:srcRect l="22870" t="-395" r="13857"/>
          <a:stretch>
            <a:fillRect/>
          </a:stretch>
        </p:blipFill>
        <p:spPr bwMode="auto">
          <a:xfrm>
            <a:off x="8015160" y="2279932"/>
            <a:ext cx="2311400" cy="20828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835216" y="4544577"/>
            <a:ext cx="185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Членство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для обеспечения реализации продукции производимой К(Ф)Х</a:t>
            </a:r>
          </a:p>
        </p:txBody>
      </p:sp>
      <p:pic>
        <p:nvPicPr>
          <p:cNvPr id="35842" name="Picture 2" descr="https://www.centrmag.ru/catalog/19_06_14_li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3014" y="4106634"/>
            <a:ext cx="1825625" cy="258143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803419" y="604461"/>
            <a:ext cx="43885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среднее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профессиональное или высшее образование в сфере сельского хозяйства по направлению деятельности, указанному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бизнес-плане,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или среднее профессиональное или высшее образование в сфере сельского хозяйства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5522" y="3170571"/>
            <a:ext cx="3172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работы 3 и более лет у сельскохозяйственного товаропроизводителя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http://54rus.org/images/2015/agra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350" y="684565"/>
            <a:ext cx="3111499" cy="245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85946510"/>
      </p:ext>
    </p:extLst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 крестьянского (фермерского) хозяйства – так же дадут дополнительные баллы для оценки критериев заявителей</a:t>
            </a:r>
            <a:endParaRPr lang="ru-RU" sz="2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74057"/>
            <a:ext cx="118952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развитие молочного скотоводства, картофелеводство, овощеводство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731" y="4185458"/>
            <a:ext cx="5817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иные направления деятельности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Ярославская порода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200" y="1497982"/>
            <a:ext cx="2633313" cy="1755542"/>
          </a:xfrm>
          <a:prstGeom prst="rect">
            <a:avLst/>
          </a:prstGeom>
          <a:noFill/>
        </p:spPr>
      </p:pic>
      <p:pic>
        <p:nvPicPr>
          <p:cNvPr id="1028" name="Picture 4" descr="Санта-гертруда порода коров"/>
          <p:cNvPicPr>
            <a:picLocks noChangeAspect="1" noChangeArrowheads="1"/>
          </p:cNvPicPr>
          <p:nvPr/>
        </p:nvPicPr>
        <p:blipFill>
          <a:blip r:embed="rId3" cstate="print"/>
          <a:srcRect t="7506" r="6587" b="7410"/>
          <a:stretch>
            <a:fillRect/>
          </a:stretch>
        </p:blipFill>
        <p:spPr bwMode="auto">
          <a:xfrm>
            <a:off x="6435931" y="5243078"/>
            <a:ext cx="2659517" cy="1614922"/>
          </a:xfrm>
          <a:prstGeom prst="rect">
            <a:avLst/>
          </a:prstGeom>
          <a:noFill/>
        </p:spPr>
      </p:pic>
      <p:pic>
        <p:nvPicPr>
          <p:cNvPr id="1030" name="Picture 6" descr="Успешное коневодство: как и для чего разводить лошадей"/>
          <p:cNvPicPr>
            <a:picLocks noChangeAspect="1" noChangeArrowheads="1"/>
          </p:cNvPicPr>
          <p:nvPr/>
        </p:nvPicPr>
        <p:blipFill>
          <a:blip r:embed="rId4" cstate="print"/>
          <a:srcRect l="9401" t="12134" r="17028" b="10783"/>
          <a:stretch>
            <a:fillRect/>
          </a:stretch>
        </p:blipFill>
        <p:spPr bwMode="auto">
          <a:xfrm>
            <a:off x="4337331" y="5251731"/>
            <a:ext cx="2278201" cy="1606269"/>
          </a:xfrm>
          <a:prstGeom prst="rect">
            <a:avLst/>
          </a:prstGeom>
          <a:noFill/>
        </p:spPr>
      </p:pic>
      <p:pic>
        <p:nvPicPr>
          <p:cNvPr id="1032" name="Picture 8" descr="https://avatars.mds.yandex.net/get-zen_doc/41204/pub_5d8282fe9515ee00ad30e22d_5d84b34d028d6800ac341f59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4108" y="5254488"/>
            <a:ext cx="3107892" cy="1603512"/>
          </a:xfrm>
          <a:prstGeom prst="rect">
            <a:avLst/>
          </a:prstGeom>
          <a:noFill/>
        </p:spPr>
      </p:pic>
      <p:pic>
        <p:nvPicPr>
          <p:cNvPr id="1034" name="Picture 10" descr="https://mcx.gov.ru/upload/medialibrary/c20/c2053fd7fa8b9427b93345500b79a558.jpg"/>
          <p:cNvPicPr>
            <a:picLocks noChangeAspect="1" noChangeArrowheads="1"/>
          </p:cNvPicPr>
          <p:nvPr/>
        </p:nvPicPr>
        <p:blipFill>
          <a:blip r:embed="rId6" cstate="print"/>
          <a:srcRect l="19421" t="18562" r="25676" b="18450"/>
          <a:stretch>
            <a:fillRect/>
          </a:stretch>
        </p:blipFill>
        <p:spPr bwMode="auto">
          <a:xfrm>
            <a:off x="2411897" y="5267739"/>
            <a:ext cx="2072158" cy="1590261"/>
          </a:xfrm>
          <a:prstGeom prst="rect">
            <a:avLst/>
          </a:prstGeom>
          <a:noFill/>
        </p:spPr>
      </p:pic>
      <p:pic>
        <p:nvPicPr>
          <p:cNvPr id="1036" name="Picture 12" descr="https://legkovmeste.ru/wp-content/uploads/2019/04/post_58ee18d833c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4494" y="1610902"/>
            <a:ext cx="2335694" cy="1557130"/>
          </a:xfrm>
          <a:prstGeom prst="rect">
            <a:avLst/>
          </a:prstGeom>
          <a:noFill/>
        </p:spPr>
      </p:pic>
      <p:pic>
        <p:nvPicPr>
          <p:cNvPr id="1038" name="Picture 14" descr="https://grounde.ru/wp-content/uploads/2019/04/688ec2a276a07dafa357afb.jpg"/>
          <p:cNvPicPr>
            <a:picLocks noChangeAspect="1" noChangeArrowheads="1"/>
          </p:cNvPicPr>
          <p:nvPr/>
        </p:nvPicPr>
        <p:blipFill>
          <a:blip r:embed="rId8" cstate="print"/>
          <a:srcRect l="9297" t="6154" b="14872"/>
          <a:stretch>
            <a:fillRect/>
          </a:stretch>
        </p:blipFill>
        <p:spPr bwMode="auto">
          <a:xfrm>
            <a:off x="5809144" y="1637406"/>
            <a:ext cx="2606574" cy="1530626"/>
          </a:xfrm>
          <a:prstGeom prst="rect">
            <a:avLst/>
          </a:prstGeom>
          <a:noFill/>
        </p:spPr>
      </p:pic>
      <p:sp>
        <p:nvSpPr>
          <p:cNvPr id="1040" name="AutoShape 16" descr="https://i.artfile.ru/5639x4304_699982_%5bwww.ArtFile.ru%5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https://i.artfile.ru/5639x4304_699982_%5bwww.ArtFile.ru%5d.jpg"/>
          <p:cNvSpPr>
            <a:spLocks noChangeAspect="1" noChangeArrowheads="1"/>
          </p:cNvSpPr>
          <p:nvPr/>
        </p:nvSpPr>
        <p:spPr bwMode="auto">
          <a:xfrm>
            <a:off x="9283391" y="25204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https://kazakh-zerno.net/wp-content/uploads/2019/06/frykti_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257800"/>
            <a:ext cx="2349780" cy="1600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9742811" y="1650775"/>
            <a:ext cx="20011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+ 5 баллов</a:t>
            </a:r>
            <a:endParaRPr lang="ru-RU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48007" y="4070294"/>
            <a:ext cx="1802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+ 3 балла</a:t>
            </a:r>
            <a:endParaRPr lang="ru-RU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0"/>
            <a:ext cx="1149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средства гранта 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можно приобрести: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65" y="820305"/>
            <a:ext cx="3650095" cy="205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0201" y="879606"/>
            <a:ext cx="3686652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2997200"/>
            <a:ext cx="41267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из земель с/х назначения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2959100"/>
            <a:ext cx="3810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приобретение, строительство, ремонт, модернизацию, переустройство производственных и складских объектов</a:t>
            </a:r>
            <a:endParaRPr lang="ru-RU" sz="1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4997" y="864718"/>
            <a:ext cx="3568700" cy="20073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43401" y="3022600"/>
            <a:ext cx="3505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животных, птицу (кроме свиней)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700" y="3836781"/>
            <a:ext cx="3200400" cy="20698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2015" y="3362503"/>
            <a:ext cx="3386886" cy="19051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300" y="5943600"/>
            <a:ext cx="35208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рыбопосадочный материал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13200" y="5283200"/>
            <a:ext cx="4267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технику, в т.ч. прицепное и навесное оборудование, грузовой автотранспорт, специализированный автотранспорт для осуществления мобильной торговли, оборудования для производства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84082" y="3658978"/>
            <a:ext cx="3061206" cy="20408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93100" y="5791200"/>
            <a:ext cx="38989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посадочный материал для закладки многолетних насаждений , в т.ч. виноградников и земляники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4225517"/>
      </p:ext>
    </p:extLst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1089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899" y="523220"/>
            <a:ext cx="3314700" cy="19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2311" y="533337"/>
            <a:ext cx="3230557" cy="1986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498" y="2459960"/>
            <a:ext cx="33401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осуществить подключение производственных и складских объектов, необходимых для производства, хранения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к электрическим, водо-, газо-, тепло- сетям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2695" y="2596759"/>
            <a:ext cx="3584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проектную документации на строительство или реконструкцию производственных зданий, предназначенных для производства, хранения и переработки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3500" y="2603500"/>
            <a:ext cx="39293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погасить основной долг по кредитам, полученным в российских кредитных организациях  в течение срока освоения гранта на покупку с/</a:t>
            </a:r>
            <a:r>
              <a:rPr lang="ru-RU" sz="1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техники и объектов недвижимости.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7553" y="515505"/>
            <a:ext cx="3657600" cy="20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411037" y="4267537"/>
            <a:ext cx="26219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внести не менее 25 %, но не более 50 % средств гранта в неделимый фонд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СПоКа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, членом которого является победитель конкурса (особый перечень имущества)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788" y="4312949"/>
            <a:ext cx="2461260" cy="224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02343" y="4364454"/>
            <a:ext cx="375740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Оплата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аванса в размере не более 40% стоимости каждого наименования приобретаемого имущества в случае расходования гранта на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цели: приобретение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животных, рыбопосадочного материала, с/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техники.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  <a:hlinkClick r:id="rId6"/>
              </a:rPr>
              <a:t>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  <a:hlinkClick r:id="rId6"/>
              </a:rPr>
              <a:t>Выплата такого аванса должна быть предусмотрена договорами поставки (купли-продажи).</a:t>
            </a:r>
          </a:p>
        </p:txBody>
      </p:sp>
      <p:pic>
        <p:nvPicPr>
          <p:cNvPr id="13" name="Picture 2" descr="Аванс, HD, лого, png | PNGWing"/>
          <p:cNvPicPr>
            <a:picLocks noChangeAspect="1" noChangeArrowheads="1"/>
          </p:cNvPicPr>
          <p:nvPr/>
        </p:nvPicPr>
        <p:blipFill>
          <a:blip r:embed="rId7" cstate="print"/>
          <a:srcRect l="6511" t="25585" r="7351" b="25515"/>
          <a:stretch>
            <a:fillRect/>
          </a:stretch>
        </p:blipFill>
        <p:spPr bwMode="auto">
          <a:xfrm>
            <a:off x="452323" y="4626581"/>
            <a:ext cx="2352916" cy="1335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352026"/>
      </p:ext>
    </p:extLst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5984</TotalTime>
  <Words>1159</Words>
  <Application>Microsoft Office PowerPoint</Application>
  <PresentationFormat>Произвольный</PresentationFormat>
  <Paragraphs>90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363</cp:revision>
  <cp:lastPrinted>2019-10-15T19:35:04Z</cp:lastPrinted>
  <dcterms:created xsi:type="dcterms:W3CDTF">2019-09-09T19:18:26Z</dcterms:created>
  <dcterms:modified xsi:type="dcterms:W3CDTF">2023-06-23T07:43:28Z</dcterms:modified>
</cp:coreProperties>
</file>