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36" r:id="rId3"/>
    <p:sldId id="328" r:id="rId4"/>
    <p:sldId id="330" r:id="rId5"/>
    <p:sldId id="331" r:id="rId6"/>
    <p:sldId id="332" r:id="rId7"/>
    <p:sldId id="337" r:id="rId8"/>
    <p:sldId id="338" r:id="rId9"/>
    <p:sldId id="334" r:id="rId10"/>
    <p:sldId id="335" r:id="rId11"/>
    <p:sldId id="340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395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48544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054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38950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9089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9476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62238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60608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7947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476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7934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0088-D79A-4A32-8852-BA7C763C752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53714" y="6391475"/>
            <a:ext cx="34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2024</a:t>
            </a:r>
          </a:p>
        </p:txBody>
      </p:sp>
      <p:pic>
        <p:nvPicPr>
          <p:cNvPr id="3891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388"/>
            <a:ext cx="1647825" cy="201930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71780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2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5109525" y="622978"/>
            <a:ext cx="1312549" cy="10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estrecy-rt.ru/images/uploads/news/2019/12/18/6b1b8fe7208432cb891b0ff02878a84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26640"/>
            <a:ext cx="6461384" cy="33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72749" y="1631215"/>
            <a:ext cx="918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 крестьянских (фермерских) хозяйств и индивидуальных предпринимателей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69183" y="2249586"/>
            <a:ext cx="52049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Грант на развитие семейных ферм</a:t>
            </a:r>
          </a:p>
        </p:txBody>
      </p:sp>
    </p:spTree>
    <p:extLst>
      <p:ext uri="{BB962C8B-B14F-4D97-AF65-F5344CB8AC3E}">
        <p14:creationId xmlns:p14="http://schemas.microsoft.com/office/powerpoint/2010/main" val="1686678171"/>
      </p:ext>
    </p:extLst>
  </p:cSld>
  <p:clrMapOvr>
    <a:masterClrMapping/>
  </p:clrMapOvr>
  <p:transition advTm="4000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26" y="0"/>
            <a:ext cx="1078991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на развитие семейной фермы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гранта на развитие семейной фермы в расчете на 1 крестьянское (фермерское) хозяйство составляет: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744" y="1066800"/>
            <a:ext cx="8569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30 млн. рублей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более 60% затрат на развитие семейной фермы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40% - собственные средства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использования гранта на оплату части (не более 20%) стоимости проекта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(приобретение, строительство, реконструкция, ремонт, модернизация, переустройство производственных объектов, или комплектация ферм и объектов по переработке  сельскохозяйственной продукции оборудованием,  техникой, спецтранспортом, их монтаж, или на приобретение сельскохозяйственных животных, птиц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свиньи)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привлечением льготного инвестиционного кредита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более 80% планируемых затрат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91" y="1730718"/>
            <a:ext cx="2390018" cy="1344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891" y="3285442"/>
            <a:ext cx="2390018" cy="1673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891" y="5169316"/>
            <a:ext cx="2390018" cy="1573348"/>
          </a:xfrm>
          <a:prstGeom prst="rect">
            <a:avLst/>
          </a:prstGeom>
        </p:spPr>
      </p:pic>
      <p:pic>
        <p:nvPicPr>
          <p:cNvPr id="5122" name="Picture 2" descr="https://www.pravmir.ru/wp-content/uploads/2016/07/Pshenit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1" y="5078435"/>
            <a:ext cx="2412999" cy="1627165"/>
          </a:xfrm>
          <a:prstGeom prst="rect">
            <a:avLst/>
          </a:prstGeom>
          <a:noFill/>
        </p:spPr>
      </p:pic>
      <p:pic>
        <p:nvPicPr>
          <p:cNvPr id="5124" name="Picture 4" descr="https://admin.citysakh.ru/files/img/i/d3/b3/44234ab55ba43244e3b93.jpg"/>
          <p:cNvPicPr>
            <a:picLocks noChangeAspect="1" noChangeArrowheads="1"/>
          </p:cNvPicPr>
          <p:nvPr/>
        </p:nvPicPr>
        <p:blipFill>
          <a:blip r:embed="rId6" cstate="print"/>
          <a:srcRect t="12294"/>
          <a:stretch>
            <a:fillRect/>
          </a:stretch>
        </p:blipFill>
        <p:spPr bwMode="auto">
          <a:xfrm>
            <a:off x="5387975" y="5092626"/>
            <a:ext cx="2854325" cy="1587574"/>
          </a:xfrm>
          <a:prstGeom prst="rect">
            <a:avLst/>
          </a:prstGeom>
          <a:noFill/>
        </p:spPr>
      </p:pic>
      <p:pic>
        <p:nvPicPr>
          <p:cNvPr id="5126" name="Picture 6" descr="https://www.ku66.ru/_nw/354/28730536.jpg"/>
          <p:cNvPicPr>
            <a:picLocks noChangeAspect="1" noChangeArrowheads="1"/>
          </p:cNvPicPr>
          <p:nvPr/>
        </p:nvPicPr>
        <p:blipFill>
          <a:blip r:embed="rId7" cstate="print"/>
          <a:srcRect t="21712" r="13199"/>
          <a:stretch>
            <a:fillRect/>
          </a:stretch>
        </p:blipFill>
        <p:spPr bwMode="auto">
          <a:xfrm>
            <a:off x="8346608" y="5093793"/>
            <a:ext cx="2384892" cy="1611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701010"/>
      </p:ext>
    </p:extLst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юрисконсульт, консультант: Черных Алёна Дмитриевна тел. 64-99-98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бухгалтер, консультант: Русских Татьяна Васильевна,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5781" y="5542472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24200" y="215900"/>
            <a:ext cx="6361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8782" y="2362753"/>
            <a:ext cx="109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26390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440800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0191" y="1112389"/>
            <a:ext cx="10438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РФ от 14.07.2012 № 717 «О государственной программе развития сельского хозяйства и регулирования рынков сельскохозяйственной продукции, сырья и продовольствия»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878" y="3445701"/>
            <a:ext cx="1109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11.06.2021 № 277-П «О предоставлении грантов из областного бюджета на развитие семейных ферм»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7912" y="4583288"/>
            <a:ext cx="11474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1613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Минсельхозпрод КО  от 21.06.2021 № 62 «О предоставлении и рассмотрении документов для предоставления грантов из областного бюджета на развитие семейных ферм»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1231" y="5446001"/>
            <a:ext cx="11302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1613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Минсельхозпрод КО от 21.03.2022 № 24 «Об утверждении методики определения плановых значений результатов предоставления грантов из областного бюджета на развитие семейных ферм»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933" y="228600"/>
            <a:ext cx="11023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СЕМЕЙНАЯ ФЕРМА – УЧАСТНИКИ КОНКУРСА</a:t>
            </a:r>
          </a:p>
        </p:txBody>
      </p:sp>
      <p:pic>
        <p:nvPicPr>
          <p:cNvPr id="36866" name="Picture 2" descr="https://grantkfh.ru/uploads/s/x/f/s/xfshxwknvqba/img/full_abFwFppE.jpg"/>
          <p:cNvPicPr>
            <a:picLocks noChangeAspect="1" noChangeArrowheads="1"/>
          </p:cNvPicPr>
          <p:nvPr/>
        </p:nvPicPr>
        <p:blipFill>
          <a:blip r:embed="rId2" cstate="print"/>
          <a:srcRect l="8167" t="22112" r="13362"/>
          <a:stretch>
            <a:fillRect/>
          </a:stretch>
        </p:blipFill>
        <p:spPr bwMode="auto">
          <a:xfrm>
            <a:off x="-24489" y="3327400"/>
            <a:ext cx="5863199" cy="3530600"/>
          </a:xfrm>
          <a:prstGeom prst="rect">
            <a:avLst/>
          </a:prstGeom>
          <a:noFill/>
        </p:spPr>
      </p:pic>
      <p:pic>
        <p:nvPicPr>
          <p:cNvPr id="36870" name="Picture 6" descr="http://krimm.ru/upload/imperavi/5bc06ee27b34c.jpg"/>
          <p:cNvPicPr>
            <a:picLocks noChangeAspect="1" noChangeArrowheads="1"/>
          </p:cNvPicPr>
          <p:nvPr/>
        </p:nvPicPr>
        <p:blipFill>
          <a:blip r:embed="rId3" cstate="print"/>
          <a:srcRect t="16768"/>
          <a:stretch>
            <a:fillRect/>
          </a:stretch>
        </p:blipFill>
        <p:spPr bwMode="auto">
          <a:xfrm>
            <a:off x="6454775" y="3276600"/>
            <a:ext cx="5737225" cy="35814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744918"/>
            <a:ext cx="119681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крестьянское (фермерское) хозяйство, число членов которого составляет 2 (включая главу) и более членов семьи (объединенных родством и (или) свойством) главы крестьянского (фермерского) хозяйства, или индивидуальный предприниматель, являющийся главой крестьянского (фермерского) хозяйства, в состав членов которого входят 2 и более членов семьи (объединенных родством и (или) свойством) указанного индивидуального предпринимателя, зарегистрированные гражданином Российской Федерации на сельской территории или на территории сельской агломерации Кировской области, осуществляющие деятельность более 12 месяцев с даты регистрации, осуществляющие деятельность на сельской территории или на территории сельской агломерации Кировской области</a:t>
            </a: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96212"/>
            <a:ext cx="910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 РЕСУРСЫ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77495"/>
            <a:ext cx="2743200" cy="1859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2222500"/>
            <a:ext cx="246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с/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800" y="536611"/>
            <a:ext cx="2755900" cy="1723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00" y="2235200"/>
            <a:ext cx="36703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с/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техника, самоходные с/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машины, грузовой автотранспорт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100" y="528148"/>
            <a:ext cx="2794000" cy="1715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0600" y="2235201"/>
            <a:ext cx="325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недвижимости производственного назначения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1676" y="5029131"/>
            <a:ext cx="1920324" cy="1600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 flipV="1">
            <a:off x="9740898" y="5009138"/>
            <a:ext cx="133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с/х продукции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503" y="2822349"/>
            <a:ext cx="2228297" cy="1528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803" y="5203029"/>
            <a:ext cx="2328212" cy="16549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5994400"/>
            <a:ext cx="257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КФХ имеются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специалисты, агрономы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rcRect r="3889" b="13563"/>
          <a:stretch>
            <a:fillRect/>
          </a:stretch>
        </p:blipFill>
        <p:spPr>
          <a:xfrm>
            <a:off x="5753099" y="5026111"/>
            <a:ext cx="2438401" cy="15270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32800" y="5054600"/>
            <a:ext cx="123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 сбыт продукции: переработчики или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671" y="3172351"/>
            <a:ext cx="1819595" cy="17044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81300" y="4394200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уничтожения биологических отходов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3700" y="469899"/>
            <a:ext cx="2504201" cy="17677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72600" y="228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с/х животных </a:t>
            </a:r>
          </a:p>
        </p:txBody>
      </p:sp>
      <p:pic>
        <p:nvPicPr>
          <p:cNvPr id="26" name="Рисунок 25" descr="https://st2.depositphotos.com/3518393/10544/i/950/depositphotos_105444958-stock-photo-heap-and-ears-of-ry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6676" y="3018385"/>
            <a:ext cx="2250523" cy="13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267700" y="3175000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наличие кондиционных и/или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высокорепродукционных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семян </a:t>
            </a:r>
          </a:p>
        </p:txBody>
      </p:sp>
      <p:sp>
        <p:nvSpPr>
          <p:cNvPr id="19458" name="AutoShape 2" descr="https://sm-news.ru/wp-content/uploads/2019/04/09/img_20190409_1305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52400" y="4394200"/>
            <a:ext cx="238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налажен бухучет</a:t>
            </a:r>
          </a:p>
        </p:txBody>
      </p:sp>
    </p:spTree>
    <p:extLst>
      <p:ext uri="{BB962C8B-B14F-4D97-AF65-F5344CB8AC3E}">
        <p14:creationId xmlns:p14="http://schemas.microsoft.com/office/powerpoint/2010/main" val="2962401533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крестьянского (фермерского) хозяйства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60174"/>
            <a:ext cx="6082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развитие молочного скотоводства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3565" y="1033670"/>
            <a:ext cx="5274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развитие мясного скотоводства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617829"/>
            <a:ext cx="44282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развитие растениеводства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1496" y="3246782"/>
            <a:ext cx="581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развитие иного направления животноводства</a:t>
            </a:r>
          </a:p>
        </p:txBody>
      </p:sp>
      <p:pic>
        <p:nvPicPr>
          <p:cNvPr id="1026" name="Picture 2" descr="Ярославская поро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956" y="1508537"/>
            <a:ext cx="2835966" cy="1890644"/>
          </a:xfrm>
          <a:prstGeom prst="rect">
            <a:avLst/>
          </a:prstGeom>
          <a:noFill/>
        </p:spPr>
      </p:pic>
      <p:pic>
        <p:nvPicPr>
          <p:cNvPr id="1028" name="Picture 4" descr="Санта-гертруда порода коров"/>
          <p:cNvPicPr>
            <a:picLocks noChangeAspect="1" noChangeArrowheads="1"/>
          </p:cNvPicPr>
          <p:nvPr/>
        </p:nvPicPr>
        <p:blipFill>
          <a:blip r:embed="rId3" cstate="print"/>
          <a:srcRect t="7506" r="6587" b="7410"/>
          <a:stretch>
            <a:fillRect/>
          </a:stretch>
        </p:blipFill>
        <p:spPr bwMode="auto">
          <a:xfrm>
            <a:off x="7722566" y="1515979"/>
            <a:ext cx="3024947" cy="1836819"/>
          </a:xfrm>
          <a:prstGeom prst="rect">
            <a:avLst/>
          </a:prstGeom>
          <a:noFill/>
        </p:spPr>
      </p:pic>
      <p:pic>
        <p:nvPicPr>
          <p:cNvPr id="1030" name="Picture 6" descr="Успешное коневодство: как и для чего разводить лошадей"/>
          <p:cNvPicPr>
            <a:picLocks noChangeAspect="1" noChangeArrowheads="1"/>
          </p:cNvPicPr>
          <p:nvPr/>
        </p:nvPicPr>
        <p:blipFill>
          <a:blip r:embed="rId4" cstate="print"/>
          <a:srcRect l="9401" t="12134" r="17028" b="10783"/>
          <a:stretch>
            <a:fillRect/>
          </a:stretch>
        </p:blipFill>
        <p:spPr bwMode="auto">
          <a:xfrm>
            <a:off x="0" y="3405810"/>
            <a:ext cx="3034748" cy="1789043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zen_doc/41204/pub_5d8282fe9515ee00ad30e22d_5d84b34d028d6800ac341f5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4108" y="3352800"/>
            <a:ext cx="3107892" cy="1603512"/>
          </a:xfrm>
          <a:prstGeom prst="rect">
            <a:avLst/>
          </a:prstGeom>
          <a:noFill/>
        </p:spPr>
      </p:pic>
      <p:pic>
        <p:nvPicPr>
          <p:cNvPr id="1034" name="Picture 10" descr="https://mcx.gov.ru/upload/medialibrary/c20/c2053fd7fa8b9427b93345500b79a558.jpg"/>
          <p:cNvPicPr>
            <a:picLocks noChangeAspect="1" noChangeArrowheads="1"/>
          </p:cNvPicPr>
          <p:nvPr/>
        </p:nvPicPr>
        <p:blipFill>
          <a:blip r:embed="rId6" cstate="print"/>
          <a:srcRect l="19421" t="18562" r="25676" b="18450"/>
          <a:stretch>
            <a:fillRect/>
          </a:stretch>
        </p:blipFill>
        <p:spPr bwMode="auto">
          <a:xfrm>
            <a:off x="3326297" y="5267739"/>
            <a:ext cx="2072158" cy="1590261"/>
          </a:xfrm>
          <a:prstGeom prst="rect">
            <a:avLst/>
          </a:prstGeom>
          <a:noFill/>
        </p:spPr>
      </p:pic>
      <p:pic>
        <p:nvPicPr>
          <p:cNvPr id="1036" name="Picture 12" descr="https://legkovmeste.ru/wp-content/uploads/2019/04/post_58ee18d833c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4607" y="5300870"/>
            <a:ext cx="2335694" cy="1557130"/>
          </a:xfrm>
          <a:prstGeom prst="rect">
            <a:avLst/>
          </a:prstGeom>
          <a:noFill/>
        </p:spPr>
      </p:pic>
      <p:pic>
        <p:nvPicPr>
          <p:cNvPr id="1038" name="Picture 14" descr="https://grounde.ru/wp-content/uploads/2019/04/688ec2a276a07dafa357afb.jpg"/>
          <p:cNvPicPr>
            <a:picLocks noChangeAspect="1" noChangeArrowheads="1"/>
          </p:cNvPicPr>
          <p:nvPr/>
        </p:nvPicPr>
        <p:blipFill>
          <a:blip r:embed="rId8" cstate="print"/>
          <a:srcRect l="9297" t="6154" b="14872"/>
          <a:stretch>
            <a:fillRect/>
          </a:stretch>
        </p:blipFill>
        <p:spPr bwMode="auto">
          <a:xfrm>
            <a:off x="7977809" y="5327374"/>
            <a:ext cx="3222901" cy="1530626"/>
          </a:xfrm>
          <a:prstGeom prst="rect">
            <a:avLst/>
          </a:prstGeom>
          <a:noFill/>
        </p:spPr>
      </p:pic>
      <p:sp>
        <p:nvSpPr>
          <p:cNvPr id="1040" name="AutoShape 16" descr="https://i.artfile.ru/5639x4304_699982_%5bwww.ArtFile.ru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.artfile.ru/5639x4304_699982_%5bwww.ArtFile.ru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kazakh-zerno.net/wp-content/uploads/2019/06/frykti_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8877" y="5257801"/>
            <a:ext cx="234978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" y="411480"/>
            <a:ext cx="11399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СЕМЕЙНОЙ ФЕРМЫ МОЖЕТ БЫТЬ ИСПОЛЬЗОВАН: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t="15998"/>
          <a:stretch>
            <a:fillRect/>
          </a:stretch>
        </p:blipFill>
        <p:spPr>
          <a:xfrm>
            <a:off x="6527800" y="832679"/>
            <a:ext cx="2794000" cy="1763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301" y="788803"/>
            <a:ext cx="2781300" cy="1789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1" y="2654300"/>
            <a:ext cx="318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приобретение сельскохозяйственных животных, птиц (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. свиньи), рыбопосадочного материала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1882" y="1549399"/>
            <a:ext cx="1512518" cy="10769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1905000" cy="1208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13500" y="2578100"/>
            <a:ext cx="287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приобретение, строительство,  капремонт, реконструкцию или модернизацию объектов для производства, хранения и переработки с/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продукции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3001" y="2730500"/>
            <a:ext cx="269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приобретение автономных источников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- и газоснабжения, обустройство автономных источников водоснабжения</a:t>
            </a:r>
          </a:p>
        </p:txBody>
      </p:sp>
      <p:pic>
        <p:nvPicPr>
          <p:cNvPr id="18434" name="Picture 2" descr="http://www.uralmilk.ru/images/slid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0700" y="774701"/>
            <a:ext cx="2781300" cy="17779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207500" y="2616200"/>
            <a:ext cx="281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комплектацию объектов для производства, хранения и переработки с/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продукции оборудованием, с/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техникой и спецтранспортом и их монтаж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019" y="4180364"/>
            <a:ext cx="2491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разработку проектной документации строительства, реконструкции или модернизации объектов для производства, хранения и переработки с/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продукции</a:t>
            </a:r>
          </a:p>
        </p:txBody>
      </p:sp>
      <p:sp>
        <p:nvSpPr>
          <p:cNvPr id="18436" name="AutoShape 4" descr="https://www.metkonstrukcii.ru/uploads/media/default/0001/01/d795960e2d26b603917e693adced095f0747e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www.metkonstrukcii.ru/uploads/media/default/0001/01/d795960e2d26b603917e693adced095f0747e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angar36.ru/wp-content/uploads/2017/03/d84c661843872174c933a3b02c2ac3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www.tentostroy.ru/images/portfolio/angary/proekt-dvuskatnogo-1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www.npommz.ru/wp-content/uploads/2018/01/zhferma-skhe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avrial.ru/wp-content/uploads/2018/06/proekt-korovnika-1024x5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https://uss18.net/assets/images/stroyka/proek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13500" y="4229100"/>
            <a:ext cx="539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оплату части (не более 20%) стоимости  данных проектов, и реализуемого с привлечением льготного инвестиционного кредита, в соответствии с постановлением Правительства РФ от 29.12.2016 № 1528</a:t>
            </a:r>
          </a:p>
        </p:txBody>
      </p:sp>
      <p:cxnSp>
        <p:nvCxnSpPr>
          <p:cNvPr id="26" name="Прямая со стрелкой 25"/>
          <p:cNvCxnSpPr>
            <a:endCxn id="16" idx="2"/>
          </p:cNvCxnSpPr>
          <p:nvPr/>
        </p:nvCxnSpPr>
        <p:spPr>
          <a:xfrm flipV="1">
            <a:off x="7848600" y="4055428"/>
            <a:ext cx="0" cy="249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10782300" y="4013200"/>
            <a:ext cx="1270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2" name="Picture 20" descr="http://kuzneck.pnzreg.ru/upload/resize_cache/iblock/09c/640_427_2/09cd0aa625352dbc70902e4f9acd39ef.jpg"/>
          <p:cNvPicPr>
            <a:picLocks noChangeAspect="1" noChangeArrowheads="1"/>
          </p:cNvPicPr>
          <p:nvPr/>
        </p:nvPicPr>
        <p:blipFill>
          <a:blip r:embed="rId7" cstate="print"/>
          <a:srcRect l="2656" t="17681"/>
          <a:stretch>
            <a:fillRect/>
          </a:stretch>
        </p:blipFill>
        <p:spPr bwMode="auto">
          <a:xfrm>
            <a:off x="7962901" y="5276552"/>
            <a:ext cx="2501899" cy="1411585"/>
          </a:xfrm>
          <a:prstGeom prst="rect">
            <a:avLst/>
          </a:prstGeom>
          <a:noFill/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F44030C-5F08-8D13-098E-B2B403B3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68" y="4013200"/>
            <a:ext cx="2670465" cy="17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EF253-02EA-52AD-A0C3-4878546DA912}"/>
              </a:ext>
            </a:extLst>
          </p:cNvPr>
          <p:cNvSpPr txBox="1"/>
          <p:nvPr/>
        </p:nvSpPr>
        <p:spPr>
          <a:xfrm>
            <a:off x="3719368" y="5771321"/>
            <a:ext cx="31033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земель с/х назначения, находящихся в муниципальной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26619642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940300" y="41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047107" y="1"/>
            <a:ext cx="631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конкурсного отбора</a:t>
            </a: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859604" y="460014"/>
            <a:ext cx="721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находятся в процессе реорганизации, ликвидации, в отношении КФХ – юридических лиц не введена процедура банкротства, деятельность их не приостановлена, либо не прекращают деятельность в качестве ИП – главы КФХ.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380418" y="672139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53852" y="1815975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03619" y="1608855"/>
            <a:ext cx="717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являются на дату подачи заявки иностранными юр.лицами, а также российскими юр. лицами, в уставных капиталах которых доля участия иностранных юр. лиц, в совокупности не превышает 50 % (для КФХ – юр. лиц).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52748" y="5268477"/>
            <a:ext cx="720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имеют просроченную задолженность по возврату в областной бюджет субсидий, бюджетных инвестиций, предоставленных в том числе в соответствии с иными правовыми актами, и иной просроченной задолженности перед бюджетом, превышающую 10 тыс. руб.</a:t>
            </a:r>
          </a:p>
        </p:txBody>
      </p:sp>
      <p:pic>
        <p:nvPicPr>
          <p:cNvPr id="3074" name="Picture 2" descr="http://superfoto.pro/wp-content/uploads/2019/12/MG_858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9" y="463404"/>
            <a:ext cx="4107209" cy="27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960418" y="2841279"/>
            <a:ext cx="7231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имеющие сведений в отношении главы, членов коллегиального исполнительного органа, лица, исполняющего функции единоличного исполнительного органа, или главного бухгалтера КФХ - юридического лица, индивидуального предпринимателя - главы крестьянского (фермерского) хозяйства, индивидуального предпринимателя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 реестре дисквалифицированных лиц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9472" y="3291952"/>
            <a:ext cx="4110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Регистрация на сельской территории или на территории сельской агломерации Кировской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6142" y="4619045"/>
            <a:ext cx="709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Срок деятельности должно превышать 12 месяцев со дня регистрации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775" y="5387790"/>
            <a:ext cx="3975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 бизнес-план по форме, установленной правовым актом министерства </a:t>
            </a: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4232134" y="5591596"/>
            <a:ext cx="69591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4230786" y="3364940"/>
            <a:ext cx="69591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83933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915" y="404602"/>
            <a:ext cx="3887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Повторное получение гранта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260" y="1318108"/>
            <a:ext cx="40325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Получение гранта возможно при условии: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завершения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реализации проекта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который ранее был получен грант, </a:t>
            </a:r>
          </a:p>
          <a:p>
            <a:pPr algn="just">
              <a:buFont typeface="Wingdings" pitchFamily="2" charset="2"/>
              <a:buChar char="Ø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отсутствия внесения изменений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плановые показатели деятельности ранее реализованного проекта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участием средств гранта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внесения изменений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плановые показатели деятельности ранее реализованного проекта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участием средств гранта вследствие наступления обстоятельств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непреодолимой силы не более чем на 10%.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3030" y="1344254"/>
            <a:ext cx="4372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получить грант не ранее чем через 36 месяцев с даты получения предыдущего гранта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Получатели: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гранта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гранта на поддержку начинающего фермера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гранта на развитие семейной животноводческой фермы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семейной фермы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реализовавшие соответствующий проект в полном объеме и достигшие плановых показателей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7.pngwing.com/pngs/853/485/png-transparent-arrow-cycle-recycle-redo-reuse-red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27" y="1857609"/>
            <a:ext cx="2045459" cy="2743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960" y="276572"/>
            <a:ext cx="814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Обязательства получателя гранта </a:t>
            </a:r>
            <a:endParaRPr lang="ru-RU" sz="2800" b="1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80" y="685800"/>
            <a:ext cx="1178383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грант на цели, указанные в бизнес-плане, в течение 24 месяцев с даты его получения.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имущество, закупаемое за счет гранта, исключительно на развитие и деятельность семейной фермы.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Предоставлять отчетность о реализации проекта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министерство в течении не менее 5 лет со дня получения гранта.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Осуществлять деятельность, на которую предоставляется грант, в течение не менее 5 лет со дня получения гранта.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Оплачивать не менее 40% стоимости приобретаемого имущества, выполняемых работ, указанных в бизнес плане, за счет собственных средств.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на сельской территории или на территории сельской агломерации Кировской области не менее 3х новых постоянных рабочих мест на 1 грант, не позднее 24 мес. со дня предоставления гранта (1 место до 15 декабря в году предоставления гранта)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Сохранять созданные за счет гранта новые рабочие места в течение не менее 5 лет с момента их создания.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Обеспечивать ежегодный прирост объема производства с/х продукции в течение не менее чем 5 лет с даты получения гранта, не менее 8 %.</a:t>
            </a:r>
            <a:endParaRPr lang="ru-RU" sz="1600" dirty="0"/>
          </a:p>
          <a:p>
            <a:pPr lvl="0" algn="just">
              <a:buFont typeface="Wingdings" pitchFamily="2" charset="2"/>
              <a:buChar char="v"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AutoShape 2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altaikdm.ru/wp-content/uploads/2019/07/ucheba2-e15628363096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/>
          <a:stretch/>
        </p:blipFill>
        <p:spPr bwMode="auto">
          <a:xfrm>
            <a:off x="3536221" y="3980200"/>
            <a:ext cx="4458712" cy="2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194"/>
      </p:ext>
    </p:extLst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6077</TotalTime>
  <Words>1167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371</cp:revision>
  <cp:lastPrinted>2019-10-15T19:35:04Z</cp:lastPrinted>
  <dcterms:created xsi:type="dcterms:W3CDTF">2019-09-09T19:18:26Z</dcterms:created>
  <dcterms:modified xsi:type="dcterms:W3CDTF">2024-03-29T09:02:37Z</dcterms:modified>
</cp:coreProperties>
</file>