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5" r:id="rId3"/>
    <p:sldId id="263" r:id="rId4"/>
    <p:sldId id="264" r:id="rId5"/>
    <p:sldId id="285" r:id="rId6"/>
    <p:sldId id="262" r:id="rId7"/>
    <p:sldId id="265" r:id="rId8"/>
    <p:sldId id="276" r:id="rId9"/>
    <p:sldId id="283" r:id="rId10"/>
    <p:sldId id="284" r:id="rId11"/>
    <p:sldId id="269" r:id="rId12"/>
    <p:sldId id="266" r:id="rId13"/>
    <p:sldId id="282" r:id="rId14"/>
    <p:sldId id="271" r:id="rId15"/>
    <p:sldId id="267" r:id="rId16"/>
    <p:sldId id="281" r:id="rId17"/>
    <p:sldId id="268" r:id="rId18"/>
    <p:sldId id="279" r:id="rId19"/>
    <p:sldId id="286" r:id="rId20"/>
    <p:sldId id="287" r:id="rId21"/>
    <p:sldId id="289" r:id="rId22"/>
    <p:sldId id="290" r:id="rId23"/>
    <p:sldId id="291" r:id="rId24"/>
    <p:sldId id="292" r:id="rId25"/>
    <p:sldId id="293" r:id="rId26"/>
    <p:sldId id="295" r:id="rId27"/>
    <p:sldId id="294" r:id="rId28"/>
    <p:sldId id="296" r:id="rId29"/>
    <p:sldId id="278" r:id="rId30"/>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718" autoAdjust="0"/>
  </p:normalViewPr>
  <p:slideViewPr>
    <p:cSldViewPr>
      <p:cViewPr varScale="1">
        <p:scale>
          <a:sx n="107" d="100"/>
          <a:sy n="107" d="100"/>
        </p:scale>
        <p:origin x="1740" y="114"/>
      </p:cViewPr>
      <p:guideLst>
        <p:guide orient="horz" pos="2160"/>
        <p:guide pos="2880"/>
      </p:guideLst>
    </p:cSldViewPr>
  </p:slideViewPr>
  <p:outlineViewPr>
    <p:cViewPr>
      <p:scale>
        <a:sx n="33" d="100"/>
        <a:sy n="33" d="100"/>
      </p:scale>
      <p:origin x="0" y="256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7350849-2030-40F0-95C0-50E2BD1BBB8D}" type="datetimeFigureOut">
              <a:rPr lang="ru-RU" smtClean="0"/>
              <a:pPr/>
              <a:t>31.05.2024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CB59C49-B4F3-4923-99FD-FC6DB89C76C2}" type="slidenum">
              <a:rPr lang="ru-RU" smtClean="0"/>
              <a:pPr/>
              <a:t>‹#›</a:t>
            </a:fld>
            <a:endParaRPr lang="ru-RU"/>
          </a:p>
        </p:txBody>
      </p:sp>
    </p:spTree>
    <p:extLst>
      <p:ext uri="{BB962C8B-B14F-4D97-AF65-F5344CB8AC3E}">
        <p14:creationId xmlns:p14="http://schemas.microsoft.com/office/powerpoint/2010/main" val="353880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CB59C49-B4F3-4923-99FD-FC6DB89C76C2}"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CB59C49-B4F3-4923-99FD-FC6DB89C76C2}" type="slidenum">
              <a:rPr lang="ru-RU" smtClean="0"/>
              <a:pPr/>
              <a:t>11</a:t>
            </a:fld>
            <a:endParaRPr lang="ru-RU"/>
          </a:p>
        </p:txBody>
      </p:sp>
    </p:spTree>
    <p:extLst>
      <p:ext uri="{BB962C8B-B14F-4D97-AF65-F5344CB8AC3E}">
        <p14:creationId xmlns:p14="http://schemas.microsoft.com/office/powerpoint/2010/main" val="276567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 typeface="Arial" pitchFamily="34" charset="0"/>
              <a:buChar char="•"/>
            </a:pPr>
            <a:endParaRPr lang="ru-RU" dirty="0"/>
          </a:p>
        </p:txBody>
      </p:sp>
      <p:sp>
        <p:nvSpPr>
          <p:cNvPr id="4" name="Номер слайда 3"/>
          <p:cNvSpPr>
            <a:spLocks noGrp="1"/>
          </p:cNvSpPr>
          <p:nvPr>
            <p:ph type="sldNum" sz="quarter" idx="10"/>
          </p:nvPr>
        </p:nvSpPr>
        <p:spPr/>
        <p:txBody>
          <a:bodyPr/>
          <a:lstStyle/>
          <a:p>
            <a:fld id="{ACB59C49-B4F3-4923-99FD-FC6DB89C76C2}" type="slidenum">
              <a:rPr lang="ru-RU" smtClean="0"/>
              <a:pPr/>
              <a:t>14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CB59C49-B4F3-4923-99FD-FC6DB89C76C2}" type="slidenum">
              <a:rPr lang="ru-RU" smtClean="0"/>
              <a:pPr/>
              <a:t>20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CB59C49-B4F3-4923-99FD-FC6DB89C76C2}" type="slidenum">
              <a:rPr lang="ru-RU" smtClean="0"/>
              <a:pPr/>
              <a:t>21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CB59C49-B4F3-4923-99FD-FC6DB89C76C2}" type="slidenum">
              <a:rPr lang="ru-RU" smtClean="0"/>
              <a:pPr/>
              <a:t>22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8E43CF8-AA2A-4957-BD02-952917A6174F}" type="datetimeFigureOut">
              <a:rPr lang="ru-RU" smtClean="0"/>
              <a:pPr/>
              <a:t>31.05.2024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217739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8E43CF8-AA2A-4957-BD02-952917A6174F}" type="datetimeFigureOut">
              <a:rPr lang="ru-RU" smtClean="0"/>
              <a:pPr/>
              <a:t>31.05.2024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238087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8E43CF8-AA2A-4957-BD02-952917A6174F}" type="datetimeFigureOut">
              <a:rPr lang="ru-RU" smtClean="0"/>
              <a:pPr/>
              <a:t>31.05.2024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32773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8E43CF8-AA2A-4957-BD02-952917A6174F}" type="datetimeFigureOut">
              <a:rPr lang="ru-RU" smtClean="0"/>
              <a:pPr/>
              <a:t>31.05.2024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151408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8E43CF8-AA2A-4957-BD02-952917A6174F}" type="datetimeFigureOut">
              <a:rPr lang="ru-RU" smtClean="0"/>
              <a:pPr/>
              <a:t>31.05.2024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2618441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8E43CF8-AA2A-4957-BD02-952917A6174F}" type="datetimeFigureOut">
              <a:rPr lang="ru-RU" smtClean="0"/>
              <a:pPr/>
              <a:t>31.05.2024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150834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8E43CF8-AA2A-4957-BD02-952917A6174F}" type="datetimeFigureOut">
              <a:rPr lang="ru-RU" smtClean="0"/>
              <a:pPr/>
              <a:t>31.05.2024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18404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8E43CF8-AA2A-4957-BD02-952917A6174F}" type="datetimeFigureOut">
              <a:rPr lang="ru-RU" smtClean="0"/>
              <a:pPr/>
              <a:t>31.05.2024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278512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E43CF8-AA2A-4957-BD02-952917A6174F}" type="datetimeFigureOut">
              <a:rPr lang="ru-RU" smtClean="0"/>
              <a:pPr/>
              <a:t>31.05.2024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21958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8E43CF8-AA2A-4957-BD02-952917A6174F}" type="datetimeFigureOut">
              <a:rPr lang="ru-RU" smtClean="0"/>
              <a:pPr/>
              <a:t>31.05.2024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190020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8E43CF8-AA2A-4957-BD02-952917A6174F}" type="datetimeFigureOut">
              <a:rPr lang="ru-RU" smtClean="0"/>
              <a:pPr/>
              <a:t>31.05.2024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155414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43CF8-AA2A-4957-BD02-952917A6174F}" type="datetimeFigureOut">
              <a:rPr lang="ru-RU" smtClean="0"/>
              <a:pPr/>
              <a:t>31.05.2024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F07A1-D9B2-4316-B4AE-5C9BF9D14C47}" type="slidenum">
              <a:rPr lang="ru-RU" smtClean="0"/>
              <a:pPr/>
              <a:t>‹#›</a:t>
            </a:fld>
            <a:endParaRPr lang="ru-RU"/>
          </a:p>
        </p:txBody>
      </p:sp>
    </p:spTree>
    <p:extLst>
      <p:ext uri="{BB962C8B-B14F-4D97-AF65-F5344CB8AC3E}">
        <p14:creationId xmlns:p14="http://schemas.microsoft.com/office/powerpoint/2010/main" val="150452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login.consultant.ru/link/?req=doc&amp;base=LAW&amp;n=380464&amp;date=19.01.2023&amp;dst=100007&amp;field=134" TargetMode="Externa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login.consultant.ru/link/?req=doc&amp;base=LAW&amp;n=326866&amp;date=19.01.2023&amp;dst=100015&amp;field=134"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kleverkirov@mail.ru" TargetMode="Externa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988840"/>
            <a:ext cx="9144000" cy="864096"/>
          </a:xfrm>
        </p:spPr>
        <p:txBody>
          <a:bodyPr>
            <a:normAutofit/>
          </a:bodyPr>
          <a:lstStyle/>
          <a:p>
            <a:r>
              <a:rPr lang="ru-RU" sz="2000" b="1" dirty="0">
                <a:latin typeface="Times New Roman" panose="02020603050405020304" pitchFamily="18" charset="0"/>
                <a:cs typeface="Times New Roman" panose="02020603050405020304" pitchFamily="18" charset="0"/>
              </a:rPr>
              <a:t>Меры государственной поддержки сельскохозяйственным потребительским кооперативам</a:t>
            </a:r>
            <a:endParaRPr lang="ru-RU" sz="2800" b="1"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79373"/>
            <a:ext cx="1296144" cy="117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5797"/>
          <a:stretch>
            <a:fillRect/>
          </a:stretch>
        </p:blipFill>
        <p:spPr bwMode="auto">
          <a:xfrm>
            <a:off x="2699792" y="3861048"/>
            <a:ext cx="4680520" cy="23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1645" y="5445224"/>
            <a:ext cx="2342355" cy="119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59832" y="6309320"/>
            <a:ext cx="2880320"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г. Киров, май 2024 год </a:t>
            </a:r>
          </a:p>
        </p:txBody>
      </p:sp>
      <p:sp>
        <p:nvSpPr>
          <p:cNvPr id="9" name="Прямоугольник 8"/>
          <p:cNvSpPr/>
          <p:nvPr/>
        </p:nvSpPr>
        <p:spPr>
          <a:xfrm>
            <a:off x="1691680" y="0"/>
            <a:ext cx="5760640" cy="923330"/>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Центр компетенций в сфере сельскохозяйственной кооперации и поддержки фермеров Кировской области</a:t>
            </a:r>
          </a:p>
        </p:txBody>
      </p:sp>
      <p:pic>
        <p:nvPicPr>
          <p:cNvPr id="10" name="Picture 3" descr="http://dsx-kirov.ru/images/header-gerb.png"/>
          <p:cNvPicPr>
            <a:picLocks noChangeAspect="1" noChangeArrowheads="1"/>
          </p:cNvPicPr>
          <p:nvPr/>
        </p:nvPicPr>
        <p:blipFill>
          <a:blip r:embed="rId5" cstate="print"/>
          <a:srcRect/>
          <a:stretch>
            <a:fillRect/>
          </a:stretch>
        </p:blipFill>
        <p:spPr bwMode="auto">
          <a:xfrm>
            <a:off x="0" y="-179388"/>
            <a:ext cx="1647825" cy="2019301"/>
          </a:xfrm>
          <a:prstGeom prst="rect">
            <a:avLst/>
          </a:prstGeom>
          <a:noFill/>
        </p:spPr>
      </p:pic>
      <p:pic>
        <p:nvPicPr>
          <p:cNvPr id="11" name="Picture 812" descr="https://static1.bigstockphoto.com/1/7/2/large1500/271970413.jpg"/>
          <p:cNvPicPr>
            <a:picLocks noChangeAspect="1" noChangeArrowheads="1"/>
          </p:cNvPicPr>
          <p:nvPr/>
        </p:nvPicPr>
        <p:blipFill>
          <a:blip r:embed="rId6" cstate="print"/>
          <a:srcRect r="-89" b="10042"/>
          <a:stretch>
            <a:fillRect/>
          </a:stretch>
        </p:blipFill>
        <p:spPr bwMode="auto">
          <a:xfrm>
            <a:off x="3995936" y="908720"/>
            <a:ext cx="1312549" cy="1084280"/>
          </a:xfrm>
          <a:prstGeom prst="rect">
            <a:avLst/>
          </a:prstGeom>
          <a:noFill/>
          <a:ln w="9525">
            <a:noFill/>
            <a:miter lim="800000"/>
            <a:headEnd/>
            <a:tailEnd/>
          </a:ln>
        </p:spPr>
      </p:pic>
      <p:sp>
        <p:nvSpPr>
          <p:cNvPr id="12" name="TextBox 11"/>
          <p:cNvSpPr txBox="1"/>
          <p:nvPr/>
        </p:nvSpPr>
        <p:spPr>
          <a:xfrm>
            <a:off x="1" y="2780928"/>
            <a:ext cx="9144000" cy="1246495"/>
          </a:xfrm>
          <a:prstGeom prst="rect">
            <a:avLst/>
          </a:prstGeom>
          <a:noFill/>
        </p:spPr>
        <p:txBody>
          <a:bodyPr wrap="square" rtlCol="0">
            <a:spAutoFit/>
          </a:bodyPr>
          <a:lstStyle/>
          <a:p>
            <a:pPr algn="ctr"/>
            <a:r>
              <a:rPr lang="ru-RU" sz="2500" b="1" dirty="0">
                <a:solidFill>
                  <a:srgbClr val="7030A0"/>
                </a:solidFill>
                <a:latin typeface="Times New Roman" pitchFamily="18" charset="0"/>
                <a:cs typeface="Times New Roman" pitchFamily="18" charset="0"/>
              </a:rPr>
              <a:t>СУБСИДИИ ИЗ ОБЛАСТНОГО БЮДЖЕТА НА РАЗВИТИЕ СЕЛЬСКОХОЗЯЙСТВЕННОЙ ПОТРЕБИТЕЛЬСКОЙ КООПЕРАЦИИ</a:t>
            </a:r>
          </a:p>
        </p:txBody>
      </p:sp>
      <p:pic>
        <p:nvPicPr>
          <p:cNvPr id="13" name="Рисунок 12"/>
          <p:cNvPicPr/>
          <p:nvPr/>
        </p:nvPicPr>
        <p:blipFill>
          <a:blip r:embed="rId7" cstate="print"/>
          <a:srcRect t="17292" r="63748" b="17694"/>
          <a:stretch>
            <a:fillRect/>
          </a:stretch>
        </p:blipFill>
        <p:spPr bwMode="auto">
          <a:xfrm>
            <a:off x="7523783" y="0"/>
            <a:ext cx="1620217" cy="1224136"/>
          </a:xfrm>
          <a:prstGeom prst="rect">
            <a:avLst/>
          </a:prstGeom>
          <a:noFill/>
          <a:ln w="9525">
            <a:noFill/>
            <a:miter lim="800000"/>
            <a:headEnd/>
            <a:tailEnd/>
          </a:ln>
        </p:spPr>
      </p:pic>
    </p:spTree>
    <p:extLst>
      <p:ext uri="{BB962C8B-B14F-4D97-AF65-F5344CB8AC3E}">
        <p14:creationId xmlns:p14="http://schemas.microsoft.com/office/powerpoint/2010/main" val="628708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46331"/>
          </a:xfrm>
          <a:prstGeom prst="rect">
            <a:avLst/>
          </a:prstGeom>
        </p:spPr>
        <p:txBody>
          <a:bodyPr wrap="square">
            <a:spAutoFit/>
          </a:bodyPr>
          <a:lstStyle/>
          <a:p>
            <a:pPr algn="ctr"/>
            <a:r>
              <a:rPr lang="ru-RU" sz="1200" b="1" dirty="0">
                <a:latin typeface="Times New Roman" pitchFamily="18" charset="0"/>
                <a:cs typeface="Times New Roman" pitchFamily="18" charset="0"/>
              </a:rPr>
              <a:t>Приложение № 3 к распоряжению министерства сельского хозяйства и продовольствия Кировской области от 10.06.2021 N 57</a:t>
            </a:r>
            <a:br>
              <a:rPr lang="ru-RU" sz="1200" b="1" dirty="0">
                <a:latin typeface="Times New Roman" pitchFamily="18" charset="0"/>
                <a:cs typeface="Times New Roman" pitchFamily="18" charset="0"/>
              </a:rPr>
            </a:br>
            <a:r>
              <a:rPr lang="ru-RU" sz="1200" b="1" dirty="0">
                <a:latin typeface="Times New Roman" pitchFamily="18" charset="0"/>
                <a:cs typeface="Times New Roman" pitchFamily="18" charset="0"/>
              </a:rPr>
              <a:t>"О представлении и рассмотрении документов для предоставления субсидий из областного бюджета на развитие сельскохозяйственной потребительской кооперации</a:t>
            </a:r>
          </a:p>
        </p:txBody>
      </p:sp>
      <p:sp>
        <p:nvSpPr>
          <p:cNvPr id="4" name="Прямоугольник 3"/>
          <p:cNvSpPr/>
          <p:nvPr/>
        </p:nvSpPr>
        <p:spPr>
          <a:xfrm>
            <a:off x="0" y="6457890"/>
            <a:ext cx="9144000" cy="400110"/>
          </a:xfrm>
          <a:prstGeom prst="rect">
            <a:avLst/>
          </a:prstGeom>
        </p:spPr>
        <p:txBody>
          <a:bodyPr wrap="square">
            <a:spAutoFit/>
          </a:bodyPr>
          <a:lstStyle/>
          <a:p>
            <a:pPr algn="ctr"/>
            <a:r>
              <a:rPr lang="ru-RU" sz="1000" dirty="0">
                <a:latin typeface="Times New Roman" pitchFamily="18" charset="0"/>
                <a:cs typeface="Times New Roman" pitchFamily="18" charset="0"/>
              </a:rPr>
              <a:t>в соответствии с Общероссийским классификатором продукции по видам экономической деятельности, утвержденным приказом Федерального агентства по техническому регулированию Министерства промышленности и торговли Российской Федерации от 31.01.2014 N 14-ст (ОКПД 2)</a:t>
            </a:r>
          </a:p>
        </p:txBody>
      </p:sp>
      <p:sp>
        <p:nvSpPr>
          <p:cNvPr id="8" name="Прямоугольник 7"/>
          <p:cNvSpPr/>
          <p:nvPr/>
        </p:nvSpPr>
        <p:spPr>
          <a:xfrm>
            <a:off x="4355976" y="692696"/>
            <a:ext cx="2430016" cy="5416868"/>
          </a:xfrm>
          <a:prstGeom prst="rect">
            <a:avLst/>
          </a:prstGeom>
        </p:spPr>
        <p:txBody>
          <a:bodyPr wrap="square">
            <a:spAutoFit/>
          </a:bodyPr>
          <a:lstStyle/>
          <a:p>
            <a:pPr algn="ctr"/>
            <a:r>
              <a:rPr lang="ru-RU" sz="1300" b="1" dirty="0">
                <a:solidFill>
                  <a:schemeClr val="tx2">
                    <a:lumMod val="60000"/>
                    <a:lumOff val="40000"/>
                  </a:schemeClr>
                </a:solidFill>
                <a:latin typeface="Times New Roman" pitchFamily="18" charset="0"/>
                <a:cs typeface="Times New Roman" pitchFamily="18" charset="0"/>
              </a:rPr>
              <a:t>СПИСОК</a:t>
            </a:r>
          </a:p>
          <a:p>
            <a:pPr algn="ctr"/>
            <a:r>
              <a:rPr lang="ru-RU" sz="1300" b="1" dirty="0">
                <a:solidFill>
                  <a:schemeClr val="tx2">
                    <a:lumMod val="60000"/>
                    <a:lumOff val="40000"/>
                  </a:schemeClr>
                </a:solidFill>
                <a:latin typeface="Times New Roman" pitchFamily="18" charset="0"/>
                <a:cs typeface="Times New Roman" pitchFamily="18" charset="0"/>
              </a:rPr>
              <a:t>СПЕЦИАЛИЗИРОВАННОГО ИНВЕНТАРЯ, МАТЕРИАЛОВ И ОБОРУДОВАНИЯ,</a:t>
            </a:r>
          </a:p>
          <a:p>
            <a:pPr algn="ctr"/>
            <a:r>
              <a:rPr lang="ru-RU" sz="1300" b="1" dirty="0">
                <a:solidFill>
                  <a:schemeClr val="tx2">
                    <a:lumMod val="60000"/>
                    <a:lumOff val="40000"/>
                  </a:schemeClr>
                </a:solidFill>
                <a:latin typeface="Times New Roman" pitchFamily="18" charset="0"/>
                <a:cs typeface="Times New Roman" pitchFamily="18" charset="0"/>
              </a:rPr>
              <a:t>СРЕДСТВ АВТОМАТИЗАЦИИ, ПРЕДНАЗНАЧЕННЫХ ДЛЯ ПРОМЫШЛЕННОГО</a:t>
            </a:r>
          </a:p>
          <a:p>
            <a:pPr algn="ctr"/>
            <a:r>
              <a:rPr lang="ru-RU" sz="1300" b="1" dirty="0">
                <a:solidFill>
                  <a:schemeClr val="tx2">
                    <a:lumMod val="60000"/>
                    <a:lumOff val="40000"/>
                  </a:schemeClr>
                </a:solidFill>
                <a:latin typeface="Times New Roman" pitchFamily="18" charset="0"/>
                <a:cs typeface="Times New Roman" pitchFamily="18" charset="0"/>
              </a:rPr>
              <a:t>ПРОИЗВОДСТВА ОВОЩЕЙ В ЗАЩИЩЕННОМ ГРУНТЕ, ПРИОБРЕТАЕМЫХ</a:t>
            </a:r>
          </a:p>
          <a:p>
            <a:pPr algn="ctr"/>
            <a:r>
              <a:rPr lang="ru-RU" sz="1300" b="1" dirty="0">
                <a:solidFill>
                  <a:schemeClr val="tx2">
                    <a:lumMod val="60000"/>
                    <a:lumOff val="40000"/>
                  </a:schemeClr>
                </a:solidFill>
                <a:latin typeface="Times New Roman" pitchFamily="18" charset="0"/>
                <a:cs typeface="Times New Roman" pitchFamily="18" charset="0"/>
              </a:rPr>
              <a:t>СЕЛЬСКОХОЗЯЙСТВЕННЫМ ПОТРЕБИТЕЛЬСКИМ КООПЕРАТИВОМ</a:t>
            </a:r>
          </a:p>
          <a:p>
            <a:pPr algn="ctr"/>
            <a:r>
              <a:rPr lang="ru-RU" sz="1300" b="1" u="sng" dirty="0">
                <a:solidFill>
                  <a:schemeClr val="tx2">
                    <a:lumMod val="60000"/>
                    <a:lumOff val="40000"/>
                  </a:schemeClr>
                </a:solidFill>
                <a:latin typeface="Times New Roman" pitchFamily="18" charset="0"/>
                <a:cs typeface="Times New Roman" pitchFamily="18" charset="0"/>
              </a:rPr>
              <a:t>В ЦЕЛЯХ ПОСЛЕДУЮЩЕЙ ПЕРЕДАЧИ (РЕАЛИЗАЦИИ) ПРИОБРЕТЕННОГО ИМУЩЕСТВА В СОБСТВЕННОСТЬ ЧЛЕНАМ</a:t>
            </a:r>
            <a:r>
              <a:rPr lang="ru-RU" sz="1300" b="1" dirty="0">
                <a:solidFill>
                  <a:schemeClr val="tx2">
                    <a:lumMod val="60000"/>
                    <a:lumOff val="40000"/>
                  </a:schemeClr>
                </a:solidFill>
                <a:latin typeface="Times New Roman" pitchFamily="18" charset="0"/>
                <a:cs typeface="Times New Roman" pitchFamily="18" charset="0"/>
              </a:rPr>
              <a:t> </a:t>
            </a:r>
          </a:p>
          <a:p>
            <a:pPr algn="ctr"/>
            <a:r>
              <a:rPr lang="ru-RU" sz="1000" b="1" dirty="0">
                <a:solidFill>
                  <a:schemeClr val="tx2">
                    <a:lumMod val="60000"/>
                    <a:lumOff val="40000"/>
                  </a:schemeClr>
                </a:solidFill>
                <a:latin typeface="Times New Roman" pitchFamily="18" charset="0"/>
                <a:cs typeface="Times New Roman" pitchFamily="18" charset="0"/>
              </a:rPr>
              <a:t>(КРОМЕ АССОЦИИРОВАННЫХ ЧЛЕНОВ)</a:t>
            </a:r>
          </a:p>
          <a:p>
            <a:pPr algn="ctr"/>
            <a:r>
              <a:rPr lang="ru-RU" sz="1000" b="1" dirty="0">
                <a:solidFill>
                  <a:schemeClr val="tx2">
                    <a:lumMod val="60000"/>
                    <a:lumOff val="40000"/>
                  </a:schemeClr>
                </a:solidFill>
                <a:latin typeface="Times New Roman" pitchFamily="18" charset="0"/>
                <a:cs typeface="Times New Roman" pitchFamily="18" charset="0"/>
              </a:rPr>
              <a:t>ДАННОГО СЕЛЬСКОХОЗЯЙСТВЕННОГО ПОТРЕБИТЕЛЬСКОГО КООПЕРАТИВА)</a:t>
            </a:r>
          </a:p>
        </p:txBody>
      </p:sp>
      <p:sp>
        <p:nvSpPr>
          <p:cNvPr id="9" name="Прямоугольник 8"/>
          <p:cNvSpPr/>
          <p:nvPr/>
        </p:nvSpPr>
        <p:spPr>
          <a:xfrm>
            <a:off x="899592" y="1412776"/>
            <a:ext cx="2448272" cy="3323987"/>
          </a:xfrm>
          <a:prstGeom prst="rect">
            <a:avLst/>
          </a:prstGeom>
        </p:spPr>
        <p:txBody>
          <a:bodyPr wrap="square">
            <a:spAutoFit/>
          </a:bodyPr>
          <a:lstStyle/>
          <a:p>
            <a:r>
              <a:rPr lang="ru-RU" sz="1400" dirty="0">
                <a:latin typeface="Times New Roman" pitchFamily="18" charset="0"/>
                <a:cs typeface="Times New Roman" pitchFamily="18" charset="0"/>
              </a:rPr>
              <a:t>28.22.18.210 Устройства загрузочные, специально разработанные для использования в сельском хозяйстве, навесные для сельскохозяйственных тракторов;</a:t>
            </a:r>
          </a:p>
          <a:p>
            <a:r>
              <a:rPr lang="ru-RU" sz="1400" dirty="0">
                <a:latin typeface="Times New Roman" pitchFamily="18" charset="0"/>
                <a:cs typeface="Times New Roman" pitchFamily="18" charset="0"/>
              </a:rPr>
              <a:t>28.18.231 Загрузчики сельскохозяйственные;</a:t>
            </a:r>
          </a:p>
          <a:p>
            <a:r>
              <a:rPr lang="ru-RU" sz="1400" dirty="0">
                <a:latin typeface="Times New Roman" pitchFamily="18" charset="0"/>
                <a:cs typeface="Times New Roman" pitchFamily="18" charset="0"/>
              </a:rPr>
              <a:t>28.18.232 Разгрузчики сельскохозяйственные;</a:t>
            </a:r>
          </a:p>
          <a:p>
            <a:r>
              <a:rPr lang="ru-RU" sz="1400" dirty="0">
                <a:latin typeface="Times New Roman" pitchFamily="18" charset="0"/>
                <a:cs typeface="Times New Roman" pitchFamily="18" charset="0"/>
              </a:rPr>
              <a:t>28.30.86.110 Оборудование для сельского хозяйства, не включенное в другие группировки.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a:latin typeface="Times New Roman" panose="02020603050405020304" pitchFamily="18" charset="0"/>
                <a:cs typeface="Times New Roman" panose="02020603050405020304" pitchFamily="18" charset="0"/>
              </a:rPr>
              <a:t>Расчет субсидии </a:t>
            </a:r>
          </a:p>
        </p:txBody>
      </p:sp>
      <p:sp>
        <p:nvSpPr>
          <p:cNvPr id="3" name="Объект 2"/>
          <p:cNvSpPr>
            <a:spLocks noGrp="1"/>
          </p:cNvSpPr>
          <p:nvPr>
            <p:ph idx="1"/>
          </p:nvPr>
        </p:nvSpPr>
        <p:spPr>
          <a:xfrm>
            <a:off x="467544" y="980729"/>
            <a:ext cx="8229600" cy="4752528"/>
          </a:xfrm>
        </p:spPr>
        <p:txBody>
          <a:bodyPr>
            <a:normAutofit/>
          </a:bodyPr>
          <a:lstStyle/>
          <a:p>
            <a:pPr marL="0" indent="0" algn="ctr">
              <a:buNone/>
            </a:pPr>
            <a:r>
              <a:rPr lang="ru-RU" sz="2000" dirty="0" err="1">
                <a:latin typeface="Times New Roman" panose="02020603050405020304" pitchFamily="18" charset="0"/>
                <a:cs typeface="Times New Roman" panose="02020603050405020304" pitchFamily="18" charset="0"/>
              </a:rPr>
              <a:t>СПоК</a:t>
            </a:r>
            <a:r>
              <a:rPr lang="ru-RU" sz="2000" dirty="0">
                <a:latin typeface="Times New Roman" panose="02020603050405020304" pitchFamily="18" charset="0"/>
                <a:cs typeface="Times New Roman" panose="02020603050405020304" pitchFamily="18" charset="0"/>
              </a:rPr>
              <a:t> приобретает имущество на 88,0 тыс. руб.</a:t>
            </a:r>
          </a:p>
          <a:p>
            <a:pPr marL="0" indent="0" algn="ctr">
              <a:buNone/>
            </a:pPr>
            <a:endParaRPr lang="ru-RU" sz="24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690530"/>
            <a:ext cx="1152128"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9" y="1693568"/>
            <a:ext cx="1080120" cy="1074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9" y="1661458"/>
            <a:ext cx="1080119" cy="1074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7" y="1687420"/>
            <a:ext cx="1080119" cy="1074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394" y="2849352"/>
            <a:ext cx="1039366" cy="1039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5491" y="2768457"/>
            <a:ext cx="1068478" cy="1068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8181" y="2736348"/>
            <a:ext cx="1065988" cy="106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6257" y="2736348"/>
            <a:ext cx="1065988" cy="106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23728" y="3883238"/>
            <a:ext cx="5508931" cy="646331"/>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Стоимость каждого аппарата -  22 тыс. руб.</a:t>
            </a:r>
          </a:p>
          <a:p>
            <a:pPr algn="ctr"/>
            <a:r>
              <a:rPr lang="ru-RU" b="1" dirty="0">
                <a:latin typeface="Times New Roman" panose="02020603050405020304" pitchFamily="18" charset="0"/>
                <a:cs typeface="Times New Roman" panose="02020603050405020304" pitchFamily="18" charset="0"/>
              </a:rPr>
              <a:t>По такой цене их приобретает кооператив </a:t>
            </a:r>
          </a:p>
        </p:txBody>
      </p:sp>
      <p:pic>
        <p:nvPicPr>
          <p:cNvPr id="103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7716" y="4529569"/>
            <a:ext cx="729355" cy="695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867828" y="4646452"/>
            <a:ext cx="6808627" cy="646331"/>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Субсидия </a:t>
            </a:r>
            <a:r>
              <a:rPr lang="ru-RU" b="1" dirty="0" err="1">
                <a:latin typeface="Times New Roman" panose="02020603050405020304" pitchFamily="18" charset="0"/>
                <a:cs typeface="Times New Roman" panose="02020603050405020304" pitchFamily="18" charset="0"/>
              </a:rPr>
              <a:t>СПоК</a:t>
            </a:r>
            <a:r>
              <a:rPr lang="ru-RU" b="1" dirty="0">
                <a:latin typeface="Times New Roman" panose="02020603050405020304" pitchFamily="18" charset="0"/>
                <a:cs typeface="Times New Roman" panose="02020603050405020304" pitchFamily="18" charset="0"/>
              </a:rPr>
              <a:t> 50 %, но не более 30 % общей стоимости имущества на одного члена </a:t>
            </a:r>
            <a:r>
              <a:rPr lang="ru-RU" b="1" dirty="0" err="1">
                <a:latin typeface="Times New Roman" panose="02020603050405020304" pitchFamily="18" charset="0"/>
                <a:cs typeface="Times New Roman" panose="02020603050405020304" pitchFamily="18" charset="0"/>
              </a:rPr>
              <a:t>СПоК</a:t>
            </a:r>
            <a:r>
              <a:rPr lang="ru-RU" b="1" dirty="0">
                <a:latin typeface="Times New Roman" panose="02020603050405020304" pitchFamily="18" charset="0"/>
                <a:cs typeface="Times New Roman" panose="02020603050405020304" pitchFamily="18" charset="0"/>
              </a:rPr>
              <a:t>   </a:t>
            </a:r>
          </a:p>
        </p:txBody>
      </p:sp>
      <p:sp>
        <p:nvSpPr>
          <p:cNvPr id="8" name="TextBox 7"/>
          <p:cNvSpPr txBox="1"/>
          <p:nvPr/>
        </p:nvSpPr>
        <p:spPr>
          <a:xfrm>
            <a:off x="1508659" y="5377371"/>
            <a:ext cx="6879765"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Членам </a:t>
            </a:r>
            <a:r>
              <a:rPr lang="ru-RU" b="1" dirty="0" err="1">
                <a:latin typeface="Times New Roman" panose="02020603050405020304" pitchFamily="18" charset="0"/>
                <a:cs typeface="Times New Roman" panose="02020603050405020304" pitchFamily="18" charset="0"/>
              </a:rPr>
              <a:t>СПоК</a:t>
            </a:r>
            <a:r>
              <a:rPr lang="ru-RU" b="1" dirty="0">
                <a:latin typeface="Times New Roman" panose="02020603050405020304" pitchFamily="18" charset="0"/>
                <a:cs typeface="Times New Roman" panose="02020603050405020304" pitchFamily="18" charset="0"/>
              </a:rPr>
              <a:t> кооператив продает аппараты по  11,0 тыс. руб.</a:t>
            </a:r>
          </a:p>
        </p:txBody>
      </p:sp>
      <p:sp>
        <p:nvSpPr>
          <p:cNvPr id="9" name="TextBox 8"/>
          <p:cNvSpPr txBox="1"/>
          <p:nvPr/>
        </p:nvSpPr>
        <p:spPr>
          <a:xfrm>
            <a:off x="375936" y="5877272"/>
            <a:ext cx="2179840" cy="646331"/>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Интерес кооператива </a:t>
            </a:r>
          </a:p>
        </p:txBody>
      </p:sp>
      <p:sp>
        <p:nvSpPr>
          <p:cNvPr id="11" name="TextBox 10"/>
          <p:cNvSpPr txBox="1"/>
          <p:nvPr/>
        </p:nvSpPr>
        <p:spPr>
          <a:xfrm>
            <a:off x="4093806" y="5877565"/>
            <a:ext cx="1630322" cy="646331"/>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Сырье для переработки </a:t>
            </a:r>
          </a:p>
        </p:txBody>
      </p:sp>
      <p:pic>
        <p:nvPicPr>
          <p:cNvPr id="1037"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04086" y="5747863"/>
            <a:ext cx="1289720" cy="96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20465" y="5747863"/>
            <a:ext cx="1310712" cy="910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7409251" y="5873390"/>
            <a:ext cx="1548172" cy="646331"/>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Готовая продукция</a:t>
            </a:r>
          </a:p>
        </p:txBody>
      </p:sp>
    </p:spTree>
    <p:extLst>
      <p:ext uri="{BB962C8B-B14F-4D97-AF65-F5344CB8AC3E}">
        <p14:creationId xmlns:p14="http://schemas.microsoft.com/office/powerpoint/2010/main" val="1946106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964488" cy="1786210"/>
          </a:xfrm>
        </p:spPr>
        <p:txBody>
          <a:bodyPr>
            <a:normAutofit fontScale="90000"/>
          </a:bodyPr>
          <a:lstStyle/>
          <a:p>
            <a:r>
              <a:rPr lang="ru-RU" sz="2000" b="1" i="1" dirty="0">
                <a:solidFill>
                  <a:srgbClr val="7030A0"/>
                </a:solidFill>
                <a:latin typeface="Times New Roman" panose="02020603050405020304" pitchFamily="18" charset="0"/>
                <a:cs typeface="Times New Roman" panose="02020603050405020304" pitchFamily="18" charset="0"/>
              </a:rPr>
              <a:t>2. Субсидия на возмещение части затрат, связанных с приобретением и </a:t>
            </a:r>
            <a:r>
              <a:rPr lang="ru-RU" sz="2000" b="1" i="1" u="sng" dirty="0">
                <a:solidFill>
                  <a:srgbClr val="7030A0"/>
                </a:solidFill>
                <a:latin typeface="Times New Roman" pitchFamily="18" charset="0"/>
                <a:cs typeface="Times New Roman" pitchFamily="18" charset="0"/>
              </a:rPr>
              <a:t>последующим внесением в неделимый фонд</a:t>
            </a:r>
            <a:r>
              <a:rPr lang="ru-RU" sz="2000" b="1" i="1" dirty="0">
                <a:solidFill>
                  <a:srgbClr val="7030A0"/>
                </a:solidFill>
                <a:latin typeface="Times New Roman" pitchFamily="18" charset="0"/>
                <a:cs typeface="Times New Roman" pitchFamily="18" charset="0"/>
              </a:rPr>
              <a:t> сельскохозяйственной техники, специализированного автотранспорта, оборудования для организации хранения, переработки, упаковки, маркировки, транспортировки и реализации сельскохозяйственной продукции и мобильных торговых объектов, по перечню утв. министерством, для оказания услуг членам </a:t>
            </a:r>
            <a:r>
              <a:rPr lang="ru-RU" sz="2000" b="1" i="1" dirty="0" err="1">
                <a:solidFill>
                  <a:srgbClr val="7030A0"/>
                </a:solidFill>
                <a:latin typeface="Times New Roman" panose="02020603050405020304" pitchFamily="18" charset="0"/>
                <a:cs typeface="Times New Roman" panose="02020603050405020304" pitchFamily="18" charset="0"/>
              </a:rPr>
              <a:t>СПоК</a:t>
            </a:r>
            <a:r>
              <a:rPr lang="ru-RU" sz="2000" b="1" i="1" dirty="0">
                <a:solidFill>
                  <a:srgbClr val="7030A0"/>
                </a:solidFill>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988840"/>
            <a:ext cx="9144000" cy="2160240"/>
          </a:xfrm>
        </p:spPr>
        <p:txBody>
          <a:bodyPr>
            <a:normAutofit/>
          </a:bodyPr>
          <a:lstStyle/>
          <a:p>
            <a:pPr algn="just"/>
            <a:r>
              <a:rPr lang="ru-RU" sz="2000" dirty="0">
                <a:latin typeface="Times New Roman" panose="02020603050405020304" pitchFamily="18" charset="0"/>
                <a:cs typeface="Times New Roman" panose="02020603050405020304" pitchFamily="18" charset="0"/>
              </a:rPr>
              <a:t>срок эксплуатации с/</a:t>
            </a:r>
            <a:r>
              <a:rPr lang="ru-RU" sz="2000" dirty="0" err="1">
                <a:latin typeface="Times New Roman" panose="02020603050405020304" pitchFamily="18" charset="0"/>
                <a:cs typeface="Times New Roman" panose="02020603050405020304" pitchFamily="18" charset="0"/>
              </a:rPr>
              <a:t>х</a:t>
            </a:r>
            <a:r>
              <a:rPr lang="ru-RU" sz="2000" dirty="0">
                <a:latin typeface="Times New Roman" panose="02020603050405020304" pitchFamily="18" charset="0"/>
                <a:cs typeface="Times New Roman" panose="02020603050405020304" pitchFamily="18" charset="0"/>
              </a:rPr>
              <a:t> техники, оборудования, мобильных торговых объектов не превышает 3-х лет с года их производства до года получения средств .</a:t>
            </a:r>
          </a:p>
          <a:p>
            <a:pPr algn="just"/>
            <a:r>
              <a:rPr lang="ru-RU" sz="2000" dirty="0">
                <a:latin typeface="Times New Roman" panose="02020603050405020304" pitchFamily="18" charset="0"/>
                <a:cs typeface="Times New Roman" panose="02020603050405020304" pitchFamily="18" charset="0"/>
              </a:rPr>
              <a:t>с/</a:t>
            </a:r>
            <a:r>
              <a:rPr lang="ru-RU" sz="2000" dirty="0" err="1">
                <a:latin typeface="Times New Roman" panose="02020603050405020304" pitchFamily="18" charset="0"/>
                <a:cs typeface="Times New Roman" panose="02020603050405020304" pitchFamily="18" charset="0"/>
              </a:rPr>
              <a:t>х</a:t>
            </a:r>
            <a:r>
              <a:rPr lang="ru-RU" sz="2000" dirty="0">
                <a:latin typeface="Times New Roman" panose="02020603050405020304" pitchFamily="18" charset="0"/>
                <a:cs typeface="Times New Roman" panose="02020603050405020304" pitchFamily="18" charset="0"/>
              </a:rPr>
              <a:t> техника, оборудование, мобильные торговые объекты не могут быть приобретены у членов  (ассоциированных членов).</a:t>
            </a:r>
          </a:p>
          <a:p>
            <a:pPr algn="just"/>
            <a:r>
              <a:rPr lang="ru-RU" sz="2000" dirty="0">
                <a:latin typeface="Times New Roman" panose="02020603050405020304" pitchFamily="18" charset="0"/>
                <a:cs typeface="Times New Roman" panose="02020603050405020304" pitchFamily="18" charset="0"/>
              </a:rPr>
              <a:t>перечень утвержден распоряжением министерства сельского хозяйства и продовольствия Кировской области  от 10.06.2021 № 57 (приложение 4)</a:t>
            </a:r>
          </a:p>
          <a:p>
            <a:pPr algn="just">
              <a:buNone/>
            </a:pPr>
            <a:endParaRPr lang="ru-RU" sz="2400" dirty="0">
              <a:latin typeface="Times New Roman" panose="02020603050405020304" pitchFamily="18" charset="0"/>
              <a:cs typeface="Times New Roman" panose="02020603050405020304" pitchFamily="18" charset="0"/>
            </a:endParaRPr>
          </a:p>
          <a:p>
            <a:endParaRPr lang="ru-RU" dirty="0"/>
          </a:p>
        </p:txBody>
      </p:sp>
      <p:pic>
        <p:nvPicPr>
          <p:cNvPr id="5" name="Рисунок 4"/>
          <p:cNvPicPr>
            <a:picLocks noChangeAspect="1"/>
          </p:cNvPicPr>
          <p:nvPr/>
        </p:nvPicPr>
        <p:blipFill>
          <a:blip r:embed="rId2" cstate="print"/>
          <a:stretch>
            <a:fillRect/>
          </a:stretch>
        </p:blipFill>
        <p:spPr>
          <a:xfrm>
            <a:off x="6067857" y="3937124"/>
            <a:ext cx="2664296" cy="2664296"/>
          </a:xfrm>
          <a:prstGeom prst="rect">
            <a:avLst/>
          </a:prstGeom>
        </p:spPr>
      </p:pic>
      <p:sp>
        <p:nvSpPr>
          <p:cNvPr id="6" name="Прямоугольник 5"/>
          <p:cNvSpPr/>
          <p:nvPr/>
        </p:nvSpPr>
        <p:spPr>
          <a:xfrm>
            <a:off x="539552" y="4077072"/>
            <a:ext cx="5256584" cy="1323439"/>
          </a:xfrm>
          <a:prstGeom prst="rect">
            <a:avLst/>
          </a:prstGeom>
        </p:spPr>
        <p:txBody>
          <a:bodyPr wrap="square">
            <a:spAutoFit/>
          </a:bodyPr>
          <a:lstStyle/>
          <a:p>
            <a:pPr lvl="0" algn="just"/>
            <a:r>
              <a:rPr lang="ru-RU" sz="2000" dirty="0">
                <a:solidFill>
                  <a:srgbClr val="FF0000"/>
                </a:solidFill>
                <a:latin typeface="Times New Roman" panose="02020603050405020304" pitchFamily="18" charset="0"/>
                <a:cs typeface="Times New Roman" panose="02020603050405020304" pitchFamily="18" charset="0"/>
              </a:rPr>
              <a:t>Размер субсидии 50 % стоимости приобретаемой техники, оборудования, мобильных торговых объектов, но не более 10 млн. руб. на один </a:t>
            </a:r>
            <a:r>
              <a:rPr lang="ru-RU" sz="2000" dirty="0" err="1">
                <a:solidFill>
                  <a:srgbClr val="FF0000"/>
                </a:solidFill>
                <a:latin typeface="Times New Roman" panose="02020603050405020304" pitchFamily="18" charset="0"/>
                <a:cs typeface="Times New Roman" panose="02020603050405020304" pitchFamily="18" charset="0"/>
              </a:rPr>
              <a:t>СПоК</a:t>
            </a:r>
            <a:r>
              <a:rPr lang="ru-RU" sz="2000" dirty="0">
                <a:solidFill>
                  <a:srgbClr val="FF0000"/>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3203848" y="1772816"/>
            <a:ext cx="2863091" cy="369332"/>
          </a:xfrm>
          <a:prstGeom prst="rect">
            <a:avLst/>
          </a:prstGeom>
          <a:noFill/>
        </p:spPr>
        <p:txBody>
          <a:bodyPr wrap="none" rtlCol="0">
            <a:spAutoFit/>
          </a:bodyPr>
          <a:lstStyle/>
          <a:p>
            <a:r>
              <a:rPr lang="ru-RU" b="1" dirty="0">
                <a:latin typeface="Times New Roman" pitchFamily="18" charset="0"/>
                <a:cs typeface="Times New Roman" pitchFamily="18" charset="0"/>
              </a:rPr>
              <a:t>Условия предоставления:</a:t>
            </a:r>
          </a:p>
        </p:txBody>
      </p:sp>
      <p:sp>
        <p:nvSpPr>
          <p:cNvPr id="8" name="Прямоугольник 7"/>
          <p:cNvSpPr/>
          <p:nvPr/>
        </p:nvSpPr>
        <p:spPr>
          <a:xfrm>
            <a:off x="107504" y="5949280"/>
            <a:ext cx="5832648" cy="553998"/>
          </a:xfrm>
          <a:prstGeom prst="rect">
            <a:avLst/>
          </a:prstGeom>
        </p:spPr>
        <p:txBody>
          <a:bodyPr wrap="square">
            <a:spAutoFit/>
          </a:bodyPr>
          <a:lstStyle/>
          <a:p>
            <a:pPr algn="just"/>
            <a:r>
              <a:rPr lang="ru-RU" sz="1000" dirty="0">
                <a:latin typeface="Times New Roman" pitchFamily="18" charset="0"/>
                <a:cs typeface="Times New Roman" pitchFamily="18" charset="0"/>
              </a:rPr>
              <a:t>Возмещение затрат сельскохозяйственным потребительским кооперативам, осуществляющим сбор, первичную и (или) последующую переработку, хранение и реализацию плодоовощной продукции, картофеля и молока, осуществляется в приоритетном порядке. </a:t>
            </a:r>
          </a:p>
        </p:txBody>
      </p:sp>
    </p:spTree>
    <p:extLst>
      <p:ext uri="{BB962C8B-B14F-4D97-AF65-F5344CB8AC3E}">
        <p14:creationId xmlns:p14="http://schemas.microsoft.com/office/powerpoint/2010/main" val="3907187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646331"/>
          </a:xfrm>
          <a:prstGeom prst="rect">
            <a:avLst/>
          </a:prstGeom>
        </p:spPr>
        <p:txBody>
          <a:bodyPr wrap="square">
            <a:spAutoFit/>
          </a:bodyPr>
          <a:lstStyle/>
          <a:p>
            <a:pPr algn="ctr"/>
            <a:r>
              <a:rPr lang="ru-RU" sz="1200" b="1" dirty="0">
                <a:latin typeface="Times New Roman" pitchFamily="18" charset="0"/>
                <a:cs typeface="Times New Roman" pitchFamily="18" charset="0"/>
              </a:rPr>
              <a:t>Приложение № 4 к распоряжению министерства сельского хозяйства и продовольствия Кировской области от 10.06.2021 N 57</a:t>
            </a:r>
            <a:br>
              <a:rPr lang="ru-RU" sz="1200" b="1" dirty="0">
                <a:latin typeface="Times New Roman" pitchFamily="18" charset="0"/>
                <a:cs typeface="Times New Roman" pitchFamily="18" charset="0"/>
              </a:rPr>
            </a:br>
            <a:r>
              <a:rPr lang="ru-RU" sz="1200" b="1" dirty="0">
                <a:latin typeface="Times New Roman" pitchFamily="18" charset="0"/>
                <a:cs typeface="Times New Roman" pitchFamily="18" charset="0"/>
              </a:rPr>
              <a:t>"О представлении и рассмотрении документов для предоставления субсидий из областного бюджета на развитие сельскохозяйственной потребительской кооперации</a:t>
            </a:r>
          </a:p>
        </p:txBody>
      </p:sp>
      <p:sp>
        <p:nvSpPr>
          <p:cNvPr id="3" name="Прямоугольник 2"/>
          <p:cNvSpPr/>
          <p:nvPr/>
        </p:nvSpPr>
        <p:spPr>
          <a:xfrm>
            <a:off x="3419872" y="764704"/>
            <a:ext cx="2232248" cy="5509200"/>
          </a:xfrm>
          <a:prstGeom prst="rect">
            <a:avLst/>
          </a:prstGeom>
        </p:spPr>
        <p:txBody>
          <a:bodyPr wrap="square">
            <a:spAutoFit/>
          </a:bodyPr>
          <a:lstStyle/>
          <a:p>
            <a:pPr algn="ctr"/>
            <a:r>
              <a:rPr lang="ru-RU" sz="1600" b="1" dirty="0">
                <a:solidFill>
                  <a:schemeClr val="tx2">
                    <a:lumMod val="60000"/>
                    <a:lumOff val="40000"/>
                  </a:schemeClr>
                </a:solidFill>
                <a:latin typeface="Times New Roman" pitchFamily="18" charset="0"/>
                <a:cs typeface="Times New Roman" pitchFamily="18" charset="0"/>
              </a:rPr>
              <a:t>ПЕРЕЧЕНЬ</a:t>
            </a:r>
          </a:p>
          <a:p>
            <a:pPr algn="ctr"/>
            <a:r>
              <a:rPr lang="ru-RU" sz="1600" b="1" dirty="0">
                <a:solidFill>
                  <a:schemeClr val="tx2">
                    <a:lumMod val="60000"/>
                    <a:lumOff val="40000"/>
                  </a:schemeClr>
                </a:solidFill>
                <a:latin typeface="Times New Roman" pitchFamily="18" charset="0"/>
                <a:cs typeface="Times New Roman" pitchFamily="18" charset="0"/>
              </a:rPr>
              <a:t>СЕЛЬСКОХОЗЯЙСТВЕННОЙ ТЕХНИКИ, СПЕЦИАЛИЗИРОВАННОГО</a:t>
            </a:r>
          </a:p>
          <a:p>
            <a:pPr algn="ctr"/>
            <a:r>
              <a:rPr lang="ru-RU" sz="1600" b="1" dirty="0">
                <a:solidFill>
                  <a:schemeClr val="tx2">
                    <a:lumMod val="60000"/>
                    <a:lumOff val="40000"/>
                  </a:schemeClr>
                </a:solidFill>
                <a:latin typeface="Times New Roman" pitchFamily="18" charset="0"/>
                <a:cs typeface="Times New Roman" pitchFamily="18" charset="0"/>
              </a:rPr>
              <a:t>АВТОТРАНСПОРТА, ОБОРУДОВАНИЯ ДЛЯ ОРГАНИЗАЦИИ ХРАНЕНИЯ,</a:t>
            </a:r>
          </a:p>
          <a:p>
            <a:pPr algn="ctr"/>
            <a:r>
              <a:rPr lang="ru-RU" sz="1600" b="1" dirty="0">
                <a:solidFill>
                  <a:schemeClr val="tx2">
                    <a:lumMod val="60000"/>
                    <a:lumOff val="40000"/>
                  </a:schemeClr>
                </a:solidFill>
                <a:latin typeface="Times New Roman" pitchFamily="18" charset="0"/>
                <a:cs typeface="Times New Roman" pitchFamily="18" charset="0"/>
              </a:rPr>
              <a:t>ПЕРЕРАБОТКИ, УПАКОВКИ, МАРКИРОВКИ, ТРАНСПОРТИРОВКИ</a:t>
            </a:r>
          </a:p>
          <a:p>
            <a:pPr algn="ctr"/>
            <a:r>
              <a:rPr lang="ru-RU" sz="1600" b="1" dirty="0">
                <a:solidFill>
                  <a:schemeClr val="tx2">
                    <a:lumMod val="60000"/>
                    <a:lumOff val="40000"/>
                  </a:schemeClr>
                </a:solidFill>
                <a:latin typeface="Times New Roman" pitchFamily="18" charset="0"/>
                <a:cs typeface="Times New Roman" pitchFamily="18" charset="0"/>
              </a:rPr>
              <a:t>И РЕАЛИЗАЦИИ СЕЛЬСКОХОЗЯЙСТВЕННОЙ ПРОДУКЦИИ</a:t>
            </a:r>
          </a:p>
          <a:p>
            <a:pPr algn="ctr"/>
            <a:r>
              <a:rPr lang="ru-RU" sz="1600" b="1" dirty="0">
                <a:solidFill>
                  <a:schemeClr val="tx2">
                    <a:lumMod val="60000"/>
                    <a:lumOff val="40000"/>
                  </a:schemeClr>
                </a:solidFill>
                <a:latin typeface="Times New Roman" pitchFamily="18" charset="0"/>
                <a:cs typeface="Times New Roman" pitchFamily="18" charset="0"/>
              </a:rPr>
              <a:t>И МОБИЛЬНЫХ ТОРГОВЫХ ОБЪЕКТОВ</a:t>
            </a:r>
          </a:p>
        </p:txBody>
      </p:sp>
      <p:sp>
        <p:nvSpPr>
          <p:cNvPr id="4" name="Прямоугольник 3"/>
          <p:cNvSpPr/>
          <p:nvPr/>
        </p:nvSpPr>
        <p:spPr>
          <a:xfrm>
            <a:off x="-1016" y="6457890"/>
            <a:ext cx="9145016" cy="400110"/>
          </a:xfrm>
          <a:prstGeom prst="rect">
            <a:avLst/>
          </a:prstGeom>
        </p:spPr>
        <p:txBody>
          <a:bodyPr wrap="square">
            <a:spAutoFit/>
          </a:bodyPr>
          <a:lstStyle/>
          <a:p>
            <a:pPr algn="ctr"/>
            <a:r>
              <a:rPr lang="ru-RU" sz="1000" dirty="0">
                <a:latin typeface="Times New Roman" pitchFamily="18" charset="0"/>
                <a:cs typeface="Times New Roman" pitchFamily="18" charset="0"/>
              </a:rPr>
              <a:t>в соответствии с Общероссийским классификатором продукции по видам экономической деятельности, утвержденным приказом Федерального агентства по техническому регулированию Министерства промышленности и торговли Российской Федерации от 31.01.2014 N 14-ст (ОКПД 2)</a:t>
            </a:r>
          </a:p>
        </p:txBody>
      </p:sp>
      <p:sp>
        <p:nvSpPr>
          <p:cNvPr id="6" name="Прямоугольник 5"/>
          <p:cNvSpPr/>
          <p:nvPr/>
        </p:nvSpPr>
        <p:spPr>
          <a:xfrm>
            <a:off x="5724128" y="980728"/>
            <a:ext cx="3419872" cy="5016758"/>
          </a:xfrm>
          <a:prstGeom prst="rect">
            <a:avLst/>
          </a:prstGeom>
        </p:spPr>
        <p:txBody>
          <a:bodyPr wrap="square">
            <a:spAutoFit/>
          </a:bodyPr>
          <a:lstStyle/>
          <a:p>
            <a:r>
              <a:rPr lang="ru-RU" sz="1000" dirty="0">
                <a:latin typeface="Times New Roman" pitchFamily="18" charset="0"/>
                <a:cs typeface="Times New Roman" pitchFamily="18" charset="0"/>
              </a:rPr>
              <a:t>28.93.13.142 Машины для </a:t>
            </a:r>
            <a:r>
              <a:rPr lang="ru-RU" sz="1000" dirty="0" err="1">
                <a:latin typeface="Times New Roman" pitchFamily="18" charset="0"/>
                <a:cs typeface="Times New Roman" pitchFamily="18" charset="0"/>
              </a:rPr>
              <a:t>мелассирования</a:t>
            </a:r>
            <a:r>
              <a:rPr lang="ru-RU" sz="1000" dirty="0">
                <a:latin typeface="Times New Roman" pitchFamily="18" charset="0"/>
                <a:cs typeface="Times New Roman" pitchFamily="18" charset="0"/>
              </a:rPr>
              <a:t>, подачи жиров и дозирования компонентов комбикормов;</a:t>
            </a:r>
          </a:p>
          <a:p>
            <a:r>
              <a:rPr lang="ru-RU" sz="1000" dirty="0">
                <a:latin typeface="Times New Roman" pitchFamily="18" charset="0"/>
                <a:cs typeface="Times New Roman" pitchFamily="18" charset="0"/>
              </a:rPr>
              <a:t>28.93.13.143 Прессы для гранулирования комбикормов;</a:t>
            </a:r>
          </a:p>
          <a:p>
            <a:r>
              <a:rPr lang="ru-RU" sz="1000" dirty="0">
                <a:latin typeface="Times New Roman" pitchFamily="18" charset="0"/>
                <a:cs typeface="Times New Roman" pitchFamily="18" charset="0"/>
              </a:rPr>
              <a:t>28.93.13.149 Оборудование технологическое прочее для комбикормовой промышленности;</a:t>
            </a:r>
          </a:p>
          <a:p>
            <a:r>
              <a:rPr lang="ru-RU" sz="1000" dirty="0">
                <a:latin typeface="Times New Roman" pitchFamily="18" charset="0"/>
                <a:cs typeface="Times New Roman" pitchFamily="18" charset="0"/>
              </a:rPr>
              <a:t>28.93.16 Сушилки для сельскохозяйственных продуктов;</a:t>
            </a:r>
          </a:p>
          <a:p>
            <a:r>
              <a:rPr lang="ru-RU" sz="1000" dirty="0">
                <a:latin typeface="Times New Roman" pitchFamily="18" charset="0"/>
                <a:cs typeface="Times New Roman" pitchFamily="18" charset="0"/>
              </a:rPr>
              <a:t>28.93.17.111 Машины очистительные;</a:t>
            </a:r>
          </a:p>
          <a:p>
            <a:r>
              <a:rPr lang="ru-RU" sz="1000" dirty="0">
                <a:latin typeface="Times New Roman" pitchFamily="18" charset="0"/>
                <a:cs typeface="Times New Roman" pitchFamily="18" charset="0"/>
              </a:rPr>
              <a:t>28.93.17.112 Машины для измельчения и нарезания;</a:t>
            </a:r>
          </a:p>
          <a:p>
            <a:r>
              <a:rPr lang="ru-RU" sz="1000" dirty="0">
                <a:latin typeface="Times New Roman" pitchFamily="18" charset="0"/>
                <a:cs typeface="Times New Roman" pitchFamily="18" charset="0"/>
              </a:rPr>
              <a:t>28.93.17.115 Машины универсальные с комплектом сменных механизмов;</a:t>
            </a:r>
          </a:p>
          <a:p>
            <a:r>
              <a:rPr lang="ru-RU" sz="1000" dirty="0">
                <a:latin typeface="Times New Roman" pitchFamily="18" charset="0"/>
                <a:cs typeface="Times New Roman" pitchFamily="18" charset="0"/>
              </a:rPr>
              <a:t>28.93.17.119 Машины для механической обработки прочие;</a:t>
            </a:r>
          </a:p>
          <a:p>
            <a:r>
              <a:rPr lang="ru-RU" sz="1000" dirty="0">
                <a:latin typeface="Times New Roman" pitchFamily="18" charset="0"/>
                <a:cs typeface="Times New Roman" pitchFamily="18" charset="0"/>
              </a:rPr>
              <a:t>28.93.17.170 Оборудование для переработки мяса или птицы;</a:t>
            </a:r>
          </a:p>
          <a:p>
            <a:r>
              <a:rPr lang="ru-RU" sz="1000" dirty="0">
                <a:latin typeface="Times New Roman" pitchFamily="18" charset="0"/>
                <a:cs typeface="Times New Roman" pitchFamily="18" charset="0"/>
              </a:rPr>
              <a:t>28.93.17.180 Оборудование для переработки плодов, орехов или овощей;</a:t>
            </a:r>
          </a:p>
          <a:p>
            <a:r>
              <a:rPr lang="ru-RU" sz="1000" dirty="0">
                <a:latin typeface="Times New Roman" pitchFamily="18" charset="0"/>
                <a:cs typeface="Times New Roman" pitchFamily="18" charset="0"/>
              </a:rPr>
              <a:t>28.93.17.220 Оборудование для приготовления или производства напитков;</a:t>
            </a:r>
          </a:p>
          <a:p>
            <a:r>
              <a:rPr lang="ru-RU" sz="1000" dirty="0">
                <a:latin typeface="Times New Roman" pitchFamily="18" charset="0"/>
                <a:cs typeface="Times New Roman" pitchFamily="18" charset="0"/>
              </a:rPr>
              <a:t>28.93.17.230 Оборудование для производства рыбных продуктов;</a:t>
            </a:r>
          </a:p>
          <a:p>
            <a:r>
              <a:rPr lang="ru-RU" sz="1000" dirty="0">
                <a:latin typeface="Times New Roman" pitchFamily="18" charset="0"/>
                <a:cs typeface="Times New Roman" pitchFamily="18" charset="0"/>
              </a:rPr>
              <a:t>28.93.17.290 Оборудование для промышленного приготовления или производства пищевых продуктов прочее, не включенное в другие группировки;</a:t>
            </a:r>
          </a:p>
          <a:p>
            <a:r>
              <a:rPr lang="ru-RU" sz="1000" dirty="0">
                <a:latin typeface="Times New Roman" pitchFamily="18" charset="0"/>
                <a:cs typeface="Times New Roman" pitchFamily="18" charset="0"/>
              </a:rPr>
              <a:t>28.93.32.000 Части оборудования для производства пищевых продуктов;</a:t>
            </a:r>
          </a:p>
          <a:p>
            <a:r>
              <a:rPr lang="ru-RU" sz="1000" dirty="0">
                <a:latin typeface="Times New Roman" pitchFamily="18" charset="0"/>
                <a:cs typeface="Times New Roman" pitchFamily="18" charset="0"/>
              </a:rPr>
              <a:t>29.10.41.120 Автосамосвалы с дизельным двигателем;</a:t>
            </a:r>
          </a:p>
          <a:p>
            <a:r>
              <a:rPr lang="ru-RU" sz="1000" dirty="0">
                <a:latin typeface="Times New Roman" pitchFamily="18" charset="0"/>
                <a:cs typeface="Times New Roman" pitchFamily="18" charset="0"/>
              </a:rPr>
              <a:t>29.10.43.000 Автомобили-тягачи седельные для полуприцепов;</a:t>
            </a:r>
          </a:p>
          <a:p>
            <a:r>
              <a:rPr lang="ru-RU" sz="1000" dirty="0">
                <a:latin typeface="Times New Roman" pitchFamily="18" charset="0"/>
                <a:cs typeface="Times New Roman" pitchFamily="18" charset="0"/>
              </a:rPr>
              <a:t>29.10.59.240 Средства транспортные для перевозки пищевых жидкостей;</a:t>
            </a:r>
          </a:p>
          <a:p>
            <a:r>
              <a:rPr lang="ru-RU" sz="1000" dirty="0">
                <a:latin typeface="Times New Roman" pitchFamily="18" charset="0"/>
                <a:cs typeface="Times New Roman" pitchFamily="18" charset="0"/>
              </a:rPr>
              <a:t>29.10.59.280 Средства транспортные - фургоны для перевозки пищевых продуктов.</a:t>
            </a:r>
          </a:p>
        </p:txBody>
      </p:sp>
      <p:sp>
        <p:nvSpPr>
          <p:cNvPr id="8" name="Прямоугольник 7"/>
          <p:cNvSpPr/>
          <p:nvPr/>
        </p:nvSpPr>
        <p:spPr>
          <a:xfrm>
            <a:off x="0" y="980728"/>
            <a:ext cx="3203848" cy="4555093"/>
          </a:xfrm>
          <a:prstGeom prst="rect">
            <a:avLst/>
          </a:prstGeom>
        </p:spPr>
        <p:txBody>
          <a:bodyPr wrap="square">
            <a:spAutoFit/>
          </a:bodyPr>
          <a:lstStyle/>
          <a:p>
            <a:r>
              <a:rPr lang="ru-RU" sz="1000" dirty="0">
                <a:latin typeface="Times New Roman" pitchFamily="18" charset="0"/>
                <a:cs typeface="Times New Roman" pitchFamily="18" charset="0"/>
              </a:rPr>
              <a:t>26.20.16.120 Принтеры;</a:t>
            </a:r>
          </a:p>
          <a:p>
            <a:r>
              <a:rPr lang="ru-RU" sz="1000" dirty="0">
                <a:latin typeface="Times New Roman" pitchFamily="18" charset="0"/>
                <a:cs typeface="Times New Roman" pitchFamily="18" charset="0"/>
              </a:rPr>
              <a:t>26.20.16.150 Сканеры;</a:t>
            </a:r>
          </a:p>
          <a:p>
            <a:r>
              <a:rPr lang="ru-RU" sz="1000" dirty="0">
                <a:latin typeface="Times New Roman" pitchFamily="18" charset="0"/>
                <a:cs typeface="Times New Roman" pitchFamily="18" charset="0"/>
              </a:rPr>
              <a:t>28.22.18.246 Погрузчики универсальные сельскохозяйственного назначения;</a:t>
            </a:r>
          </a:p>
          <a:p>
            <a:r>
              <a:rPr lang="ru-RU" sz="1000" dirty="0">
                <a:latin typeface="Times New Roman" pitchFamily="18" charset="0"/>
                <a:cs typeface="Times New Roman" pitchFamily="18" charset="0"/>
              </a:rPr>
              <a:t>28.25.13.111 Шкафы холодильные;</a:t>
            </a:r>
          </a:p>
          <a:p>
            <a:r>
              <a:rPr lang="ru-RU" sz="1000" dirty="0">
                <a:latin typeface="Times New Roman" pitchFamily="18" charset="0"/>
                <a:cs typeface="Times New Roman" pitchFamily="18" charset="0"/>
              </a:rPr>
              <a:t>28.25.13.112 Камеры холодильные сборные;</a:t>
            </a:r>
          </a:p>
          <a:p>
            <a:r>
              <a:rPr lang="ru-RU" sz="1000" dirty="0">
                <a:latin typeface="Times New Roman" pitchFamily="18" charset="0"/>
                <a:cs typeface="Times New Roman" pitchFamily="18" charset="0"/>
              </a:rPr>
              <a:t>28.25.13.113 Прилавки, прилавки-витрины холодильные;</a:t>
            </a:r>
          </a:p>
          <a:p>
            <a:r>
              <a:rPr lang="ru-RU" sz="1000" dirty="0">
                <a:latin typeface="Times New Roman" pitchFamily="18" charset="0"/>
                <a:cs typeface="Times New Roman" pitchFamily="18" charset="0"/>
              </a:rPr>
              <a:t>28.25.13.114 Витрины холодильные;</a:t>
            </a:r>
          </a:p>
          <a:p>
            <a:r>
              <a:rPr lang="ru-RU" sz="1000" dirty="0">
                <a:latin typeface="Times New Roman" pitchFamily="18" charset="0"/>
                <a:cs typeface="Times New Roman" pitchFamily="18" charset="0"/>
              </a:rPr>
              <a:t>28.25.13.115 Оборудование для охлаждения и заморозки жидкостей;</a:t>
            </a:r>
          </a:p>
          <a:p>
            <a:r>
              <a:rPr lang="ru-RU" sz="1000" dirty="0">
                <a:latin typeface="Times New Roman" pitchFamily="18" charset="0"/>
                <a:cs typeface="Times New Roman" pitchFamily="18" charset="0"/>
              </a:rPr>
              <a:t>28.25.13.119 Оборудование холодильное прочее;</a:t>
            </a:r>
          </a:p>
          <a:p>
            <a:r>
              <a:rPr lang="ru-RU" sz="1000" dirty="0">
                <a:latin typeface="Times New Roman" pitchFamily="18" charset="0"/>
                <a:cs typeface="Times New Roman" pitchFamily="18" charset="0"/>
              </a:rPr>
              <a:t>28.30.2 Тракторы для сельского хозяйства прочие;</a:t>
            </a:r>
          </a:p>
          <a:p>
            <a:r>
              <a:rPr lang="ru-RU" sz="1000" dirty="0">
                <a:latin typeface="Times New Roman" pitchFamily="18" charset="0"/>
                <a:cs typeface="Times New Roman" pitchFamily="18" charset="0"/>
              </a:rPr>
              <a:t>28.30.3 Машины и оборудование сельскохозяйственные для обработки почвы;</a:t>
            </a:r>
          </a:p>
          <a:p>
            <a:r>
              <a:rPr lang="ru-RU" sz="1000" dirty="0">
                <a:latin typeface="Times New Roman" pitchFamily="18" charset="0"/>
                <a:cs typeface="Times New Roman" pitchFamily="18" charset="0"/>
              </a:rPr>
              <a:t>28.30.5 Машины для уборки урожая;</a:t>
            </a:r>
          </a:p>
          <a:p>
            <a:r>
              <a:rPr lang="ru-RU" sz="1000" dirty="0">
                <a:latin typeface="Times New Roman" pitchFamily="18" charset="0"/>
                <a:cs typeface="Times New Roman" pitchFamily="18" charset="0"/>
              </a:rPr>
              <a:t>28.30.6 Устройства механические для разбрасывания или распыления жидкостей или порошков, используемые в сельском хозяйстве или садоводстве;</a:t>
            </a:r>
          </a:p>
          <a:p>
            <a:r>
              <a:rPr lang="ru-RU" sz="1000" dirty="0">
                <a:latin typeface="Times New Roman" pitchFamily="18" charset="0"/>
                <a:cs typeface="Times New Roman" pitchFamily="18" charset="0"/>
              </a:rPr>
              <a:t>28.30.7 Прицепы и полуприцепы самозагружающиеся или саморазгружающиеся для сельского хозяйства;</a:t>
            </a:r>
          </a:p>
          <a:p>
            <a:r>
              <a:rPr lang="ru-RU" sz="1000" dirty="0">
                <a:latin typeface="Times New Roman" pitchFamily="18" charset="0"/>
                <a:cs typeface="Times New Roman" pitchFamily="18" charset="0"/>
              </a:rPr>
              <a:t>28.30.83 Оборудование для приготовления кормов для животных;</a:t>
            </a:r>
          </a:p>
          <a:p>
            <a:r>
              <a:rPr lang="ru-RU" sz="1000" dirty="0">
                <a:latin typeface="Times New Roman" pitchFamily="18" charset="0"/>
                <a:cs typeface="Times New Roman" pitchFamily="18" charset="0"/>
              </a:rPr>
              <a:t>28.93.11.000 Сепараторы-сливкоотделители центробежные;</a:t>
            </a:r>
          </a:p>
          <a:p>
            <a:r>
              <a:rPr lang="ru-RU" sz="1000" dirty="0">
                <a:latin typeface="Times New Roman" pitchFamily="18" charset="0"/>
                <a:cs typeface="Times New Roman" pitchFamily="18" charset="0"/>
              </a:rPr>
              <a:t>28.93.12.000 Оборудование для обработки и переработки молока;</a:t>
            </a:r>
          </a:p>
          <a:p>
            <a:r>
              <a:rPr lang="ru-RU" sz="1000" dirty="0">
                <a:latin typeface="Times New Roman" pitchFamily="18" charset="0"/>
                <a:cs typeface="Times New Roman" pitchFamily="18" charset="0"/>
              </a:rPr>
              <a:t>28.93.13.141 Машины для дробления зерна, кукурузных початков, жмыха и микроэлементов;</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282154"/>
          </a:xfrm>
        </p:spPr>
        <p:txBody>
          <a:bodyPr>
            <a:normAutofit/>
          </a:bodyPr>
          <a:lstStyle/>
          <a:p>
            <a:pPr algn="just"/>
            <a:r>
              <a:rPr lang="ru-RU" sz="1800" b="1" i="1" dirty="0">
                <a:solidFill>
                  <a:srgbClr val="7030A0"/>
                </a:solidFill>
                <a:latin typeface="Times New Roman" panose="02020603050405020304" pitchFamily="18" charset="0"/>
                <a:cs typeface="Times New Roman" panose="02020603050405020304" pitchFamily="18" charset="0"/>
              </a:rPr>
              <a:t>3. Субсидия на возмещение части затрат, связанных с приобретением крупного рогатого скота (КРС) в целях замены КРС больного или инфицированного лейкозом, принадлежащего членам данного </a:t>
            </a:r>
            <a:r>
              <a:rPr lang="ru-RU" sz="1800" b="1" i="1" dirty="0" err="1">
                <a:solidFill>
                  <a:srgbClr val="7030A0"/>
                </a:solidFill>
                <a:latin typeface="Times New Roman" panose="02020603050405020304" pitchFamily="18" charset="0"/>
                <a:cs typeface="Times New Roman" panose="02020603050405020304" pitchFamily="18" charset="0"/>
              </a:rPr>
              <a:t>СПоК</a:t>
            </a:r>
            <a:r>
              <a:rPr lang="ru-RU" sz="1800" b="1" i="1" dirty="0">
                <a:solidFill>
                  <a:srgbClr val="7030A0"/>
                </a:solidFill>
                <a:latin typeface="Times New Roman" panose="02020603050405020304" pitchFamily="18" charset="0"/>
                <a:cs typeface="Times New Roman" panose="02020603050405020304" pitchFamily="18" charset="0"/>
              </a:rPr>
              <a:t> на праве собственности (кроме ассоциированных членов)</a:t>
            </a:r>
            <a:endParaRPr lang="ru-RU" sz="1800" dirty="0"/>
          </a:p>
        </p:txBody>
      </p:sp>
      <p:pic>
        <p:nvPicPr>
          <p:cNvPr id="11" name="Picture 5" descr="C:\Users\Владелец\Desktop\лейкозное стадо.JPG"/>
          <p:cNvPicPr>
            <a:picLocks noGrp="1" noChangeAspect="1" noChangeArrowheads="1"/>
          </p:cNvPicPr>
          <p:nvPr>
            <p:ph sz="half" idx="1"/>
          </p:nvPr>
        </p:nvPicPr>
        <p:blipFill>
          <a:blip r:embed="rId3" cstate="print"/>
          <a:stretch>
            <a:fillRect/>
          </a:stretch>
        </p:blipFill>
        <p:spPr bwMode="auto">
          <a:xfrm>
            <a:off x="0" y="4509120"/>
            <a:ext cx="3063673" cy="2348880"/>
          </a:xfrm>
          <a:prstGeom prst="rect">
            <a:avLst/>
          </a:prstGeom>
          <a:noFill/>
        </p:spPr>
      </p:pic>
      <p:sp>
        <p:nvSpPr>
          <p:cNvPr id="12" name="Содержимое 11"/>
          <p:cNvSpPr>
            <a:spLocks noGrp="1"/>
          </p:cNvSpPr>
          <p:nvPr>
            <p:ph sz="half" idx="2"/>
          </p:nvPr>
        </p:nvSpPr>
        <p:spPr>
          <a:xfrm>
            <a:off x="0" y="1788840"/>
            <a:ext cx="9144000" cy="2936304"/>
          </a:xfrm>
        </p:spPr>
        <p:txBody>
          <a:bodyPr>
            <a:normAutofit lnSpcReduction="10000"/>
          </a:bodyPr>
          <a:lstStyle/>
          <a:p>
            <a:pPr algn="just"/>
            <a:r>
              <a:rPr lang="ru-RU" sz="2000" dirty="0">
                <a:latin typeface="Times New Roman" pitchFamily="18" charset="0"/>
                <a:cs typeface="Times New Roman" pitchFamily="18" charset="0"/>
              </a:rPr>
              <a:t>Стоимость КРС передаваемого (реализуемого) в собственность одного члена </a:t>
            </a:r>
            <a:r>
              <a:rPr lang="ru-RU" sz="2000" dirty="0" err="1">
                <a:latin typeface="Times New Roman" pitchFamily="18" charset="0"/>
                <a:cs typeface="Times New Roman" pitchFamily="18" charset="0"/>
              </a:rPr>
              <a:t>СПоК</a:t>
            </a:r>
            <a:r>
              <a:rPr lang="ru-RU" sz="2000" dirty="0">
                <a:latin typeface="Times New Roman" pitchFamily="18" charset="0"/>
                <a:cs typeface="Times New Roman" pitchFamily="18" charset="0"/>
              </a:rPr>
              <a:t>, не может превышать 30% общей стоимости приобретаемого поголовья.</a:t>
            </a:r>
          </a:p>
          <a:p>
            <a:pPr algn="just"/>
            <a:r>
              <a:rPr lang="ru-RU" sz="2000" dirty="0">
                <a:latin typeface="Times New Roman" pitchFamily="18" charset="0"/>
                <a:cs typeface="Times New Roman" pitchFamily="18" charset="0"/>
              </a:rPr>
              <a:t>Возраст  КРС не более 2 лет.</a:t>
            </a:r>
          </a:p>
          <a:p>
            <a:pPr algn="just"/>
            <a:r>
              <a:rPr lang="ru-RU" sz="2000" dirty="0">
                <a:latin typeface="Times New Roman" pitchFamily="18" charset="0"/>
                <a:cs typeface="Times New Roman" pitchFamily="18" charset="0"/>
              </a:rPr>
              <a:t>КРС в целях замены КРС, больного или инфицированного лейкозом, не может быть приобретен у членов (в том числе ассоциированных членов) данного кооператива</a:t>
            </a:r>
          </a:p>
          <a:p>
            <a:pPr algn="just"/>
            <a:r>
              <a:rPr lang="ru-RU" sz="2000" dirty="0">
                <a:latin typeface="Times New Roman" pitchFamily="18" charset="0"/>
                <a:cs typeface="Times New Roman" pitchFamily="18" charset="0"/>
              </a:rPr>
              <a:t>Замена КРС осуществлена в порядке, установленном министерством (приложение № 5 распоряжения министерства сельского хозяйства и продовольствия Кировской области от 10 июня 2021 г. N 57).</a:t>
            </a:r>
          </a:p>
        </p:txBody>
      </p:sp>
      <p:sp>
        <p:nvSpPr>
          <p:cNvPr id="5" name="TextBox 4"/>
          <p:cNvSpPr txBox="1"/>
          <p:nvPr/>
        </p:nvSpPr>
        <p:spPr>
          <a:xfrm>
            <a:off x="2771800" y="1484784"/>
            <a:ext cx="2863091" cy="369332"/>
          </a:xfrm>
          <a:prstGeom prst="rect">
            <a:avLst/>
          </a:prstGeom>
          <a:noFill/>
        </p:spPr>
        <p:txBody>
          <a:bodyPr wrap="none" rtlCol="0">
            <a:spAutoFit/>
          </a:bodyPr>
          <a:lstStyle/>
          <a:p>
            <a:r>
              <a:rPr lang="ru-RU" b="1" dirty="0">
                <a:latin typeface="Times New Roman" pitchFamily="18" charset="0"/>
                <a:cs typeface="Times New Roman" pitchFamily="18" charset="0"/>
              </a:rPr>
              <a:t>Условия предоставления:</a:t>
            </a:r>
          </a:p>
        </p:txBody>
      </p:sp>
      <p:sp>
        <p:nvSpPr>
          <p:cNvPr id="6" name="Прямоугольник 5"/>
          <p:cNvSpPr/>
          <p:nvPr/>
        </p:nvSpPr>
        <p:spPr>
          <a:xfrm>
            <a:off x="3563888" y="5229200"/>
            <a:ext cx="5580112" cy="646331"/>
          </a:xfrm>
          <a:prstGeom prst="rect">
            <a:avLst/>
          </a:prstGeom>
        </p:spPr>
        <p:txBody>
          <a:bodyPr wrap="square">
            <a:spAutoFit/>
          </a:bodyPr>
          <a:lstStyle/>
          <a:p>
            <a:pPr lvl="0" algn="just"/>
            <a:r>
              <a:rPr lang="ru-RU" dirty="0">
                <a:solidFill>
                  <a:srgbClr val="FF0000"/>
                </a:solidFill>
                <a:latin typeface="Times New Roman" panose="02020603050405020304" pitchFamily="18" charset="0"/>
                <a:cs typeface="Times New Roman" panose="02020603050405020304" pitchFamily="18" charset="0"/>
              </a:rPr>
              <a:t>Размер субсидии 50 % стоимости приобретаемого КРС, но не более 10 млн. руб. на один </a:t>
            </a:r>
            <a:r>
              <a:rPr lang="ru-RU" dirty="0" err="1">
                <a:solidFill>
                  <a:srgbClr val="FF0000"/>
                </a:solidFill>
                <a:latin typeface="Times New Roman" panose="02020603050405020304" pitchFamily="18" charset="0"/>
                <a:cs typeface="Times New Roman" panose="02020603050405020304" pitchFamily="18" charset="0"/>
              </a:rPr>
              <a:t>СПоК</a:t>
            </a:r>
            <a:r>
              <a:rPr lang="ru-RU" dirty="0">
                <a:solidFill>
                  <a:srgbClr val="FF0000"/>
                </a:solidFill>
                <a:latin typeface="Times New Roman" panose="02020603050405020304" pitchFamily="18" charset="0"/>
                <a:cs typeface="Times New Roman" panose="02020603050405020304" pitchFamily="18" charset="0"/>
              </a:rPr>
              <a:t> </a:t>
            </a:r>
          </a:p>
        </p:txBody>
      </p:sp>
      <p:sp>
        <p:nvSpPr>
          <p:cNvPr id="7" name="Прямоугольник 6"/>
          <p:cNvSpPr/>
          <p:nvPr/>
        </p:nvSpPr>
        <p:spPr>
          <a:xfrm>
            <a:off x="3491880" y="6021288"/>
            <a:ext cx="5652120" cy="553998"/>
          </a:xfrm>
          <a:prstGeom prst="rect">
            <a:avLst/>
          </a:prstGeom>
        </p:spPr>
        <p:txBody>
          <a:bodyPr wrap="square">
            <a:spAutoFit/>
          </a:bodyPr>
          <a:lstStyle/>
          <a:p>
            <a:pPr algn="just"/>
            <a:r>
              <a:rPr lang="ru-RU" sz="1000" dirty="0">
                <a:latin typeface="Times New Roman" pitchFamily="18" charset="0"/>
                <a:cs typeface="Times New Roman" pitchFamily="18" charset="0"/>
              </a:rPr>
              <a:t>Возмещение затрат сельскохозяйственным потребительским кооперативам, осуществляющим сбор, первичную и (или) последующую переработку, хранение и реализацию плодоовощной продукции, картофеля и молока, осуществляется в приоритетном порядке.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7504" y="1268760"/>
            <a:ext cx="8856984" cy="5400600"/>
          </a:xfrm>
        </p:spPr>
        <p:txBody>
          <a:bodyPr>
            <a:noAutofit/>
          </a:bodyPr>
          <a:lstStyle/>
          <a:p>
            <a:pPr algn="just"/>
            <a:r>
              <a:rPr lang="ru-RU" sz="1800" dirty="0">
                <a:latin typeface="Times New Roman" panose="02020603050405020304" pitchFamily="18" charset="0"/>
                <a:cs typeface="Times New Roman" panose="02020603050405020304" pitchFamily="18" charset="0"/>
              </a:rPr>
              <a:t>Выручка </a:t>
            </a:r>
            <a:r>
              <a:rPr lang="ru-RU" sz="1800" dirty="0" err="1">
                <a:latin typeface="Times New Roman" panose="02020603050405020304" pitchFamily="18" charset="0"/>
                <a:cs typeface="Times New Roman" panose="02020603050405020304" pitchFamily="18" charset="0"/>
              </a:rPr>
              <a:t>СПоК</a:t>
            </a:r>
            <a:r>
              <a:rPr lang="ru-RU" sz="1800" dirty="0">
                <a:latin typeface="Times New Roman" panose="02020603050405020304" pitchFamily="18" charset="0"/>
                <a:cs typeface="Times New Roman" panose="02020603050405020304" pitchFamily="18" charset="0"/>
              </a:rPr>
              <a:t> от реализации продукции, закупленной у членов кооператива или таковым не являющимся, по итогам отчетного бухгалтерского периода (квартала) текущего финансового года, за который предоставляется возмещение части затрат, должна составлять не более 10 млн. руб. </a:t>
            </a:r>
          </a:p>
          <a:p>
            <a:pPr algn="just"/>
            <a:endParaRPr lang="ru-RU" sz="800" dirty="0">
              <a:latin typeface="Times New Roman" panose="02020603050405020304" pitchFamily="18" charset="0"/>
              <a:cs typeface="Times New Roman" panose="02020603050405020304" pitchFamily="18" charset="0"/>
            </a:endParaRPr>
          </a:p>
          <a:p>
            <a:pPr algn="just"/>
            <a:r>
              <a:rPr lang="ru-RU" sz="1800" dirty="0">
                <a:latin typeface="Times New Roman" panose="02020603050405020304" pitchFamily="18" charset="0"/>
                <a:cs typeface="Times New Roman" panose="02020603050405020304" pitchFamily="18" charset="0"/>
              </a:rPr>
              <a:t>Объем с/х продукции, закупленной у одного члена </a:t>
            </a:r>
            <a:r>
              <a:rPr lang="ru-RU" sz="1800" dirty="0" err="1">
                <a:latin typeface="Times New Roman" panose="02020603050405020304" pitchFamily="18" charset="0"/>
                <a:cs typeface="Times New Roman" panose="02020603050405020304" pitchFamily="18" charset="0"/>
              </a:rPr>
              <a:t>СПоК</a:t>
            </a:r>
            <a:r>
              <a:rPr lang="ru-RU" sz="1800" dirty="0">
                <a:latin typeface="Times New Roman" panose="02020603050405020304" pitchFamily="18" charset="0"/>
                <a:cs typeface="Times New Roman" panose="02020603050405020304" pitchFamily="18" charset="0"/>
              </a:rPr>
              <a:t> или таковым не являющимся, не должна превышать 15 % всего объема закупленным данным </a:t>
            </a:r>
            <a:r>
              <a:rPr lang="ru-RU" sz="1800" dirty="0" err="1">
                <a:latin typeface="Times New Roman" panose="02020603050405020304" pitchFamily="18" charset="0"/>
                <a:cs typeface="Times New Roman" panose="02020603050405020304" pitchFamily="18" charset="0"/>
              </a:rPr>
              <a:t>СПоК</a:t>
            </a:r>
            <a:r>
              <a:rPr lang="ru-RU" sz="1800" dirty="0">
                <a:latin typeface="Times New Roman" panose="02020603050405020304" pitchFamily="18" charset="0"/>
                <a:cs typeface="Times New Roman" panose="02020603050405020304" pitchFamily="18" charset="0"/>
              </a:rPr>
              <a:t> продукции у членов кооператива по итогам отчетного бух. периода (квартала) текущего финансового года, за который предоставляется возмещение части затрат. </a:t>
            </a:r>
          </a:p>
          <a:p>
            <a:pPr algn="just"/>
            <a:r>
              <a:rPr lang="ru-RU" sz="1800" dirty="0">
                <a:latin typeface="Times New Roman" panose="02020603050405020304" pitchFamily="18" charset="0"/>
                <a:cs typeface="Times New Roman" panose="02020603050405020304" pitchFamily="18" charset="0"/>
              </a:rPr>
              <a:t>С/</a:t>
            </a:r>
            <a:r>
              <a:rPr lang="ru-RU" sz="1800" dirty="0" err="1">
                <a:latin typeface="Times New Roman" panose="02020603050405020304" pitchFamily="18" charset="0"/>
                <a:cs typeface="Times New Roman" panose="02020603050405020304" pitchFamily="18" charset="0"/>
              </a:rPr>
              <a:t>х</a:t>
            </a:r>
            <a:r>
              <a:rPr lang="ru-RU" sz="1800" dirty="0">
                <a:latin typeface="Times New Roman" panose="02020603050405020304" pitchFamily="18" charset="0"/>
                <a:cs typeface="Times New Roman" panose="02020603050405020304" pitchFamily="18" charset="0"/>
              </a:rPr>
              <a:t> продукция, закупленная у членов </a:t>
            </a:r>
            <a:r>
              <a:rPr lang="ru-RU" sz="1800" dirty="0" err="1">
                <a:latin typeface="Times New Roman" panose="02020603050405020304" pitchFamily="18" charset="0"/>
                <a:cs typeface="Times New Roman" panose="02020603050405020304" pitchFamily="18" charset="0"/>
              </a:rPr>
              <a:t>СПоК</a:t>
            </a:r>
            <a:r>
              <a:rPr lang="ru-RU" sz="1800" dirty="0">
                <a:latin typeface="Times New Roman" panose="02020603050405020304" pitchFamily="18" charset="0"/>
                <a:cs typeface="Times New Roman" panose="02020603050405020304" pitchFamily="18" charset="0"/>
              </a:rPr>
              <a:t> или таковым не являющимся должна быть полностью оплачена кооперативом. </a:t>
            </a:r>
          </a:p>
        </p:txBody>
      </p:sp>
      <p:pic>
        <p:nvPicPr>
          <p:cNvPr id="4" name="Рисунок 3"/>
          <p:cNvPicPr>
            <a:picLocks noChangeAspect="1"/>
          </p:cNvPicPr>
          <p:nvPr/>
        </p:nvPicPr>
        <p:blipFill>
          <a:blip r:embed="rId2" cstate="print"/>
          <a:stretch>
            <a:fillRect/>
          </a:stretch>
        </p:blipFill>
        <p:spPr>
          <a:xfrm>
            <a:off x="5404699" y="4725144"/>
            <a:ext cx="3481396" cy="1909153"/>
          </a:xfrm>
          <a:prstGeom prst="rect">
            <a:avLst/>
          </a:prstGeom>
        </p:spPr>
      </p:pic>
      <p:sp>
        <p:nvSpPr>
          <p:cNvPr id="5" name="TextBox 4"/>
          <p:cNvSpPr txBox="1"/>
          <p:nvPr/>
        </p:nvSpPr>
        <p:spPr>
          <a:xfrm>
            <a:off x="323528" y="4437112"/>
            <a:ext cx="4752528" cy="2031325"/>
          </a:xfrm>
          <a:prstGeom prst="rect">
            <a:avLst/>
          </a:prstGeom>
          <a:noFill/>
        </p:spPr>
        <p:txBody>
          <a:bodyPr wrap="square" rtlCol="0">
            <a:spAutoFit/>
          </a:bodyPr>
          <a:lstStyle/>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Возмещение части затрат </a:t>
            </a:r>
            <a:r>
              <a:rPr lang="ru-RU" dirty="0" err="1">
                <a:latin typeface="Times New Roman" panose="02020603050405020304" pitchFamily="18" charset="0"/>
                <a:cs typeface="Times New Roman" panose="02020603050405020304" pitchFamily="18" charset="0"/>
              </a:rPr>
              <a:t>СПоК</a:t>
            </a:r>
            <a:r>
              <a:rPr lang="ru-RU" dirty="0">
                <a:latin typeface="Times New Roman" panose="02020603050405020304" pitchFamily="18" charset="0"/>
                <a:cs typeface="Times New Roman" panose="02020603050405020304" pitchFamily="18" charset="0"/>
              </a:rPr>
              <a:t> на закупку с/х продукции у членов </a:t>
            </a:r>
            <a:r>
              <a:rPr lang="ru-RU" dirty="0" err="1">
                <a:latin typeface="Times New Roman" panose="02020603050405020304" pitchFamily="18" charset="0"/>
                <a:cs typeface="Times New Roman" panose="02020603050405020304" pitchFamily="18" charset="0"/>
              </a:rPr>
              <a:t>СПоК</a:t>
            </a:r>
            <a:r>
              <a:rPr lang="ru-RU" dirty="0">
                <a:latin typeface="Times New Roman" panose="02020603050405020304" pitchFamily="18" charset="0"/>
                <a:cs typeface="Times New Roman" panose="02020603050405020304" pitchFamily="18" charset="0"/>
              </a:rPr>
              <a:t> или таковым не являющимся, за 4 кв. отчетного финансового года, возмещается в первом полугодии года, следующего за отчетным годом. </a:t>
            </a:r>
          </a:p>
          <a:p>
            <a:pPr marL="285750" indent="-28575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 </a:t>
            </a:r>
          </a:p>
        </p:txBody>
      </p:sp>
      <p:sp>
        <p:nvSpPr>
          <p:cNvPr id="7" name="Прямоугольник 6"/>
          <p:cNvSpPr/>
          <p:nvPr/>
        </p:nvSpPr>
        <p:spPr>
          <a:xfrm>
            <a:off x="0" y="116632"/>
            <a:ext cx="9144000" cy="1200329"/>
          </a:xfrm>
          <a:prstGeom prst="rect">
            <a:avLst/>
          </a:prstGeom>
        </p:spPr>
        <p:txBody>
          <a:bodyPr wrap="square">
            <a:spAutoFit/>
          </a:bodyPr>
          <a:lstStyle/>
          <a:p>
            <a:r>
              <a:rPr lang="ru-RU" b="1" i="1" dirty="0">
                <a:solidFill>
                  <a:srgbClr val="7030A0"/>
                </a:solidFill>
                <a:latin typeface="Times New Roman" panose="02020603050405020304" pitchFamily="18" charset="0"/>
                <a:cs typeface="Times New Roman" panose="02020603050405020304" pitchFamily="18" charset="0"/>
              </a:rPr>
              <a:t>4. Субсидия на возмещение части затрат, связанных с закупкой сельскохозяйственной продукции у членов </a:t>
            </a:r>
            <a:r>
              <a:rPr lang="ru-RU" b="1" i="1" dirty="0" err="1">
                <a:solidFill>
                  <a:srgbClr val="7030A0"/>
                </a:solidFill>
                <a:latin typeface="Times New Roman" panose="02020603050405020304" pitchFamily="18" charset="0"/>
                <a:cs typeface="Times New Roman" panose="02020603050405020304" pitchFamily="18" charset="0"/>
              </a:rPr>
              <a:t>СПоК</a:t>
            </a:r>
            <a:r>
              <a:rPr lang="ru-RU" b="1" i="1" dirty="0">
                <a:solidFill>
                  <a:srgbClr val="7030A0"/>
                </a:solidFill>
                <a:latin typeface="Times New Roman" panose="02020603050405020304" pitchFamily="18" charset="0"/>
                <a:cs typeface="Times New Roman" panose="02020603050405020304" pitchFamily="18" charset="0"/>
              </a:rPr>
              <a:t> (кроме ассоциированных членов)</a:t>
            </a:r>
            <a:r>
              <a:rPr lang="ru-RU" dirty="0"/>
              <a:t> </a:t>
            </a:r>
            <a:r>
              <a:rPr lang="ru-RU" b="1" i="1" dirty="0">
                <a:solidFill>
                  <a:srgbClr val="7030A0"/>
                </a:solidFill>
                <a:latin typeface="Times New Roman" pitchFamily="18" charset="0"/>
                <a:cs typeface="Times New Roman" pitchFamily="18" charset="0"/>
              </a:rPr>
              <a:t>и (или) закупкой овощей открытого грунта, картофеля, молока, мяса (кроме мяса свиней) у граждан*, ведущих личные подсобные хозяйства, не являющихся членами этого </a:t>
            </a:r>
            <a:r>
              <a:rPr lang="ru-RU" b="1" i="1" dirty="0" err="1">
                <a:solidFill>
                  <a:srgbClr val="7030A0"/>
                </a:solidFill>
                <a:latin typeface="Times New Roman" pitchFamily="18" charset="0"/>
                <a:cs typeface="Times New Roman" pitchFamily="18" charset="0"/>
              </a:rPr>
              <a:t>СПоК</a:t>
            </a:r>
            <a:endParaRPr lang="ru-RU" dirty="0"/>
          </a:p>
        </p:txBody>
      </p:sp>
      <p:sp>
        <p:nvSpPr>
          <p:cNvPr id="8" name="Прямоугольник 7"/>
          <p:cNvSpPr/>
          <p:nvPr/>
        </p:nvSpPr>
        <p:spPr>
          <a:xfrm>
            <a:off x="323528" y="6021288"/>
            <a:ext cx="5040560" cy="707886"/>
          </a:xfrm>
          <a:prstGeom prst="rect">
            <a:avLst/>
          </a:prstGeom>
        </p:spPr>
        <p:txBody>
          <a:bodyPr wrap="square">
            <a:spAutoFit/>
          </a:bodyPr>
          <a:lstStyle/>
          <a:p>
            <a:pPr algn="just"/>
            <a:r>
              <a:rPr lang="ru-RU" sz="1000" dirty="0">
                <a:latin typeface="Times New Roman" pitchFamily="18" charset="0"/>
                <a:cs typeface="Times New Roman" pitchFamily="18" charset="0"/>
              </a:rPr>
              <a:t>Возмещение затрат сельскохозяйственным потребительским кооперативам, осуществляющим сбор, первичную и (или) последующую переработку, хранение и реализацию плодоовощной продукции, картофеля и молока, осуществляется в приоритетном порядке. </a:t>
            </a:r>
          </a:p>
        </p:txBody>
      </p:sp>
    </p:spTree>
    <p:extLst>
      <p:ext uri="{BB962C8B-B14F-4D97-AF65-F5344CB8AC3E}">
        <p14:creationId xmlns:p14="http://schemas.microsoft.com/office/powerpoint/2010/main" val="257274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Нововведение в концепции дела Иллюстрация вектора - иллюстрации  насчитывающей маркетинг, рационализаторство: 135497563"/>
          <p:cNvPicPr>
            <a:picLocks noChangeAspect="1" noChangeArrowheads="1"/>
          </p:cNvPicPr>
          <p:nvPr/>
        </p:nvPicPr>
        <p:blipFill>
          <a:blip r:embed="rId2" cstate="print"/>
          <a:srcRect/>
          <a:stretch>
            <a:fillRect/>
          </a:stretch>
        </p:blipFill>
        <p:spPr bwMode="auto">
          <a:xfrm>
            <a:off x="2123728" y="0"/>
            <a:ext cx="4823736" cy="2411868"/>
          </a:xfrm>
          <a:prstGeom prst="rect">
            <a:avLst/>
          </a:prstGeom>
          <a:noFill/>
        </p:spPr>
      </p:pic>
      <p:sp>
        <p:nvSpPr>
          <p:cNvPr id="5" name="Прямоугольник 4"/>
          <p:cNvSpPr/>
          <p:nvPr/>
        </p:nvSpPr>
        <p:spPr>
          <a:xfrm>
            <a:off x="251520" y="2780928"/>
            <a:ext cx="8892480" cy="1200329"/>
          </a:xfrm>
          <a:prstGeom prst="rect">
            <a:avLst/>
          </a:prstGeom>
        </p:spPr>
        <p:txBody>
          <a:bodyPr wrap="square">
            <a:spAutoFit/>
          </a:bodyPr>
          <a:lstStyle/>
          <a:p>
            <a:pPr algn="ctr"/>
            <a:r>
              <a:rPr lang="ru-RU">
                <a:latin typeface="Times New Roman" pitchFamily="18" charset="0"/>
                <a:cs typeface="Times New Roman" pitchFamily="18" charset="0"/>
              </a:rPr>
              <a:t>*гражданин</a:t>
            </a:r>
            <a:r>
              <a:rPr lang="ru-RU" dirty="0">
                <a:latin typeface="Times New Roman" pitchFamily="18" charset="0"/>
                <a:cs typeface="Times New Roman" pitchFamily="18" charset="0"/>
              </a:rPr>
              <a:t>, ведущий личное подсобное хозяйство, - гражданин, осуществляющий ведение личного подсобного хозяйства в соответствии с Федеральным законом от 07.07.2003 N 112-ФЗ "О личном подсобном хозяйстве", применяющий специальный налоговый режим "Налог на профессиональный доход".</a:t>
            </a:r>
          </a:p>
        </p:txBody>
      </p:sp>
      <p:pic>
        <p:nvPicPr>
          <p:cNvPr id="4" name="Рисунок 3" descr="C:\Users\Владелец\Desktop\бизнес.jpg"/>
          <p:cNvPicPr/>
          <p:nvPr/>
        </p:nvPicPr>
        <p:blipFill>
          <a:blip r:embed="rId3" cstate="print"/>
          <a:srcRect/>
          <a:stretch>
            <a:fillRect/>
          </a:stretch>
        </p:blipFill>
        <p:spPr bwMode="auto">
          <a:xfrm>
            <a:off x="2843808" y="4005064"/>
            <a:ext cx="3456384" cy="2082304"/>
          </a:xfrm>
          <a:prstGeom prst="rect">
            <a:avLst/>
          </a:prstGeom>
          <a:noFill/>
          <a:ln w="9525">
            <a:noFill/>
            <a:miter lim="800000"/>
            <a:headEnd/>
            <a:tailEnd/>
          </a:ln>
        </p:spPr>
      </p:pic>
      <p:sp>
        <p:nvSpPr>
          <p:cNvPr id="6" name="TextBox 5"/>
          <p:cNvSpPr txBox="1"/>
          <p:nvPr/>
        </p:nvSpPr>
        <p:spPr>
          <a:xfrm>
            <a:off x="3779912" y="6165304"/>
            <a:ext cx="2072747" cy="369332"/>
          </a:xfrm>
          <a:prstGeom prst="rect">
            <a:avLst/>
          </a:prstGeom>
          <a:noFill/>
        </p:spPr>
        <p:txBody>
          <a:bodyPr wrap="none" rtlCol="0">
            <a:spAutoFit/>
          </a:bodyPr>
          <a:lstStyle/>
          <a:p>
            <a:r>
              <a:rPr lang="ru-RU" b="1" dirty="0">
                <a:solidFill>
                  <a:srgbClr val="FF0000"/>
                </a:solidFill>
                <a:latin typeface="Times New Roman" pitchFamily="18" charset="0"/>
                <a:cs typeface="Times New Roman" pitchFamily="18" charset="0"/>
              </a:rPr>
              <a:t>САМОЗАНЯТЫЕ</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sz="3200" b="1" dirty="0">
                <a:latin typeface="Times New Roman" panose="02020603050405020304" pitchFamily="18" charset="0"/>
                <a:cs typeface="Times New Roman" panose="02020603050405020304" pitchFamily="18" charset="0"/>
              </a:rPr>
              <a:t>Расчет суммы субсидии</a:t>
            </a:r>
          </a:p>
        </p:txBody>
      </p:sp>
      <p:sp>
        <p:nvSpPr>
          <p:cNvPr id="3" name="Объект 2"/>
          <p:cNvSpPr>
            <a:spLocks noGrp="1"/>
          </p:cNvSpPr>
          <p:nvPr>
            <p:ph idx="1"/>
          </p:nvPr>
        </p:nvSpPr>
        <p:spPr>
          <a:xfrm>
            <a:off x="539552" y="836712"/>
            <a:ext cx="8229600" cy="4608512"/>
          </a:xfrm>
        </p:spPr>
        <p:txBody>
          <a:bodyPr>
            <a:normAutofit fontScale="92500"/>
          </a:bodyPr>
          <a:lstStyle/>
          <a:p>
            <a:pPr algn="just"/>
            <a:r>
              <a:rPr lang="ru-RU" sz="2800" dirty="0">
                <a:solidFill>
                  <a:srgbClr val="FF0000"/>
                </a:solidFill>
                <a:latin typeface="Times New Roman" panose="02020603050405020304" pitchFamily="18" charset="0"/>
                <a:cs typeface="Times New Roman" panose="02020603050405020304" pitchFamily="18" charset="0"/>
              </a:rPr>
              <a:t>10 % затрат - при выручке от реализации продукции, закупленной у членов </a:t>
            </a:r>
            <a:r>
              <a:rPr lang="ru-RU" sz="2800" dirty="0" err="1">
                <a:solidFill>
                  <a:srgbClr val="FF0000"/>
                </a:solidFill>
                <a:latin typeface="Times New Roman" panose="02020603050405020304" pitchFamily="18" charset="0"/>
                <a:cs typeface="Times New Roman" panose="02020603050405020304" pitchFamily="18" charset="0"/>
              </a:rPr>
              <a:t>СПоК</a:t>
            </a:r>
            <a:r>
              <a:rPr lang="ru-RU" sz="2800" dirty="0">
                <a:latin typeface="Times New Roman" panose="02020603050405020304" pitchFamily="18" charset="0"/>
                <a:cs typeface="Times New Roman" panose="02020603050405020304" pitchFamily="18" charset="0"/>
              </a:rPr>
              <a:t> </a:t>
            </a:r>
            <a:r>
              <a:rPr lang="ru-RU" sz="2800" dirty="0">
                <a:solidFill>
                  <a:srgbClr val="FF0000"/>
                </a:solidFill>
                <a:latin typeface="Times New Roman" panose="02020603050405020304" pitchFamily="18" charset="0"/>
                <a:cs typeface="Times New Roman" panose="02020603050405020304" pitchFamily="18" charset="0"/>
              </a:rPr>
              <a:t>или таковым не являющимся от 100 тыс. руб. до 5 млн. руб. </a:t>
            </a:r>
          </a:p>
          <a:p>
            <a:pPr marL="0" indent="0" algn="just">
              <a:buNone/>
            </a:pPr>
            <a:endParaRPr lang="ru-RU" sz="800" dirty="0">
              <a:solidFill>
                <a:srgbClr val="FF0000"/>
              </a:solidFill>
              <a:latin typeface="Times New Roman" panose="02020603050405020304" pitchFamily="18" charset="0"/>
              <a:cs typeface="Times New Roman" panose="02020603050405020304" pitchFamily="18" charset="0"/>
            </a:endParaRPr>
          </a:p>
          <a:p>
            <a:pPr algn="just"/>
            <a:r>
              <a:rPr lang="ru-RU" sz="2800" dirty="0">
                <a:solidFill>
                  <a:srgbClr val="FF0000"/>
                </a:solidFill>
                <a:latin typeface="Times New Roman" panose="02020603050405020304" pitchFamily="18" charset="0"/>
                <a:cs typeface="Times New Roman" panose="02020603050405020304" pitchFamily="18" charset="0"/>
              </a:rPr>
              <a:t>12 % затрат – при выручке от реализации продукции, закупленной у членов </a:t>
            </a:r>
            <a:r>
              <a:rPr lang="ru-RU" sz="2800" dirty="0" err="1">
                <a:solidFill>
                  <a:srgbClr val="FF0000"/>
                </a:solidFill>
                <a:latin typeface="Times New Roman" panose="02020603050405020304" pitchFamily="18" charset="0"/>
                <a:cs typeface="Times New Roman" panose="02020603050405020304" pitchFamily="18" charset="0"/>
              </a:rPr>
              <a:t>СПоК</a:t>
            </a:r>
            <a:r>
              <a:rPr lang="ru-RU" sz="2800" dirty="0">
                <a:solidFill>
                  <a:srgbClr val="FF0000"/>
                </a:solidFill>
                <a:latin typeface="Times New Roman" panose="02020603050405020304" pitchFamily="18" charset="0"/>
                <a:cs typeface="Times New Roman" panose="02020603050405020304" pitchFamily="18" charset="0"/>
              </a:rPr>
              <a:t> или таковым не являющимся от 5,01 млн. руб. до 25,0 млн. руб. </a:t>
            </a:r>
          </a:p>
          <a:p>
            <a:pPr algn="just"/>
            <a:endParaRPr lang="ru-RU" sz="900" dirty="0">
              <a:solidFill>
                <a:srgbClr val="FF0000"/>
              </a:solidFill>
              <a:latin typeface="Times New Roman" panose="02020603050405020304" pitchFamily="18" charset="0"/>
              <a:cs typeface="Times New Roman" panose="02020603050405020304" pitchFamily="18" charset="0"/>
            </a:endParaRPr>
          </a:p>
          <a:p>
            <a:pPr algn="just"/>
            <a:r>
              <a:rPr lang="ru-RU" sz="2800" dirty="0">
                <a:solidFill>
                  <a:srgbClr val="FF0000"/>
                </a:solidFill>
                <a:latin typeface="Times New Roman" panose="02020603050405020304" pitchFamily="18" charset="0"/>
                <a:cs typeface="Times New Roman" panose="02020603050405020304" pitchFamily="18" charset="0"/>
              </a:rPr>
              <a:t>15 % затрат (но не более 20 млн. руб. на 1 </a:t>
            </a:r>
            <a:r>
              <a:rPr lang="ru-RU" sz="2800" dirty="0" err="1">
                <a:solidFill>
                  <a:srgbClr val="FF0000"/>
                </a:solidFill>
                <a:latin typeface="Times New Roman" panose="02020603050405020304" pitchFamily="18" charset="0"/>
                <a:cs typeface="Times New Roman" panose="02020603050405020304" pitchFamily="18" charset="0"/>
              </a:rPr>
              <a:t>СПоК</a:t>
            </a:r>
            <a:r>
              <a:rPr lang="ru-RU" sz="2800" dirty="0">
                <a:solidFill>
                  <a:srgbClr val="FF0000"/>
                </a:solidFill>
                <a:latin typeface="Times New Roman" panose="02020603050405020304" pitchFamily="18" charset="0"/>
                <a:cs typeface="Times New Roman" panose="02020603050405020304" pitchFamily="18" charset="0"/>
              </a:rPr>
              <a:t>) – при выручке от реализации продукции, закупленной у членов </a:t>
            </a:r>
            <a:r>
              <a:rPr lang="ru-RU" sz="2800" dirty="0" err="1">
                <a:solidFill>
                  <a:srgbClr val="FF0000"/>
                </a:solidFill>
                <a:latin typeface="Times New Roman" panose="02020603050405020304" pitchFamily="18" charset="0"/>
                <a:cs typeface="Times New Roman" panose="02020603050405020304" pitchFamily="18" charset="0"/>
              </a:rPr>
              <a:t>СПоК</a:t>
            </a:r>
            <a:r>
              <a:rPr lang="ru-RU" sz="2800" dirty="0">
                <a:solidFill>
                  <a:srgbClr val="FF0000"/>
                </a:solidFill>
                <a:latin typeface="Times New Roman" panose="02020603050405020304" pitchFamily="18" charset="0"/>
                <a:cs typeface="Times New Roman" panose="02020603050405020304" pitchFamily="18" charset="0"/>
              </a:rPr>
              <a:t> или таковым не являющимся более 25 млн. руб. </a:t>
            </a:r>
          </a:p>
        </p:txBody>
      </p:sp>
      <p:pic>
        <p:nvPicPr>
          <p:cNvPr id="4" name="Рисунок 3"/>
          <p:cNvPicPr>
            <a:picLocks noChangeAspect="1"/>
          </p:cNvPicPr>
          <p:nvPr/>
        </p:nvPicPr>
        <p:blipFill>
          <a:blip r:embed="rId2" cstate="print"/>
          <a:stretch>
            <a:fillRect/>
          </a:stretch>
        </p:blipFill>
        <p:spPr>
          <a:xfrm>
            <a:off x="5652120" y="4851158"/>
            <a:ext cx="2592288" cy="1944216"/>
          </a:xfrm>
          <a:prstGeom prst="rect">
            <a:avLst/>
          </a:prstGeom>
        </p:spPr>
      </p:pic>
    </p:spTree>
    <p:extLst>
      <p:ext uri="{BB962C8B-B14F-4D97-AF65-F5344CB8AC3E}">
        <p14:creationId xmlns:p14="http://schemas.microsoft.com/office/powerpoint/2010/main" val="3861214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467544" y="188640"/>
            <a:ext cx="8424936" cy="923330"/>
          </a:xfrm>
          <a:prstGeom prst="rect">
            <a:avLst/>
          </a:prstGeom>
        </p:spPr>
        <p:txBody>
          <a:bodyPr wrap="square">
            <a:spAutoFit/>
          </a:bodyPr>
          <a:lstStyle/>
          <a:p>
            <a:pPr algn="ctr"/>
            <a:r>
              <a:rPr lang="ru-RU" b="1" i="1" dirty="0">
                <a:solidFill>
                  <a:srgbClr val="7030A0"/>
                </a:solidFill>
                <a:latin typeface="Times New Roman" pitchFamily="18" charset="0"/>
                <a:cs typeface="Times New Roman" pitchFamily="18" charset="0"/>
              </a:rPr>
              <a:t>5. Уплата лизинговых платежей за приобретенные в лизинг объекты для организации хранения, переработки, упаковки, маркировки и реализации сельскохозяйственной продукции, а также оборудования для их комплектации. </a:t>
            </a:r>
          </a:p>
        </p:txBody>
      </p:sp>
      <p:sp>
        <p:nvSpPr>
          <p:cNvPr id="4" name="Прямоугольник 3"/>
          <p:cNvSpPr/>
          <p:nvPr/>
        </p:nvSpPr>
        <p:spPr>
          <a:xfrm>
            <a:off x="0" y="3811012"/>
            <a:ext cx="6228184" cy="3046988"/>
          </a:xfrm>
          <a:prstGeom prst="rect">
            <a:avLst/>
          </a:prstGeom>
        </p:spPr>
        <p:txBody>
          <a:bodyPr wrap="square">
            <a:spAutoFit/>
          </a:bodyPr>
          <a:lstStyle/>
          <a:p>
            <a:pPr algn="just"/>
            <a:r>
              <a:rPr lang="ru-RU" sz="1600" dirty="0">
                <a:latin typeface="Times New Roman" pitchFamily="18" charset="0"/>
                <a:cs typeface="Times New Roman" pitchFamily="18" charset="0"/>
              </a:rPr>
              <a:t>Сумма субсидии рассчитывается в размере 20% затрат на уплату лизинговых платежей за приобретенные в лизинг объекты для организации хранения, переработки, упаковки, маркировки и реализации сельскохозяйственной продукции, а также оборудование для их комплектации, но не более 5 млн. рублей, из расчета на один </a:t>
            </a:r>
            <a:r>
              <a:rPr lang="ru-RU" sz="1600" dirty="0" err="1">
                <a:latin typeface="Times New Roman" pitchFamily="18" charset="0"/>
                <a:cs typeface="Times New Roman" pitchFamily="18" charset="0"/>
              </a:rPr>
              <a:t>СПоК</a:t>
            </a:r>
            <a:r>
              <a:rPr lang="ru-RU" sz="1600" dirty="0">
                <a:latin typeface="Times New Roman" pitchFamily="18" charset="0"/>
                <a:cs typeface="Times New Roman" pitchFamily="18" charset="0"/>
              </a:rPr>
              <a:t>. </a:t>
            </a:r>
          </a:p>
          <a:p>
            <a:pPr algn="just"/>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Для получателей средств, использующих право на освобождение от исполнения обязанностей налогоплательщика, связанных с исчислением и уплатой НДС, возмещение части их затрат осуществляется исходя из суммы расходов на приобретение товаров (работ, услуг), включая сумму НДС. </a:t>
            </a:r>
          </a:p>
        </p:txBody>
      </p:sp>
      <p:pic>
        <p:nvPicPr>
          <p:cNvPr id="2050" name="Picture 2" descr="Лизинг"/>
          <p:cNvPicPr>
            <a:picLocks noChangeAspect="1" noChangeArrowheads="1"/>
          </p:cNvPicPr>
          <p:nvPr/>
        </p:nvPicPr>
        <p:blipFill>
          <a:blip r:embed="rId2" cstate="print"/>
          <a:srcRect/>
          <a:stretch>
            <a:fillRect/>
          </a:stretch>
        </p:blipFill>
        <p:spPr bwMode="auto">
          <a:xfrm>
            <a:off x="6300192" y="4221088"/>
            <a:ext cx="2713484" cy="1905000"/>
          </a:xfrm>
          <a:prstGeom prst="rect">
            <a:avLst/>
          </a:prstGeom>
          <a:noFill/>
        </p:spPr>
      </p:pic>
      <p:sp>
        <p:nvSpPr>
          <p:cNvPr id="5" name="TextBox 4"/>
          <p:cNvSpPr txBox="1"/>
          <p:nvPr/>
        </p:nvSpPr>
        <p:spPr>
          <a:xfrm>
            <a:off x="107504" y="1268760"/>
            <a:ext cx="7848872" cy="523220"/>
          </a:xfrm>
          <a:prstGeom prst="rect">
            <a:avLst/>
          </a:prstGeom>
          <a:noFill/>
        </p:spPr>
        <p:txBody>
          <a:bodyPr wrap="square" rtlCol="0">
            <a:spAutoFit/>
          </a:bodyPr>
          <a:lstStyle/>
          <a:p>
            <a:pPr algn="just"/>
            <a:r>
              <a:rPr lang="ru-RU" sz="1400" dirty="0">
                <a:latin typeface="Times New Roman" pitchFamily="18" charset="0"/>
                <a:cs typeface="Times New Roman" pitchFamily="18" charset="0"/>
              </a:rPr>
              <a:t>Перечень объектов для организации хранения, переработки, упаковки, маркировки и реализации с/</a:t>
            </a:r>
            <a:r>
              <a:rPr lang="ru-RU" sz="1400" dirty="0" err="1">
                <a:latin typeface="Times New Roman" pitchFamily="18" charset="0"/>
                <a:cs typeface="Times New Roman" pitchFamily="18" charset="0"/>
              </a:rPr>
              <a:t>х</a:t>
            </a:r>
            <a:r>
              <a:rPr lang="ru-RU" sz="1400" dirty="0">
                <a:latin typeface="Times New Roman" pitchFamily="18" charset="0"/>
                <a:cs typeface="Times New Roman" pitchFamily="18" charset="0"/>
              </a:rPr>
              <a:t> продукции (прил.6 распоряжения </a:t>
            </a:r>
            <a:r>
              <a:rPr lang="ru-RU" sz="1400" dirty="0" err="1">
                <a:latin typeface="Times New Roman" pitchFamily="18" charset="0"/>
                <a:cs typeface="Times New Roman" pitchFamily="18" charset="0"/>
              </a:rPr>
              <a:t>минсельхозпрод</a:t>
            </a:r>
            <a:r>
              <a:rPr lang="ru-RU" sz="1400" dirty="0">
                <a:latin typeface="Times New Roman" pitchFamily="18" charset="0"/>
                <a:cs typeface="Times New Roman" pitchFamily="18" charset="0"/>
              </a:rPr>
              <a:t> Кировской области № 57 от 10.06.2021):</a:t>
            </a:r>
          </a:p>
        </p:txBody>
      </p:sp>
      <p:sp>
        <p:nvSpPr>
          <p:cNvPr id="6" name="TextBox 5"/>
          <p:cNvSpPr txBox="1"/>
          <p:nvPr/>
        </p:nvSpPr>
        <p:spPr>
          <a:xfrm>
            <a:off x="179512" y="1916832"/>
            <a:ext cx="651140" cy="307777"/>
          </a:xfrm>
          <a:prstGeom prst="rect">
            <a:avLst/>
          </a:prstGeom>
          <a:noFill/>
        </p:spPr>
        <p:txBody>
          <a:bodyPr wrap="none" rtlCol="0">
            <a:spAutoFit/>
          </a:bodyPr>
          <a:lstStyle/>
          <a:p>
            <a:r>
              <a:rPr lang="ru-RU" sz="1400" b="1" dirty="0">
                <a:latin typeface="Times New Roman" pitchFamily="18" charset="0"/>
                <a:cs typeface="Times New Roman" pitchFamily="18" charset="0"/>
              </a:rPr>
              <a:t>склад</a:t>
            </a:r>
          </a:p>
        </p:txBody>
      </p:sp>
      <p:sp>
        <p:nvSpPr>
          <p:cNvPr id="7" name="TextBox 6"/>
          <p:cNvSpPr txBox="1"/>
          <p:nvPr/>
        </p:nvSpPr>
        <p:spPr>
          <a:xfrm>
            <a:off x="1187624" y="1916832"/>
            <a:ext cx="1728192" cy="523220"/>
          </a:xfrm>
          <a:prstGeom prst="rect">
            <a:avLst/>
          </a:prstGeom>
          <a:noFill/>
        </p:spPr>
        <p:txBody>
          <a:bodyPr wrap="square" rtlCol="0">
            <a:spAutoFit/>
          </a:bodyPr>
          <a:lstStyle/>
          <a:p>
            <a:pPr algn="just"/>
            <a:r>
              <a:rPr lang="ru-RU" sz="1400" b="1" dirty="0">
                <a:latin typeface="Times New Roman" pitchFamily="18" charset="0"/>
                <a:cs typeface="Times New Roman" pitchFamily="18" charset="0"/>
              </a:rPr>
              <a:t>пункт переработки с/</a:t>
            </a:r>
            <a:r>
              <a:rPr lang="ru-RU" sz="1400" b="1" dirty="0" err="1">
                <a:latin typeface="Times New Roman" pitchFamily="18" charset="0"/>
                <a:cs typeface="Times New Roman" pitchFamily="18" charset="0"/>
              </a:rPr>
              <a:t>х</a:t>
            </a:r>
            <a:r>
              <a:rPr lang="ru-RU" sz="1400" b="1" dirty="0">
                <a:latin typeface="Times New Roman" pitchFamily="18" charset="0"/>
                <a:cs typeface="Times New Roman" pitchFamily="18" charset="0"/>
              </a:rPr>
              <a:t> продукции</a:t>
            </a:r>
          </a:p>
        </p:txBody>
      </p:sp>
      <p:sp>
        <p:nvSpPr>
          <p:cNvPr id="8" name="TextBox 7"/>
          <p:cNvSpPr txBox="1"/>
          <p:nvPr/>
        </p:nvSpPr>
        <p:spPr>
          <a:xfrm>
            <a:off x="3203848" y="1844824"/>
            <a:ext cx="1584176" cy="738664"/>
          </a:xfrm>
          <a:prstGeom prst="rect">
            <a:avLst/>
          </a:prstGeom>
          <a:noFill/>
        </p:spPr>
        <p:txBody>
          <a:bodyPr wrap="square" rtlCol="0">
            <a:spAutoFit/>
          </a:bodyPr>
          <a:lstStyle/>
          <a:p>
            <a:r>
              <a:rPr lang="ru-RU" sz="1400" b="1" dirty="0">
                <a:latin typeface="Times New Roman" pitchFamily="18" charset="0"/>
                <a:cs typeface="Times New Roman" pitchFamily="18" charset="0"/>
              </a:rPr>
              <a:t>объект для упаковки с/</a:t>
            </a:r>
            <a:r>
              <a:rPr lang="ru-RU" sz="1400" b="1" dirty="0" err="1">
                <a:latin typeface="Times New Roman" pitchFamily="18" charset="0"/>
                <a:cs typeface="Times New Roman" pitchFamily="18" charset="0"/>
              </a:rPr>
              <a:t>х</a:t>
            </a:r>
            <a:r>
              <a:rPr lang="ru-RU" sz="1400" b="1" dirty="0">
                <a:latin typeface="Times New Roman" pitchFamily="18" charset="0"/>
                <a:cs typeface="Times New Roman" pitchFamily="18" charset="0"/>
              </a:rPr>
              <a:t> продукции</a:t>
            </a:r>
          </a:p>
        </p:txBody>
      </p:sp>
      <p:sp>
        <p:nvSpPr>
          <p:cNvPr id="9" name="TextBox 8"/>
          <p:cNvSpPr txBox="1"/>
          <p:nvPr/>
        </p:nvSpPr>
        <p:spPr>
          <a:xfrm>
            <a:off x="5220072" y="1844824"/>
            <a:ext cx="1368151" cy="738664"/>
          </a:xfrm>
          <a:prstGeom prst="rect">
            <a:avLst/>
          </a:prstGeom>
          <a:noFill/>
        </p:spPr>
        <p:txBody>
          <a:bodyPr wrap="square" rtlCol="0">
            <a:spAutoFit/>
          </a:bodyPr>
          <a:lstStyle/>
          <a:p>
            <a:r>
              <a:rPr lang="ru-RU" sz="1400" b="1" dirty="0">
                <a:latin typeface="Times New Roman" pitchFamily="18" charset="0"/>
                <a:cs typeface="Times New Roman" pitchFamily="18" charset="0"/>
              </a:rPr>
              <a:t>объект для маркировки с/</a:t>
            </a:r>
            <a:r>
              <a:rPr lang="ru-RU" sz="1400" b="1" dirty="0" err="1">
                <a:latin typeface="Times New Roman" pitchFamily="18" charset="0"/>
                <a:cs typeface="Times New Roman" pitchFamily="18" charset="0"/>
              </a:rPr>
              <a:t>х</a:t>
            </a:r>
            <a:r>
              <a:rPr lang="ru-RU" sz="1400" b="1" dirty="0">
                <a:latin typeface="Times New Roman" pitchFamily="18" charset="0"/>
                <a:cs typeface="Times New Roman" pitchFamily="18" charset="0"/>
              </a:rPr>
              <a:t> продукции</a:t>
            </a:r>
          </a:p>
        </p:txBody>
      </p:sp>
      <p:sp>
        <p:nvSpPr>
          <p:cNvPr id="10" name="TextBox 9"/>
          <p:cNvSpPr txBox="1"/>
          <p:nvPr/>
        </p:nvSpPr>
        <p:spPr>
          <a:xfrm>
            <a:off x="7308304" y="1844824"/>
            <a:ext cx="1368152" cy="738664"/>
          </a:xfrm>
          <a:prstGeom prst="rect">
            <a:avLst/>
          </a:prstGeom>
          <a:noFill/>
        </p:spPr>
        <p:txBody>
          <a:bodyPr wrap="square" rtlCol="0">
            <a:spAutoFit/>
          </a:bodyPr>
          <a:lstStyle/>
          <a:p>
            <a:r>
              <a:rPr lang="ru-RU" sz="1400" b="1" dirty="0">
                <a:latin typeface="Times New Roman" pitchFamily="18" charset="0"/>
                <a:cs typeface="Times New Roman" pitchFamily="18" charset="0"/>
              </a:rPr>
              <a:t>объект для реализации с/</a:t>
            </a:r>
            <a:r>
              <a:rPr lang="ru-RU" sz="1400" b="1" dirty="0" err="1">
                <a:latin typeface="Times New Roman" pitchFamily="18" charset="0"/>
                <a:cs typeface="Times New Roman" pitchFamily="18" charset="0"/>
              </a:rPr>
              <a:t>х</a:t>
            </a:r>
            <a:r>
              <a:rPr lang="ru-RU" sz="1400" b="1" dirty="0">
                <a:latin typeface="Times New Roman" pitchFamily="18" charset="0"/>
                <a:cs typeface="Times New Roman" pitchFamily="18" charset="0"/>
              </a:rPr>
              <a:t> продукции</a:t>
            </a:r>
          </a:p>
        </p:txBody>
      </p:sp>
      <p:sp>
        <p:nvSpPr>
          <p:cNvPr id="12" name="TextBox 11"/>
          <p:cNvSpPr txBox="1"/>
          <p:nvPr/>
        </p:nvSpPr>
        <p:spPr>
          <a:xfrm>
            <a:off x="0" y="2924944"/>
            <a:ext cx="9144000" cy="646331"/>
          </a:xfrm>
          <a:prstGeom prst="rect">
            <a:avLst/>
          </a:prstGeom>
          <a:noFill/>
        </p:spPr>
        <p:txBody>
          <a:bodyPr wrap="square" rtlCol="0">
            <a:spAutoFit/>
          </a:bodyPr>
          <a:lstStyle/>
          <a:p>
            <a:pPr algn="ctr"/>
            <a:r>
              <a:rPr lang="ru-RU" b="1" dirty="0">
                <a:latin typeface="Times New Roman" pitchFamily="18" charset="0"/>
                <a:cs typeface="Times New Roman" pitchFamily="18" charset="0"/>
              </a:rPr>
              <a:t>Перечень оборудования для комплектации данных объектов определены в приложении 6 распоряжения </a:t>
            </a:r>
            <a:r>
              <a:rPr lang="ru-RU" b="1" dirty="0" err="1">
                <a:latin typeface="Times New Roman" pitchFamily="18" charset="0"/>
                <a:cs typeface="Times New Roman" pitchFamily="18" charset="0"/>
              </a:rPr>
              <a:t>минсельхозпрод</a:t>
            </a:r>
            <a:r>
              <a:rPr lang="ru-RU" b="1" dirty="0">
                <a:latin typeface="Times New Roman" pitchFamily="18" charset="0"/>
                <a:cs typeface="Times New Roman" pitchFamily="18" charset="0"/>
              </a:rPr>
              <a:t> Кировской области № 57 от 10.06.2021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548680"/>
            <a:ext cx="7272808" cy="1785104"/>
          </a:xfrm>
          <a:prstGeom prst="rect">
            <a:avLst/>
          </a:prstGeom>
        </p:spPr>
        <p:txBody>
          <a:bodyPr wrap="square">
            <a:spAutoFit/>
          </a:bodyPr>
          <a:lstStyle/>
          <a:p>
            <a:pPr algn="ctr"/>
            <a:r>
              <a:rPr lang="ru-RU" sz="2200" b="1" dirty="0">
                <a:latin typeface="Times New Roman" pitchFamily="18" charset="0"/>
                <a:cs typeface="Times New Roman" pitchFamily="18" charset="0"/>
              </a:rPr>
              <a:t>Субсидии из областного бюджета сельскохозяйственным товаропроизводителям, осуществляющим хранение, первичную и (или) последующую (промышленную) переработку сельскохозяйственной продукции</a:t>
            </a:r>
          </a:p>
        </p:txBody>
      </p:sp>
      <p:pic>
        <p:nvPicPr>
          <p:cNvPr id="1026" name="Picture 2" descr="Картошки всем понемножку: кто съедает белорусскую бульбу | Белорусский  продовольственный торгово-промышленный портал"/>
          <p:cNvPicPr>
            <a:picLocks noChangeAspect="1" noChangeArrowheads="1"/>
          </p:cNvPicPr>
          <p:nvPr/>
        </p:nvPicPr>
        <p:blipFill>
          <a:blip r:embed="rId2" cstate="print"/>
          <a:srcRect/>
          <a:stretch>
            <a:fillRect/>
          </a:stretch>
        </p:blipFill>
        <p:spPr bwMode="auto">
          <a:xfrm>
            <a:off x="899592" y="3501008"/>
            <a:ext cx="4115539" cy="2736304"/>
          </a:xfrm>
          <a:prstGeom prst="rect">
            <a:avLst/>
          </a:prstGeom>
          <a:noFill/>
          <a:ln w="9525">
            <a:noFill/>
            <a:miter lim="800000"/>
            <a:headEnd/>
            <a:tailEnd/>
          </a:ln>
        </p:spPr>
      </p:pic>
      <p:pic>
        <p:nvPicPr>
          <p:cNvPr id="1027" name="Picture 3" descr="Советы и рецепты как квасить капусту"/>
          <p:cNvPicPr>
            <a:picLocks noChangeAspect="1" noChangeArrowheads="1"/>
          </p:cNvPicPr>
          <p:nvPr/>
        </p:nvPicPr>
        <p:blipFill>
          <a:blip r:embed="rId3" cstate="print"/>
          <a:srcRect/>
          <a:stretch>
            <a:fillRect/>
          </a:stretch>
        </p:blipFill>
        <p:spPr bwMode="auto">
          <a:xfrm>
            <a:off x="5004048" y="2996952"/>
            <a:ext cx="1800200" cy="1447386"/>
          </a:xfrm>
          <a:prstGeom prst="rect">
            <a:avLst/>
          </a:prstGeom>
          <a:noFill/>
          <a:ln w="9525">
            <a:noFill/>
            <a:miter lim="800000"/>
            <a:headEnd/>
            <a:tailEnd/>
          </a:ln>
        </p:spPr>
      </p:pic>
      <p:pic>
        <p:nvPicPr>
          <p:cNvPr id="1028" name="Picture 4" descr="Dairy products and meat products from cows. Set of butter, yogurt, milk,  hard cheese, rib, steak, sausage, cream, cottage cheese. Stock Vector |  Adobe Stock"/>
          <p:cNvPicPr>
            <a:picLocks noChangeAspect="1" noChangeArrowheads="1"/>
          </p:cNvPicPr>
          <p:nvPr/>
        </p:nvPicPr>
        <p:blipFill>
          <a:blip r:embed="rId4" cstate="print"/>
          <a:srcRect l="5034"/>
          <a:stretch>
            <a:fillRect/>
          </a:stretch>
        </p:blipFill>
        <p:spPr bwMode="auto">
          <a:xfrm>
            <a:off x="4716016" y="4392276"/>
            <a:ext cx="2839318" cy="246572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861944"/>
            <a:ext cx="9144000" cy="369332"/>
          </a:xfrm>
          <a:prstGeom prst="rect">
            <a:avLst/>
          </a:prstGeom>
          <a:noFill/>
        </p:spPr>
        <p:txBody>
          <a:bodyPr wrap="square" rtlCol="0">
            <a:spAutoFit/>
          </a:bodyPr>
          <a:lstStyle/>
          <a:p>
            <a:endParaRPr lang="ru-RU" dirty="0"/>
          </a:p>
        </p:txBody>
      </p:sp>
      <p:pic>
        <p:nvPicPr>
          <p:cNvPr id="54274" name="Picture 2" descr="https://rbsmi.ru/upload/iblock/f61/f612043aa9d8ab73ec0321cd0847c865.png"/>
          <p:cNvPicPr>
            <a:picLocks noChangeAspect="1" noChangeArrowheads="1"/>
          </p:cNvPicPr>
          <p:nvPr/>
        </p:nvPicPr>
        <p:blipFill>
          <a:blip r:embed="rId2" cstate="print"/>
          <a:srcRect/>
          <a:stretch>
            <a:fillRect/>
          </a:stretch>
        </p:blipFill>
        <p:spPr bwMode="auto">
          <a:xfrm>
            <a:off x="0" y="-99392"/>
            <a:ext cx="9144000" cy="6858000"/>
          </a:xfrm>
          <a:prstGeom prst="rect">
            <a:avLst/>
          </a:prstGeom>
          <a:noFill/>
        </p:spPr>
      </p:pic>
      <p:sp>
        <p:nvSpPr>
          <p:cNvPr id="11" name="TextBox 10"/>
          <p:cNvSpPr txBox="1"/>
          <p:nvPr/>
        </p:nvSpPr>
        <p:spPr>
          <a:xfrm>
            <a:off x="2343150" y="215900"/>
            <a:ext cx="6621338" cy="553998"/>
          </a:xfrm>
          <a:prstGeom prst="rect">
            <a:avLst/>
          </a:prstGeom>
          <a:noFill/>
        </p:spPr>
        <p:txBody>
          <a:bodyPr wrap="square" rtlCol="0">
            <a:spAutoFit/>
          </a:bodyPr>
          <a:lstStyle/>
          <a:p>
            <a:r>
              <a:rPr lang="ru-RU" sz="3000" b="1" dirty="0">
                <a:latin typeface="Times New Roman" pitchFamily="18" charset="0"/>
                <a:cs typeface="Times New Roman" pitchFamily="18" charset="0"/>
              </a:rPr>
              <a:t>НОРМАТИВНО-ПРАВОВАЯ БАЗА</a:t>
            </a:r>
          </a:p>
        </p:txBody>
      </p:sp>
      <p:sp>
        <p:nvSpPr>
          <p:cNvPr id="15" name="TextBox 14"/>
          <p:cNvSpPr txBox="1"/>
          <p:nvPr/>
        </p:nvSpPr>
        <p:spPr>
          <a:xfrm>
            <a:off x="0" y="1181101"/>
            <a:ext cx="9144000" cy="369332"/>
          </a:xfrm>
          <a:prstGeom prst="rect">
            <a:avLst/>
          </a:prstGeom>
          <a:noFill/>
        </p:spPr>
        <p:txBody>
          <a:bodyPr wrap="square" rtlCol="0">
            <a:spAutoFit/>
          </a:bodyPr>
          <a:lstStyle/>
          <a:p>
            <a:pPr algn="ctr"/>
            <a:endParaRPr lang="ru-RU" dirty="0"/>
          </a:p>
        </p:txBody>
      </p:sp>
      <p:sp>
        <p:nvSpPr>
          <p:cNvPr id="16" name="TextBox 15"/>
          <p:cNvSpPr txBox="1"/>
          <p:nvPr/>
        </p:nvSpPr>
        <p:spPr>
          <a:xfrm>
            <a:off x="251520" y="2636912"/>
            <a:ext cx="8241470" cy="923330"/>
          </a:xfrm>
          <a:prstGeom prst="rect">
            <a:avLst/>
          </a:prstGeom>
          <a:noFill/>
        </p:spPr>
        <p:txBody>
          <a:bodyPr wrap="square" rtlCol="0">
            <a:spAutoFit/>
          </a:bodyPr>
          <a:lstStyle/>
          <a:p>
            <a:pPr marL="0" lvl="1" algn="ctr"/>
            <a:r>
              <a:rPr lang="ru-RU" b="1" dirty="0">
                <a:latin typeface="Times New Roman" pitchFamily="18" charset="0"/>
                <a:cs typeface="Times New Roman" pitchFamily="18" charset="0"/>
              </a:rPr>
              <a:t>Постановление Правительства Кировской области от 15.12.2023 № 696-П «Об утверждении государственной программы Кировской области Развитие агропромышленного комплекса»</a:t>
            </a:r>
            <a:endParaRPr lang="ru-RU" dirty="0"/>
          </a:p>
        </p:txBody>
      </p:sp>
      <p:sp>
        <p:nvSpPr>
          <p:cNvPr id="10" name="Прямоугольник 9"/>
          <p:cNvSpPr/>
          <p:nvPr/>
        </p:nvSpPr>
        <p:spPr>
          <a:xfrm>
            <a:off x="251520" y="1112389"/>
            <a:ext cx="8352927" cy="923330"/>
          </a:xfrm>
          <a:prstGeom prst="rect">
            <a:avLst/>
          </a:prstGeom>
        </p:spPr>
        <p:txBody>
          <a:bodyPr wrap="square">
            <a:spAutoFit/>
          </a:bodyPr>
          <a:lstStyle/>
          <a:p>
            <a:pPr algn="ctr"/>
            <a:r>
              <a:rPr lang="ru-RU" b="1" dirty="0">
                <a:latin typeface="Times New Roman" pitchFamily="18" charset="0"/>
                <a:cs typeface="Times New Roman" pitchFamily="18" charset="0"/>
              </a:rPr>
              <a:t>Постановление Правительства РФ от 14.07.2012 № 717 «О государственной программе развития сельского хозяйства и регулирования рынков сельскохозяйственной продукции, сырья и продовольствия»</a:t>
            </a:r>
          </a:p>
        </p:txBody>
      </p:sp>
      <p:sp>
        <p:nvSpPr>
          <p:cNvPr id="12" name="Прямоугольник 11"/>
          <p:cNvSpPr/>
          <p:nvPr/>
        </p:nvSpPr>
        <p:spPr>
          <a:xfrm>
            <a:off x="251520" y="3717032"/>
            <a:ext cx="8496944" cy="923330"/>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Постановление Правительства Кировской области от 23.05.2019 № 254-П «О мерах государственной поддержки сельскохозяйственной потребительской кооперации»</a:t>
            </a:r>
            <a:endParaRPr lang="ru-RU" b="1" dirty="0"/>
          </a:p>
        </p:txBody>
      </p:sp>
      <p:sp>
        <p:nvSpPr>
          <p:cNvPr id="13" name="TextBox 12"/>
          <p:cNvSpPr txBox="1"/>
          <p:nvPr/>
        </p:nvSpPr>
        <p:spPr>
          <a:xfrm>
            <a:off x="395536" y="2060848"/>
            <a:ext cx="7812360" cy="369332"/>
          </a:xfrm>
          <a:prstGeom prst="rect">
            <a:avLst/>
          </a:prstGeom>
          <a:noFill/>
        </p:spPr>
        <p:txBody>
          <a:bodyPr wrap="square" rtlCol="0">
            <a:spAutoFit/>
          </a:bodyPr>
          <a:lstStyle/>
          <a:p>
            <a:pPr algn="ctr"/>
            <a:r>
              <a:rPr lang="ru-RU" b="1" dirty="0">
                <a:latin typeface="Times New Roman" pitchFamily="18" charset="0"/>
                <a:cs typeface="Times New Roman" pitchFamily="18" charset="0"/>
              </a:rPr>
              <a:t>Приказ министерства сельского хозяйства РФ № 730 от 14.09.2023г. </a:t>
            </a:r>
            <a:endParaRPr lang="ru-RU" sz="1400" b="1" dirty="0">
              <a:latin typeface="Times New Roman" pitchFamily="18" charset="0"/>
              <a:cs typeface="Times New Roman" pitchFamily="18" charset="0"/>
            </a:endParaRPr>
          </a:p>
        </p:txBody>
      </p:sp>
      <p:sp>
        <p:nvSpPr>
          <p:cNvPr id="14" name="TextBox 13"/>
          <p:cNvSpPr txBox="1"/>
          <p:nvPr/>
        </p:nvSpPr>
        <p:spPr>
          <a:xfrm>
            <a:off x="1619672" y="5589240"/>
            <a:ext cx="184731" cy="369332"/>
          </a:xfrm>
          <a:prstGeom prst="rect">
            <a:avLst/>
          </a:prstGeom>
          <a:noFill/>
        </p:spPr>
        <p:txBody>
          <a:bodyPr wrap="none" rtlCol="0">
            <a:spAutoFit/>
          </a:bodyPr>
          <a:lstStyle/>
          <a:p>
            <a:endParaRPr lang="ru-RU" dirty="0"/>
          </a:p>
        </p:txBody>
      </p:sp>
      <p:sp>
        <p:nvSpPr>
          <p:cNvPr id="17" name="Прямоугольник 16"/>
          <p:cNvSpPr/>
          <p:nvPr/>
        </p:nvSpPr>
        <p:spPr>
          <a:xfrm>
            <a:off x="251520" y="4869160"/>
            <a:ext cx="8496944" cy="646331"/>
          </a:xfrm>
          <a:prstGeom prst="rect">
            <a:avLst/>
          </a:prstGeom>
        </p:spPr>
        <p:txBody>
          <a:bodyPr wrap="square">
            <a:spAutoFit/>
          </a:bodyPr>
          <a:lstStyle/>
          <a:p>
            <a:pPr algn="ctr"/>
            <a:r>
              <a:rPr lang="ru-RU" b="1" dirty="0">
                <a:latin typeface="Times New Roman" pitchFamily="18" charset="0"/>
                <a:cs typeface="Times New Roman" pitchFamily="18" charset="0"/>
              </a:rPr>
              <a:t>Распоряжение министерства сельского хозяйства и продовольствия Кировской области от 10.06.2021 N 57</a:t>
            </a:r>
          </a:p>
        </p:txBody>
      </p:sp>
      <p:sp>
        <p:nvSpPr>
          <p:cNvPr id="18" name="Прямоугольник 17"/>
          <p:cNvSpPr/>
          <p:nvPr/>
        </p:nvSpPr>
        <p:spPr>
          <a:xfrm>
            <a:off x="0" y="5589240"/>
            <a:ext cx="8640960" cy="646331"/>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Распоряжение министерства сельского хозяйства и продовольствия Кировской области  от 10.03.2023 № 21</a:t>
            </a:r>
            <a:endParaRPr lang="ru-RU" b="1"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861944"/>
            <a:ext cx="9144000" cy="369332"/>
          </a:xfrm>
          <a:prstGeom prst="rect">
            <a:avLst/>
          </a:prstGeom>
          <a:noFill/>
        </p:spPr>
        <p:txBody>
          <a:bodyPr wrap="square" rtlCol="0">
            <a:spAutoFit/>
          </a:bodyPr>
          <a:lstStyle/>
          <a:p>
            <a:endParaRPr lang="ru-RU" dirty="0"/>
          </a:p>
        </p:txBody>
      </p:sp>
      <p:pic>
        <p:nvPicPr>
          <p:cNvPr id="54274" name="Picture 2" descr="https://rbsmi.ru/upload/iblock/f61/f612043aa9d8ab73ec0321cd0847c865.png"/>
          <p:cNvPicPr>
            <a:picLocks noChangeAspect="1" noChangeArrowheads="1"/>
          </p:cNvPicPr>
          <p:nvPr/>
        </p:nvPicPr>
        <p:blipFill>
          <a:blip r:embed="rId3" cstate="print"/>
          <a:srcRect/>
          <a:stretch>
            <a:fillRect/>
          </a:stretch>
        </p:blipFill>
        <p:spPr bwMode="auto">
          <a:xfrm>
            <a:off x="0" y="-99392"/>
            <a:ext cx="9144000" cy="6858000"/>
          </a:xfrm>
          <a:prstGeom prst="rect">
            <a:avLst/>
          </a:prstGeom>
          <a:noFill/>
        </p:spPr>
      </p:pic>
      <p:sp>
        <p:nvSpPr>
          <p:cNvPr id="11" name="TextBox 10"/>
          <p:cNvSpPr txBox="1"/>
          <p:nvPr/>
        </p:nvSpPr>
        <p:spPr>
          <a:xfrm>
            <a:off x="2343150" y="215900"/>
            <a:ext cx="6621338" cy="553998"/>
          </a:xfrm>
          <a:prstGeom prst="rect">
            <a:avLst/>
          </a:prstGeom>
          <a:noFill/>
        </p:spPr>
        <p:txBody>
          <a:bodyPr wrap="square" rtlCol="0">
            <a:spAutoFit/>
          </a:bodyPr>
          <a:lstStyle/>
          <a:p>
            <a:r>
              <a:rPr lang="ru-RU" sz="3000" b="1" dirty="0">
                <a:latin typeface="Times New Roman" pitchFamily="18" charset="0"/>
                <a:cs typeface="Times New Roman" pitchFamily="18" charset="0"/>
              </a:rPr>
              <a:t>НОРМАТИВНО-ПРАВОВАЯ БАЗА</a:t>
            </a:r>
          </a:p>
        </p:txBody>
      </p:sp>
      <p:sp>
        <p:nvSpPr>
          <p:cNvPr id="15" name="TextBox 14"/>
          <p:cNvSpPr txBox="1"/>
          <p:nvPr/>
        </p:nvSpPr>
        <p:spPr>
          <a:xfrm>
            <a:off x="0" y="1181101"/>
            <a:ext cx="9144000" cy="369332"/>
          </a:xfrm>
          <a:prstGeom prst="rect">
            <a:avLst/>
          </a:prstGeom>
          <a:noFill/>
        </p:spPr>
        <p:txBody>
          <a:bodyPr wrap="square" rtlCol="0">
            <a:spAutoFit/>
          </a:bodyPr>
          <a:lstStyle/>
          <a:p>
            <a:pPr algn="ctr"/>
            <a:endParaRPr lang="ru-RU" dirty="0"/>
          </a:p>
        </p:txBody>
      </p:sp>
      <p:sp>
        <p:nvSpPr>
          <p:cNvPr id="16" name="TextBox 15"/>
          <p:cNvSpPr txBox="1"/>
          <p:nvPr/>
        </p:nvSpPr>
        <p:spPr>
          <a:xfrm>
            <a:off x="395536" y="2780928"/>
            <a:ext cx="8241470" cy="923330"/>
          </a:xfrm>
          <a:prstGeom prst="rect">
            <a:avLst/>
          </a:prstGeom>
          <a:noFill/>
        </p:spPr>
        <p:txBody>
          <a:bodyPr wrap="square" rtlCol="0">
            <a:spAutoFit/>
          </a:bodyPr>
          <a:lstStyle/>
          <a:p>
            <a:pPr marL="0" lvl="1" algn="ctr"/>
            <a:r>
              <a:rPr lang="ru-RU" b="1" dirty="0">
                <a:latin typeface="Times New Roman" pitchFamily="18" charset="0"/>
                <a:cs typeface="Times New Roman" pitchFamily="18" charset="0"/>
              </a:rPr>
              <a:t>Постановление Правительства Кировской области от 15.12.2023 № 696-П «Об утверждении государственной программы Кировской области Развитие агропромышленного комплекса»</a:t>
            </a:r>
            <a:endParaRPr lang="ru-RU" dirty="0"/>
          </a:p>
        </p:txBody>
      </p:sp>
      <p:sp>
        <p:nvSpPr>
          <p:cNvPr id="10" name="Прямоугольник 9"/>
          <p:cNvSpPr/>
          <p:nvPr/>
        </p:nvSpPr>
        <p:spPr>
          <a:xfrm>
            <a:off x="251520" y="1112389"/>
            <a:ext cx="8352927" cy="923330"/>
          </a:xfrm>
          <a:prstGeom prst="rect">
            <a:avLst/>
          </a:prstGeom>
        </p:spPr>
        <p:txBody>
          <a:bodyPr wrap="square">
            <a:spAutoFit/>
          </a:bodyPr>
          <a:lstStyle/>
          <a:p>
            <a:pPr algn="ctr"/>
            <a:r>
              <a:rPr lang="ru-RU" b="1" dirty="0">
                <a:latin typeface="Times New Roman" pitchFamily="18" charset="0"/>
                <a:cs typeface="Times New Roman" pitchFamily="18" charset="0"/>
              </a:rPr>
              <a:t>Постановление Правительства РФ от 14.07.2012 № 717 «О государственной программе развития сельского хозяйства и регулирования рынков сельскохозяйственной продукции, сырья и продовольствия»</a:t>
            </a:r>
          </a:p>
        </p:txBody>
      </p:sp>
      <p:sp>
        <p:nvSpPr>
          <p:cNvPr id="12" name="Прямоугольник 11"/>
          <p:cNvSpPr/>
          <p:nvPr/>
        </p:nvSpPr>
        <p:spPr>
          <a:xfrm>
            <a:off x="395536" y="4221088"/>
            <a:ext cx="8496944" cy="1477328"/>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Постановление Правительства Кировской области от 13.01.2023 № 9-П «Об утверждении Порядка предоставления субсидии из областного бюджета сельскохозяйственным товаропроизводителям, осуществляющим хранение, первичную и (или) последующую (промышленную) переработку сельскохозяйственной продукции»</a:t>
            </a:r>
          </a:p>
        </p:txBody>
      </p:sp>
      <p:sp>
        <p:nvSpPr>
          <p:cNvPr id="14" name="TextBox 13"/>
          <p:cNvSpPr txBox="1"/>
          <p:nvPr/>
        </p:nvSpPr>
        <p:spPr>
          <a:xfrm>
            <a:off x="1619672" y="5589240"/>
            <a:ext cx="184731" cy="369332"/>
          </a:xfrm>
          <a:prstGeom prst="rect">
            <a:avLst/>
          </a:prstGeom>
          <a:noFill/>
        </p:spPr>
        <p:txBody>
          <a:bodyPr wrap="none" rtlCol="0">
            <a:spAutoFit/>
          </a:bodyPr>
          <a:lstStyle/>
          <a:p>
            <a:endParaRPr lang="ru-RU"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sz="2800" b="1" dirty="0">
                <a:latin typeface="Times New Roman" panose="02020603050405020304" pitchFamily="18" charset="0"/>
                <a:cs typeface="Times New Roman" panose="02020603050405020304" pitchFamily="18" charset="0"/>
              </a:rPr>
              <a:t>Категории получателей субсидий – переработчик, </a:t>
            </a:r>
            <a:r>
              <a:rPr lang="ru-RU" sz="2000" b="1" dirty="0">
                <a:latin typeface="Times New Roman" panose="02020603050405020304" pitchFamily="18" charset="0"/>
                <a:cs typeface="Times New Roman" panose="02020603050405020304" pitchFamily="18" charset="0"/>
              </a:rPr>
              <a:t>относящийся к одной из следующих категорий</a:t>
            </a:r>
            <a:r>
              <a:rPr lang="ru-RU" sz="2800" b="1" dirty="0">
                <a:latin typeface="Times New Roman" panose="02020603050405020304" pitchFamily="18" charset="0"/>
                <a:cs typeface="Times New Roman" panose="02020603050405020304" pitchFamily="18" charset="0"/>
              </a:rPr>
              <a:t>:</a:t>
            </a:r>
          </a:p>
        </p:txBody>
      </p:sp>
      <p:sp>
        <p:nvSpPr>
          <p:cNvPr id="3" name="Объект 2"/>
          <p:cNvSpPr>
            <a:spLocks noGrp="1"/>
          </p:cNvSpPr>
          <p:nvPr>
            <p:ph idx="1"/>
          </p:nvPr>
        </p:nvSpPr>
        <p:spPr>
          <a:xfrm>
            <a:off x="1835696" y="908720"/>
            <a:ext cx="7167124" cy="1800200"/>
          </a:xfrm>
        </p:spPr>
        <p:txBody>
          <a:bodyPr>
            <a:normAutofit fontScale="25000" lnSpcReduction="20000"/>
          </a:bodyPr>
          <a:lstStyle/>
          <a:p>
            <a:pPr algn="just"/>
            <a:r>
              <a:rPr lang="ru-RU" sz="7200" b="1" dirty="0">
                <a:latin typeface="Times New Roman" panose="02020603050405020304" pitchFamily="18" charset="0"/>
                <a:cs typeface="Times New Roman" panose="02020603050405020304" pitchFamily="18" charset="0"/>
              </a:rPr>
              <a:t>Сельскохозяйственный потребительские кооперативы (</a:t>
            </a:r>
            <a:r>
              <a:rPr lang="ru-RU" sz="7200" b="1" dirty="0" err="1">
                <a:latin typeface="Times New Roman" panose="02020603050405020304" pitchFamily="18" charset="0"/>
                <a:cs typeface="Times New Roman" panose="02020603050405020304" pitchFamily="18" charset="0"/>
              </a:rPr>
              <a:t>СПоК</a:t>
            </a:r>
            <a:r>
              <a:rPr lang="ru-RU" sz="7200" b="1" dirty="0">
                <a:latin typeface="Times New Roman" panose="02020603050405020304" pitchFamily="18" charset="0"/>
                <a:cs typeface="Times New Roman" panose="02020603050405020304" pitchFamily="18" charset="0"/>
              </a:rPr>
              <a:t>)</a:t>
            </a:r>
            <a:r>
              <a:rPr lang="ru-RU" sz="7200" dirty="0">
                <a:latin typeface="Times New Roman" panose="02020603050405020304" pitchFamily="18" charset="0"/>
                <a:cs typeface="Times New Roman" panose="02020603050405020304" pitchFamily="18" charset="0"/>
              </a:rPr>
              <a:t> созданные в соответствии с ФЗ от 08.12.1995 № 193-ФЗ «О сельскохозяйственной кооперации» (кроме с/</a:t>
            </a:r>
            <a:r>
              <a:rPr lang="ru-RU" sz="7200" dirty="0" err="1">
                <a:latin typeface="Times New Roman" panose="02020603050405020304" pitchFamily="18" charset="0"/>
                <a:cs typeface="Times New Roman" panose="02020603050405020304" pitchFamily="18" charset="0"/>
              </a:rPr>
              <a:t>х</a:t>
            </a:r>
            <a:r>
              <a:rPr lang="ru-RU" sz="7200" dirty="0">
                <a:latin typeface="Times New Roman" panose="02020603050405020304" pitchFamily="18" charset="0"/>
                <a:cs typeface="Times New Roman" panose="02020603050405020304" pitchFamily="18" charset="0"/>
              </a:rPr>
              <a:t> кредитных кооперативов):</a:t>
            </a:r>
          </a:p>
          <a:p>
            <a:pPr algn="just">
              <a:buFontTx/>
              <a:buChar char="-"/>
            </a:pPr>
            <a:r>
              <a:rPr lang="ru-RU" sz="4800" dirty="0">
                <a:latin typeface="Times New Roman" panose="02020603050405020304" pitchFamily="18" charset="0"/>
                <a:cs typeface="Times New Roman" panose="02020603050405020304" pitchFamily="18" charset="0"/>
              </a:rPr>
              <a:t>с/х товаропроизводителями и (или) гражданами ведущими личное подсобное хозяйство;</a:t>
            </a:r>
          </a:p>
          <a:p>
            <a:pPr algn="just">
              <a:buFontTx/>
              <a:buChar char="-"/>
            </a:pPr>
            <a:r>
              <a:rPr lang="ru-RU" sz="4800" dirty="0">
                <a:latin typeface="Times New Roman" panose="02020603050405020304" pitchFamily="18" charset="0"/>
                <a:cs typeface="Times New Roman" panose="02020603050405020304" pitchFamily="18" charset="0"/>
              </a:rPr>
              <a:t>не менее чем 2-мя юр. лицами или не менее чем 3-мя гражданами;</a:t>
            </a:r>
          </a:p>
          <a:p>
            <a:pPr algn="just">
              <a:buFontTx/>
              <a:buChar char="-"/>
            </a:pPr>
            <a:r>
              <a:rPr lang="ru-RU" sz="4800" dirty="0">
                <a:latin typeface="Times New Roman" panose="02020603050405020304" pitchFamily="18" charset="0"/>
                <a:cs typeface="Times New Roman" panose="02020603050405020304" pitchFamily="18" charset="0"/>
              </a:rPr>
              <a:t>в наименовании присутствует указание на основной вид деятельности, а также слова «сельскохозяйственный потребительский кооператив».</a:t>
            </a:r>
          </a:p>
          <a:p>
            <a:pPr algn="just"/>
            <a:r>
              <a:rPr lang="ru-RU" sz="6000" dirty="0" err="1">
                <a:latin typeface="Times New Roman" panose="02020603050405020304" pitchFamily="18" charset="0"/>
                <a:cs typeface="Times New Roman" panose="02020603050405020304" pitchFamily="18" charset="0"/>
              </a:rPr>
              <a:t>СПоК</a:t>
            </a:r>
            <a:r>
              <a:rPr lang="ru-RU" sz="6000" dirty="0">
                <a:latin typeface="Times New Roman" panose="02020603050405020304" pitchFamily="18" charset="0"/>
                <a:cs typeface="Times New Roman" panose="02020603050405020304" pitchFamily="18" charset="0"/>
              </a:rPr>
              <a:t> зарегистрирован в РФ и осуществляющие деятельность на территории Кировской области;</a:t>
            </a:r>
          </a:p>
          <a:p>
            <a:pPr algn="just"/>
            <a:r>
              <a:rPr lang="ru-RU" sz="6000" dirty="0">
                <a:latin typeface="Times New Roman" panose="02020603050405020304" pitchFamily="18" charset="0"/>
                <a:cs typeface="Times New Roman" panose="02020603050405020304" pitchFamily="18" charset="0"/>
              </a:rPr>
              <a:t>не менее 50% объема работ (услуг) выполняется для членов </a:t>
            </a:r>
            <a:r>
              <a:rPr lang="ru-RU" sz="6000" dirty="0" err="1">
                <a:latin typeface="Times New Roman" pitchFamily="18" charset="0"/>
                <a:cs typeface="Times New Roman" pitchFamily="18" charset="0"/>
              </a:rPr>
              <a:t>СПоКа</a:t>
            </a:r>
            <a:r>
              <a:rPr lang="ru-RU" sz="6000" dirty="0">
                <a:latin typeface="Times New Roman" pitchFamily="18" charset="0"/>
                <a:cs typeface="Times New Roman" pitchFamily="18" charset="0"/>
              </a:rPr>
              <a:t>;</a:t>
            </a:r>
          </a:p>
          <a:p>
            <a:pPr algn="just"/>
            <a:r>
              <a:rPr lang="ru-RU" sz="6000" dirty="0">
                <a:latin typeface="Times New Roman" pitchFamily="18" charset="0"/>
                <a:cs typeface="Times New Roman" pitchFamily="18" charset="0"/>
              </a:rPr>
              <a:t>осуществляют хранение, первичную и (или) последующую (промышленную) переработку с/</a:t>
            </a:r>
            <a:r>
              <a:rPr lang="ru-RU" sz="6000" dirty="0" err="1">
                <a:latin typeface="Times New Roman" pitchFamily="18" charset="0"/>
                <a:cs typeface="Times New Roman" pitchFamily="18" charset="0"/>
              </a:rPr>
              <a:t>х</a:t>
            </a:r>
            <a:r>
              <a:rPr lang="ru-RU" sz="6000" dirty="0">
                <a:latin typeface="Times New Roman" pitchFamily="18" charset="0"/>
                <a:cs typeface="Times New Roman" pitchFamily="18" charset="0"/>
              </a:rPr>
              <a:t> продукции (в т.ч. на арендованных основных средствах) в соответствии с перечнями, утв. распоряжениями Правительства РФ от 25.01.2017 № 79-р и от 21.08.2019 № 1856-р, указанными в ч.1 ст.3 и ч.1 ст.7 ФЗ от 29.12.2006 № 264-ФЗ "О развитии сельского хозяйства« </a:t>
            </a:r>
            <a:r>
              <a:rPr lang="ru-RU" sz="6000" i="1" dirty="0">
                <a:latin typeface="Times New Roman" pitchFamily="18" charset="0"/>
                <a:cs typeface="Times New Roman" pitchFamily="18" charset="0"/>
              </a:rPr>
              <a:t>(перечень продукции).</a:t>
            </a:r>
          </a:p>
          <a:p>
            <a:pPr algn="just"/>
            <a:endParaRPr lang="ru-RU" sz="45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051720" y="4365104"/>
            <a:ext cx="7092280" cy="923330"/>
          </a:xfrm>
          <a:prstGeom prst="rect">
            <a:avLst/>
          </a:prstGeom>
        </p:spPr>
        <p:txBody>
          <a:bodyPr wrap="square">
            <a:spAutoFit/>
          </a:bodyPr>
          <a:lstStyle/>
          <a:p>
            <a:pPr algn="just"/>
            <a:r>
              <a:rPr lang="ru-RU" b="1" dirty="0">
                <a:latin typeface="Times New Roman" pitchFamily="18" charset="0"/>
                <a:cs typeface="Times New Roman" pitchFamily="18" charset="0"/>
              </a:rPr>
              <a:t>Крестьянские (фермерские) хозяйства</a:t>
            </a:r>
            <a:r>
              <a:rPr lang="ru-RU" dirty="0">
                <a:latin typeface="Times New Roman" pitchFamily="18" charset="0"/>
                <a:cs typeface="Times New Roman" pitchFamily="18" charset="0"/>
              </a:rPr>
              <a:t>, соответствующие требованиям ФЗ от 11.06.2003 N 74-ФЗ «О крестьянском (фермерском) хозяйстве»:</a:t>
            </a:r>
          </a:p>
        </p:txBody>
      </p:sp>
      <p:sp>
        <p:nvSpPr>
          <p:cNvPr id="2050" name="AutoShape 2" descr="Регистрация КФХ | МФЦ БИЗНЕС"/>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p:cNvPicPr/>
          <p:nvPr/>
        </p:nvPicPr>
        <p:blipFill>
          <a:blip r:embed="rId3" cstate="print"/>
          <a:srcRect l="55799" t="27635" r="2031" b="27635"/>
          <a:stretch>
            <a:fillRect/>
          </a:stretch>
        </p:blipFill>
        <p:spPr bwMode="auto">
          <a:xfrm>
            <a:off x="0" y="4437112"/>
            <a:ext cx="2016224" cy="1495425"/>
          </a:xfrm>
          <a:prstGeom prst="rect">
            <a:avLst/>
          </a:prstGeom>
          <a:noFill/>
          <a:ln w="9525">
            <a:noFill/>
            <a:miter lim="800000"/>
            <a:headEnd/>
            <a:tailEnd/>
          </a:ln>
        </p:spPr>
      </p:pic>
      <p:pic>
        <p:nvPicPr>
          <p:cNvPr id="2052" name="Picture 4" descr="Ruel C. Limbo | FFTC Agricultural Policy Platform (FFTC-AP)"/>
          <p:cNvPicPr>
            <a:picLocks noChangeAspect="1" noChangeArrowheads="1"/>
          </p:cNvPicPr>
          <p:nvPr/>
        </p:nvPicPr>
        <p:blipFill>
          <a:blip r:embed="rId4" cstate="print"/>
          <a:srcRect/>
          <a:stretch>
            <a:fillRect/>
          </a:stretch>
        </p:blipFill>
        <p:spPr bwMode="auto">
          <a:xfrm>
            <a:off x="107504" y="836712"/>
            <a:ext cx="1754078" cy="1511968"/>
          </a:xfrm>
          <a:prstGeom prst="rect">
            <a:avLst/>
          </a:prstGeom>
          <a:noFill/>
        </p:spPr>
      </p:pic>
      <p:sp>
        <p:nvSpPr>
          <p:cNvPr id="10" name="Прямоугольник 9"/>
          <p:cNvSpPr/>
          <p:nvPr/>
        </p:nvSpPr>
        <p:spPr>
          <a:xfrm>
            <a:off x="2051720" y="4941168"/>
            <a:ext cx="6984776" cy="877163"/>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 з</a:t>
            </a:r>
            <a:r>
              <a:rPr lang="ru-RU" sz="1500" dirty="0">
                <a:latin typeface="Times New Roman" panose="02020603050405020304" pitchFamily="18" charset="0"/>
                <a:cs typeface="Times New Roman" panose="02020603050405020304" pitchFamily="18" charset="0"/>
              </a:rPr>
              <a:t>арегистрированы  в РФ и осуществляющие деятельность на территории Кировской области;</a:t>
            </a:r>
            <a:endParaRPr lang="ru-RU" sz="1500" dirty="0"/>
          </a:p>
        </p:txBody>
      </p:sp>
      <p:sp>
        <p:nvSpPr>
          <p:cNvPr id="11" name="Прямоугольник 10"/>
          <p:cNvSpPr/>
          <p:nvPr/>
        </p:nvSpPr>
        <p:spPr>
          <a:xfrm>
            <a:off x="0" y="5842337"/>
            <a:ext cx="9144000" cy="1031051"/>
          </a:xfrm>
          <a:prstGeom prst="rect">
            <a:avLst/>
          </a:prstGeom>
        </p:spPr>
        <p:txBody>
          <a:bodyPr wrap="square">
            <a:spAutoFit/>
          </a:bodyPr>
          <a:lstStyle/>
          <a:p>
            <a:pPr algn="just"/>
            <a:r>
              <a:rPr lang="ru-RU" sz="1500" dirty="0">
                <a:latin typeface="Times New Roman" pitchFamily="18" charset="0"/>
                <a:cs typeface="Times New Roman" pitchFamily="18" charset="0"/>
              </a:rPr>
              <a:t>* осуществляют хранение, первичную и (или) последующую (промышленную) переработку с/</a:t>
            </a:r>
            <a:r>
              <a:rPr lang="ru-RU" sz="1500" dirty="0" err="1">
                <a:latin typeface="Times New Roman" pitchFamily="18" charset="0"/>
                <a:cs typeface="Times New Roman" pitchFamily="18" charset="0"/>
              </a:rPr>
              <a:t>х</a:t>
            </a:r>
            <a:r>
              <a:rPr lang="ru-RU" sz="1500" dirty="0">
                <a:latin typeface="Times New Roman" pitchFamily="18" charset="0"/>
                <a:cs typeface="Times New Roman" pitchFamily="18" charset="0"/>
              </a:rPr>
              <a:t> продукции (в т.ч. на арендованных основных средствах) в соответствии с перечнями, утв. распоряжениями Правительства РФ от 25.01.2017 №  79-р и от 21.08.2019 №</a:t>
            </a:r>
            <a:r>
              <a:rPr lang="ru-RU" sz="1500" dirty="0">
                <a:latin typeface="Times New Roman" pitchFamily="18" charset="0"/>
                <a:cs typeface="Times New Roman" pitchFamily="18" charset="0"/>
                <a:hlinkClick r:id="rId5"/>
              </a:rPr>
              <a:t> </a:t>
            </a:r>
            <a:r>
              <a:rPr lang="ru-RU" sz="1500" dirty="0">
                <a:latin typeface="Times New Roman" pitchFamily="18" charset="0"/>
                <a:cs typeface="Times New Roman" pitchFamily="18" charset="0"/>
              </a:rPr>
              <a:t>1856-р, указанными в ч.1 ст.3 и ч.1 ст.7 ФЗ от 29.12.2006 № 264-ФЗ "О развитии сельского хозяйства"</a:t>
            </a:r>
            <a:r>
              <a:rPr lang="ru-RU" sz="1600" i="1" dirty="0">
                <a:latin typeface="Times New Roman" pitchFamily="18" charset="0"/>
                <a:cs typeface="Times New Roman" pitchFamily="18" charset="0"/>
              </a:rPr>
              <a:t> (перечень продукции).</a:t>
            </a:r>
            <a:r>
              <a:rPr lang="ru-RU" sz="1500" dirty="0">
                <a:latin typeface="Times New Roman" pitchFamily="18" charset="0"/>
                <a:cs typeface="Times New Roman" pitchFamily="18" charset="0"/>
              </a:rPr>
              <a:t>.</a:t>
            </a:r>
          </a:p>
        </p:txBody>
      </p:sp>
    </p:spTree>
    <p:extLst>
      <p:ext uri="{BB962C8B-B14F-4D97-AF65-F5344CB8AC3E}">
        <p14:creationId xmlns:p14="http://schemas.microsoft.com/office/powerpoint/2010/main" val="3059762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579296" cy="490066"/>
          </a:xfrm>
        </p:spPr>
        <p:txBody>
          <a:bodyPr>
            <a:normAutofit fontScale="90000"/>
          </a:bodyPr>
          <a:lstStyle/>
          <a:p>
            <a:r>
              <a:rPr lang="ru-RU" sz="3200" b="1" dirty="0">
                <a:latin typeface="Times New Roman" panose="02020603050405020304" pitchFamily="18" charset="0"/>
                <a:cs typeface="Times New Roman" panose="02020603050405020304" pitchFamily="18" charset="0"/>
              </a:rPr>
              <a:t>Требования к переработчику – участнику отбора</a:t>
            </a:r>
          </a:p>
        </p:txBody>
      </p:sp>
      <p:graphicFrame>
        <p:nvGraphicFramePr>
          <p:cNvPr id="4" name="Таблица 3">
            <a:extLst>
              <a:ext uri="{FF2B5EF4-FFF2-40B4-BE49-F238E27FC236}">
                <a16:creationId xmlns:a16="http://schemas.microsoft.com/office/drawing/2014/main" id="{7D0E1DD2-6298-5621-EB0D-3ADC8CA0F12E}"/>
              </a:ext>
            </a:extLst>
          </p:cNvPr>
          <p:cNvGraphicFramePr>
            <a:graphicFrameLocks noGrp="1"/>
          </p:cNvGraphicFramePr>
          <p:nvPr>
            <p:extLst>
              <p:ext uri="{D42A27DB-BD31-4B8C-83A1-F6EECF244321}">
                <p14:modId xmlns:p14="http://schemas.microsoft.com/office/powerpoint/2010/main" val="3293617930"/>
              </p:ext>
            </p:extLst>
          </p:nvPr>
        </p:nvGraphicFramePr>
        <p:xfrm>
          <a:off x="282352" y="795464"/>
          <a:ext cx="8229600" cy="5852160"/>
        </p:xfrm>
        <a:graphic>
          <a:graphicData uri="http://schemas.openxmlformats.org/drawingml/2006/table">
            <a:tbl>
              <a:tblPr firstRow="1" firstCol="1" bandRow="1"/>
              <a:tblGrid>
                <a:gridCol w="8229600">
                  <a:extLst>
                    <a:ext uri="{9D8B030D-6E8A-4147-A177-3AD203B41FA5}">
                      <a16:colId xmlns:a16="http://schemas.microsoft.com/office/drawing/2014/main" val="1275165991"/>
                    </a:ext>
                  </a:extLst>
                </a:gridCol>
              </a:tblGrid>
              <a:tr h="463055">
                <a:tc>
                  <a:txBody>
                    <a:bodyPr/>
                    <a:lstStyle/>
                    <a:p>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отсутствует неисполненная обязанность по уплате налогов, сборов, страховых взносов, пеней, штрафов, процентов, подлежащих уплате </a:t>
                      </a:r>
                    </a:p>
                  </a:txBody>
                  <a:tcPr marL="54584" marR="5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3292279"/>
                  </a:ext>
                </a:extLst>
              </a:tr>
              <a:tr h="694583">
                <a:tc>
                  <a:txBody>
                    <a:bodyPr/>
                    <a:lstStyle/>
                    <a:p>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отсутствует просроченная задолженность по возврату в областной бюджет субсидий, бюджетных инвестиций, предоставленных в т.ч. в соответствии с иными правовыми актами Кировской области, и иная просроченная (неурегулированная) задолженность по денежным обязательствам перед областным бюджетом</a:t>
                      </a:r>
                    </a:p>
                  </a:txBody>
                  <a:tcPr marL="54584" marR="5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2917434"/>
                  </a:ext>
                </a:extLst>
              </a:tr>
              <a:tr h="694583">
                <a:tc>
                  <a:txBody>
                    <a:bodyPr/>
                    <a:lstStyle/>
                    <a:p>
                      <a:pPr algn="just"/>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Переработчик – юр. лицо не находится в процессе реорганизации (за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искл</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реорганизации в форме присоединения к юр. лицу, являющемуся участником отбора, другого юр. лица), ликвидации, в отношении него не введена процедура банкротства, его деятельность не приостановлена, а переработчик - ИП не прекратил деятельность в качестве ИП.</a:t>
                      </a:r>
                    </a:p>
                  </a:txBody>
                  <a:tcPr marL="54584" marR="5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6225614"/>
                  </a:ext>
                </a:extLst>
              </a:tr>
              <a:tr h="694583">
                <a:tc>
                  <a:txBody>
                    <a:bodyPr/>
                    <a:lstStyle/>
                    <a:p>
                      <a:pPr algn="just"/>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В реестре дисквалифицированных лиц отсутствуют сведения о дисквалифицированных руководителе, членах коллегиального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испол</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органа, лице, исполняющем функции единоличного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испол</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органа, или главном бухгалтере переработчика,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явл</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юр. лицом, либо о переработчике – ИП</a:t>
                      </a:r>
                    </a:p>
                  </a:txBody>
                  <a:tcPr marL="54584" marR="5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9298882"/>
                  </a:ext>
                </a:extLst>
              </a:tr>
              <a:tr h="694583">
                <a:tc>
                  <a:txBody>
                    <a:bodyPr/>
                    <a:lstStyle/>
                    <a:p>
                      <a:pPr algn="just"/>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5.</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Переработчик не находится в перечне организаций и физ. лиц, в отношении которых имеются сведения об их причастности к экстремистской деятельности или терроризму, либо в перечне организаций и физ. лиц, в отношении которых имеются сведения об их причастности к распространению оружия массового уничтожения</a:t>
                      </a:r>
                    </a:p>
                  </a:txBody>
                  <a:tcPr marL="54584" marR="5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0959256"/>
                  </a:ext>
                </a:extLst>
              </a:tr>
              <a:tr h="1007086">
                <a:tc>
                  <a:txBody>
                    <a:bodyPr/>
                    <a:lstStyle/>
                    <a:p>
                      <a:pPr algn="just"/>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6</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.по состоянию на дату формирования справки о наличии на дату формирования справки положительного, отрицательного или нулевого сальдо единого налогового счета налогоплательщика, плательщика сбора, плательщика страховых взносов или налогового агента, но не ранее первого числа месяца обращения за субсидией отсутствует на едином налоговом счете или не превышает размер (30 тыс.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руб</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задолженность по уплате налогов, сборов и страховых взносов в бюджеты РФ.</a:t>
                      </a:r>
                    </a:p>
                  </a:txBody>
                  <a:tcPr marL="54584" marR="5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3215307"/>
                  </a:ext>
                </a:extLst>
              </a:tr>
            </a:tbl>
          </a:graphicData>
        </a:graphic>
      </p:graphicFrame>
    </p:spTree>
    <p:extLst>
      <p:ext uri="{BB962C8B-B14F-4D97-AF65-F5344CB8AC3E}">
        <p14:creationId xmlns:p14="http://schemas.microsoft.com/office/powerpoint/2010/main" val="3559572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08720"/>
            <a:ext cx="8383960" cy="288031"/>
          </a:xfrm>
        </p:spPr>
        <p:txBody>
          <a:bodyPr>
            <a:normAutofit fontScale="90000"/>
          </a:bodyPr>
          <a:lstStyle/>
          <a:p>
            <a:r>
              <a:rPr lang="ru-RU" sz="2000" b="1" dirty="0">
                <a:latin typeface="Times New Roman" panose="02020603050405020304" pitchFamily="18" charset="0"/>
                <a:cs typeface="Times New Roman" panose="02020603050405020304" pitchFamily="18" charset="0"/>
              </a:rPr>
              <a:t>Условия предоставления:</a:t>
            </a:r>
          </a:p>
        </p:txBody>
      </p:sp>
      <p:sp>
        <p:nvSpPr>
          <p:cNvPr id="3" name="Объект 2"/>
          <p:cNvSpPr>
            <a:spLocks noGrp="1"/>
          </p:cNvSpPr>
          <p:nvPr>
            <p:ph idx="1"/>
          </p:nvPr>
        </p:nvSpPr>
        <p:spPr>
          <a:xfrm>
            <a:off x="179512" y="1124744"/>
            <a:ext cx="8784976" cy="1251520"/>
          </a:xfrm>
        </p:spPr>
        <p:txBody>
          <a:bodyPr>
            <a:normAutofit lnSpcReduction="10000"/>
          </a:bodyPr>
          <a:lstStyle/>
          <a:p>
            <a:pPr algn="just"/>
            <a:r>
              <a:rPr lang="ru-RU" sz="2000" dirty="0">
                <a:latin typeface="Times New Roman" pitchFamily="18" charset="0"/>
                <a:cs typeface="Times New Roman" pitchFamily="18" charset="0"/>
              </a:rPr>
              <a:t>при условии передачи приобретенных семенного материала овощей, картофеля,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посадочного материала ягодных культур, а также молодняка КРС, овец и коз </a:t>
            </a:r>
            <a:r>
              <a:rPr lang="ru-RU" sz="2000" dirty="0">
                <a:latin typeface="Times New Roman" pitchFamily="18" charset="0"/>
                <a:cs typeface="Times New Roman" pitchFamily="18" charset="0"/>
              </a:rPr>
              <a:t>гражданам, ведущим личное подсобное хозяйство (ЛПХ), в целях последующего использования в соответствии с </a:t>
            </a:r>
            <a:r>
              <a:rPr lang="ru-RU" sz="2000" dirty="0" err="1">
                <a:latin typeface="Times New Roman" pitchFamily="18" charset="0"/>
                <a:cs typeface="Times New Roman" pitchFamily="18" charset="0"/>
              </a:rPr>
              <a:t>агроконтрактом</a:t>
            </a:r>
            <a:r>
              <a:rPr lang="ru-RU" sz="2000" dirty="0">
                <a:latin typeface="Times New Roman" pitchFamily="18" charset="0"/>
                <a:cs typeface="Times New Roman" pitchFamily="18" charset="0"/>
              </a:rPr>
              <a:t>;</a:t>
            </a:r>
          </a:p>
          <a:p>
            <a:pPr algn="just"/>
            <a:endParaRPr lang="ru-RU" sz="9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stretch>
            <a:fillRect/>
          </a:stretch>
        </p:blipFill>
        <p:spPr>
          <a:xfrm>
            <a:off x="6692007" y="3789040"/>
            <a:ext cx="2451993" cy="1634663"/>
          </a:xfrm>
          <a:prstGeom prst="rect">
            <a:avLst/>
          </a:prstGeom>
        </p:spPr>
      </p:pic>
      <p:sp>
        <p:nvSpPr>
          <p:cNvPr id="5" name="TextBox 4"/>
          <p:cNvSpPr txBox="1"/>
          <p:nvPr/>
        </p:nvSpPr>
        <p:spPr>
          <a:xfrm>
            <a:off x="81417" y="4081769"/>
            <a:ext cx="5220072" cy="1077218"/>
          </a:xfrm>
          <a:prstGeom prst="rect">
            <a:avLst/>
          </a:prstGeom>
          <a:noFill/>
        </p:spPr>
        <p:txBody>
          <a:bodyPr wrap="square" rtlCol="0">
            <a:spAutoFit/>
          </a:bodyPr>
          <a:lstStyle/>
          <a:p>
            <a:pPr algn="ctr"/>
            <a:r>
              <a:rPr lang="ru-RU" sz="2000" dirty="0">
                <a:solidFill>
                  <a:srgbClr val="FF0000"/>
                </a:solidFill>
                <a:latin typeface="Times New Roman" panose="02020603050405020304" pitchFamily="18" charset="0"/>
                <a:cs typeface="Times New Roman" panose="02020603050405020304" pitchFamily="18" charset="0"/>
              </a:rPr>
              <a:t>Размер субсидии = 50 % стоимости , но </a:t>
            </a:r>
          </a:p>
          <a:p>
            <a:pPr algn="ctr"/>
            <a:r>
              <a:rPr lang="ru-RU" sz="2000" dirty="0">
                <a:solidFill>
                  <a:srgbClr val="FF0000"/>
                </a:solidFill>
                <a:latin typeface="Times New Roman" panose="02020603050405020304" pitchFamily="18" charset="0"/>
                <a:cs typeface="Times New Roman" panose="02020603050405020304" pitchFamily="18" charset="0"/>
              </a:rPr>
              <a:t>не более 5 млн. рублей на </a:t>
            </a:r>
          </a:p>
          <a:p>
            <a:pPr algn="ctr"/>
            <a:r>
              <a:rPr lang="ru-RU" sz="2000" dirty="0">
                <a:solidFill>
                  <a:srgbClr val="FF0000"/>
                </a:solidFill>
                <a:latin typeface="Times New Roman" panose="02020603050405020304" pitchFamily="18" charset="0"/>
                <a:cs typeface="Times New Roman" panose="02020603050405020304" pitchFamily="18" charset="0"/>
              </a:rPr>
              <a:t>одного переработчика (</a:t>
            </a:r>
            <a:r>
              <a:rPr lang="ru-RU" sz="2000" dirty="0" err="1">
                <a:solidFill>
                  <a:srgbClr val="FF0000"/>
                </a:solidFill>
                <a:latin typeface="Times New Roman" panose="02020603050405020304" pitchFamily="18" charset="0"/>
                <a:cs typeface="Times New Roman" panose="02020603050405020304" pitchFamily="18" charset="0"/>
              </a:rPr>
              <a:t>в.т.ч.НДС</a:t>
            </a:r>
            <a:r>
              <a:rPr lang="ru-RU" sz="2400" dirty="0">
                <a:solidFill>
                  <a:srgbClr val="FF0000"/>
                </a:solidFill>
                <a:latin typeface="Times New Roman" panose="02020603050405020304" pitchFamily="18" charset="0"/>
                <a:cs typeface="Times New Roman" panose="02020603050405020304" pitchFamily="18" charset="0"/>
              </a:rPr>
              <a:t>). </a:t>
            </a:r>
          </a:p>
        </p:txBody>
      </p:sp>
      <p:sp>
        <p:nvSpPr>
          <p:cNvPr id="6" name="Прямоугольник 5"/>
          <p:cNvSpPr/>
          <p:nvPr/>
        </p:nvSpPr>
        <p:spPr>
          <a:xfrm>
            <a:off x="0" y="0"/>
            <a:ext cx="9144000" cy="1015663"/>
          </a:xfrm>
          <a:prstGeom prst="rect">
            <a:avLst/>
          </a:prstGeom>
        </p:spPr>
        <p:txBody>
          <a:bodyPr wrap="square">
            <a:spAutoFit/>
          </a:bodyPr>
          <a:lstStyle/>
          <a:p>
            <a:pPr algn="ctr">
              <a:buAutoNum type="arabicPeriod"/>
            </a:pPr>
            <a:r>
              <a:rPr lang="ru-RU" b="1" i="1" dirty="0">
                <a:solidFill>
                  <a:srgbClr val="7030A0"/>
                </a:solidFill>
                <a:latin typeface="Times New Roman" panose="02020603050405020304" pitchFamily="18" charset="0"/>
                <a:cs typeface="Times New Roman" panose="02020603050405020304" pitchFamily="18" charset="0"/>
              </a:rPr>
              <a:t> </a:t>
            </a:r>
            <a:r>
              <a:rPr lang="ru-RU" sz="2000" b="1" i="1" dirty="0">
                <a:solidFill>
                  <a:srgbClr val="7030A0"/>
                </a:solidFill>
                <a:latin typeface="Times New Roman" panose="02020603050405020304" pitchFamily="18" charset="0"/>
                <a:cs typeface="Times New Roman" panose="02020603050405020304" pitchFamily="18" charset="0"/>
              </a:rPr>
              <a:t>Субсидии на возмещение части затрат, связанных с приобретением семенного материала овощей, картофеля, </a:t>
            </a:r>
            <a:r>
              <a:rPr lang="ru-RU" sz="2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посадочного материала ягодных культур, а также молодняка КРС, овец и коз </a:t>
            </a:r>
            <a:endParaRPr lang="ru-RU" sz="2000" b="1" i="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971346" y="2319501"/>
            <a:ext cx="8100392" cy="1015663"/>
          </a:xfrm>
          <a:prstGeom prst="rect">
            <a:avLst/>
          </a:prstGeom>
        </p:spPr>
        <p:txBody>
          <a:bodyPr wrap="square">
            <a:spAutoFit/>
          </a:bodyPr>
          <a:lstStyle/>
          <a:p>
            <a:pPr algn="just"/>
            <a:r>
              <a:rPr lang="ru-RU" sz="1200" b="1" dirty="0" err="1">
                <a:latin typeface="Times New Roman" panose="02020603050405020304" pitchFamily="18" charset="0"/>
                <a:cs typeface="Times New Roman" pitchFamily="18" charset="0"/>
              </a:rPr>
              <a:t>агроконтракт</a:t>
            </a:r>
            <a:r>
              <a:rPr lang="ru-RU" sz="1200" dirty="0">
                <a:latin typeface="Times New Roman" panose="02020603050405020304" pitchFamily="18" charset="0"/>
                <a:cs typeface="Times New Roman" pitchFamily="18" charset="0"/>
              </a:rPr>
              <a:t> - </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договор (соглашение), заключаемый между переработчиком и гражданином ЛПХ, предусматривающий передачу переработчиком семенного материала овощей, картофеля, посадочного материала ягодных культур, а также молодняка КРС, овец и коз в пользу указанного гражданина за поставляемые овощи открытого грунта, картофель, ягоды, молоко, мясо, а также КРС, овец и коз на убой в соответствии с условиями, установленными данным договором (соглашением</a:t>
            </a:r>
            <a:r>
              <a:rPr lang="ru-RU" sz="1200" dirty="0">
                <a:latin typeface="Times New Roman" panose="02020603050405020304" pitchFamily="18" charset="0"/>
                <a:cs typeface="Times New Roman" pitchFamily="18" charset="0"/>
              </a:rPr>
              <a:t>);</a:t>
            </a:r>
          </a:p>
        </p:txBody>
      </p:sp>
      <p:sp>
        <p:nvSpPr>
          <p:cNvPr id="9" name="Прямоугольник 8"/>
          <p:cNvSpPr/>
          <p:nvPr/>
        </p:nvSpPr>
        <p:spPr>
          <a:xfrm>
            <a:off x="1043608" y="3284984"/>
            <a:ext cx="8100392" cy="646331"/>
          </a:xfrm>
          <a:prstGeom prst="rect">
            <a:avLst/>
          </a:prstGeom>
        </p:spPr>
        <p:txBody>
          <a:bodyPr wrap="square">
            <a:spAutoFit/>
          </a:bodyPr>
          <a:lstStyle/>
          <a:p>
            <a:r>
              <a:rPr lang="ru-RU" sz="1200" b="1" dirty="0">
                <a:latin typeface="Times New Roman" pitchFamily="18" charset="0"/>
                <a:cs typeface="Times New Roman" pitchFamily="18" charset="0"/>
              </a:rPr>
              <a:t>гражданин, ведущий ЛПХ, </a:t>
            </a:r>
            <a:r>
              <a:rPr lang="ru-RU" sz="1200" dirty="0">
                <a:latin typeface="Times New Roman" pitchFamily="18" charset="0"/>
                <a:cs typeface="Times New Roman" pitchFamily="18" charset="0"/>
              </a:rPr>
              <a:t>- гражданин, осуществляющий ведение </a:t>
            </a:r>
            <a:r>
              <a:rPr lang="ru-RU" sz="1200" dirty="0" err="1">
                <a:latin typeface="Times New Roman" pitchFamily="18" charset="0"/>
                <a:cs typeface="Times New Roman" pitchFamily="18" charset="0"/>
              </a:rPr>
              <a:t>ЛПХв</a:t>
            </a:r>
            <a:r>
              <a:rPr lang="ru-RU" sz="1200" dirty="0">
                <a:latin typeface="Times New Roman" pitchFamily="18" charset="0"/>
                <a:cs typeface="Times New Roman" pitchFamily="18" charset="0"/>
              </a:rPr>
              <a:t> соответствии с ФЗ от 07.07.2003 № 112-ФЗ "О личном подсобном хозяйстве", применяющий специальный налоговый режим «</a:t>
            </a:r>
            <a:r>
              <a:rPr lang="ru-RU" sz="1200" b="1" i="1" dirty="0">
                <a:latin typeface="Times New Roman" pitchFamily="18" charset="0"/>
                <a:cs typeface="Times New Roman" pitchFamily="18" charset="0"/>
              </a:rPr>
              <a:t>Налог на профессиональный доход»</a:t>
            </a:r>
            <a:r>
              <a:rPr lang="ru-RU" sz="1200" dirty="0">
                <a:latin typeface="Times New Roman" pitchFamily="18" charset="0"/>
                <a:cs typeface="Times New Roman" pitchFamily="18" charset="0"/>
              </a:rPr>
              <a:t> (самозанятый).</a:t>
            </a:r>
          </a:p>
        </p:txBody>
      </p:sp>
      <p:sp>
        <p:nvSpPr>
          <p:cNvPr id="45058" name="AutoShape 2" descr="1 098 рез. по запросу «Постскриптум» — изображения, стоковые фотографии и  векторная графика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5060" name="Picture 4" descr="1 098 рез. по запросу «Постскриптум» — изображения, стоковые фотографии и  векторная графика | Shutterstock"/>
          <p:cNvPicPr>
            <a:picLocks noChangeAspect="1" noChangeArrowheads="1"/>
          </p:cNvPicPr>
          <p:nvPr/>
        </p:nvPicPr>
        <p:blipFill>
          <a:blip r:embed="rId3" cstate="print"/>
          <a:srcRect l="24500" t="29201" r="23001" b="35108"/>
          <a:stretch>
            <a:fillRect/>
          </a:stretch>
        </p:blipFill>
        <p:spPr bwMode="auto">
          <a:xfrm>
            <a:off x="0" y="2276872"/>
            <a:ext cx="936104" cy="1296144"/>
          </a:xfrm>
          <a:prstGeom prst="rect">
            <a:avLst/>
          </a:prstGeom>
          <a:noFill/>
        </p:spPr>
      </p:pic>
      <p:pic>
        <p:nvPicPr>
          <p:cNvPr id="45062" name="Picture 6" descr="Картофель свежего урожая!|РОРЦ Агротерминал"/>
          <p:cNvPicPr>
            <a:picLocks noChangeAspect="1" noChangeArrowheads="1"/>
          </p:cNvPicPr>
          <p:nvPr/>
        </p:nvPicPr>
        <p:blipFill>
          <a:blip r:embed="rId4" cstate="print"/>
          <a:srcRect/>
          <a:stretch>
            <a:fillRect/>
          </a:stretch>
        </p:blipFill>
        <p:spPr bwMode="auto">
          <a:xfrm>
            <a:off x="4499992" y="5058000"/>
            <a:ext cx="3262500" cy="1800000"/>
          </a:xfrm>
          <a:prstGeom prst="rect">
            <a:avLst/>
          </a:prstGeom>
          <a:noFill/>
        </p:spPr>
      </p:pic>
      <p:sp>
        <p:nvSpPr>
          <p:cNvPr id="45064" name="AutoShape 8" descr="Семена овощей в Сургут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5066" name="Picture 10" descr="Семена овощей, цветов и зелени купить в Куровском | Товары для дома и дачи  | Авито"/>
          <p:cNvPicPr>
            <a:picLocks noChangeAspect="1" noChangeArrowheads="1"/>
          </p:cNvPicPr>
          <p:nvPr/>
        </p:nvPicPr>
        <p:blipFill>
          <a:blip r:embed="rId5" cstate="print"/>
          <a:srcRect/>
          <a:stretch>
            <a:fillRect/>
          </a:stretch>
        </p:blipFill>
        <p:spPr bwMode="auto">
          <a:xfrm>
            <a:off x="1475656" y="5517232"/>
            <a:ext cx="2431594" cy="1439960"/>
          </a:xfrm>
          <a:prstGeom prst="rect">
            <a:avLst/>
          </a:prstGeom>
          <a:noFill/>
        </p:spPr>
      </p:pic>
    </p:spTree>
    <p:extLst>
      <p:ext uri="{BB962C8B-B14F-4D97-AF65-F5344CB8AC3E}">
        <p14:creationId xmlns:p14="http://schemas.microsoft.com/office/powerpoint/2010/main" val="974429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8496944" cy="1200329"/>
          </a:xfrm>
          <a:prstGeom prst="rect">
            <a:avLst/>
          </a:prstGeom>
        </p:spPr>
        <p:txBody>
          <a:bodyPr wrap="square">
            <a:spAutoFit/>
          </a:bodyPr>
          <a:lstStyle/>
          <a:p>
            <a:pPr algn="ctr"/>
            <a:r>
              <a:rPr lang="ru-RU" b="1" i="1" dirty="0">
                <a:solidFill>
                  <a:srgbClr val="7030A0"/>
                </a:solidFill>
                <a:latin typeface="Times New Roman" panose="02020603050405020304" pitchFamily="18" charset="0"/>
                <a:cs typeface="Times New Roman" panose="02020603050405020304" pitchFamily="18" charset="0"/>
              </a:rPr>
              <a:t>2. Субсидии на возмещение части затрат, связанных с закупкой овощей открытого грунта, ягод, картофеля, молока, мяса (кроме мяса свиней), а также крупного рогатого скота, овец и коз на убой у граждан, ведущих личные подсобные хозяйства</a:t>
            </a:r>
            <a:endParaRPr lang="ru-RU" dirty="0"/>
          </a:p>
        </p:txBody>
      </p:sp>
      <p:sp>
        <p:nvSpPr>
          <p:cNvPr id="3" name="Прямоугольник 2"/>
          <p:cNvSpPr/>
          <p:nvPr/>
        </p:nvSpPr>
        <p:spPr>
          <a:xfrm>
            <a:off x="3203848" y="1268760"/>
            <a:ext cx="2863091" cy="369332"/>
          </a:xfrm>
          <a:prstGeom prst="rect">
            <a:avLst/>
          </a:prstGeom>
        </p:spPr>
        <p:txBody>
          <a:bodyPr wrap="none">
            <a:spAutoFit/>
          </a:bodyPr>
          <a:lstStyle/>
          <a:p>
            <a:r>
              <a:rPr lang="ru-RU" b="1" dirty="0">
                <a:latin typeface="Times New Roman" panose="02020603050405020304" pitchFamily="18" charset="0"/>
                <a:cs typeface="Times New Roman" panose="02020603050405020304" pitchFamily="18" charset="0"/>
              </a:rPr>
              <a:t>Условия предоставления:</a:t>
            </a:r>
            <a:endParaRPr lang="ru-RU" dirty="0"/>
          </a:p>
        </p:txBody>
      </p:sp>
      <p:sp>
        <p:nvSpPr>
          <p:cNvPr id="4" name="Прямоугольник 3"/>
          <p:cNvSpPr/>
          <p:nvPr/>
        </p:nvSpPr>
        <p:spPr>
          <a:xfrm>
            <a:off x="395536" y="1556792"/>
            <a:ext cx="8496944" cy="784830"/>
          </a:xfrm>
          <a:prstGeom prst="rect">
            <a:avLst/>
          </a:prstGeom>
        </p:spPr>
        <p:txBody>
          <a:bodyPr wrap="square">
            <a:spAutoFit/>
          </a:bodyPr>
          <a:lstStyle/>
          <a:p>
            <a:pPr algn="just"/>
            <a:r>
              <a:rPr lang="ru-RU" sz="1500" dirty="0">
                <a:latin typeface="Times New Roman" pitchFamily="18" charset="0"/>
                <a:cs typeface="Times New Roman" pitchFamily="18" charset="0"/>
              </a:rPr>
              <a:t>* возмещение части затрат переработчиков на закупку с/х продукции у граждан, ведущих личные подсобные хозяйства, за IV квартал отчетного финансового года может быть осуществлено в первом полугодии года, следующего за отчетным годом;</a:t>
            </a:r>
          </a:p>
        </p:txBody>
      </p:sp>
      <p:sp>
        <p:nvSpPr>
          <p:cNvPr id="5" name="Прямоугольник 4"/>
          <p:cNvSpPr/>
          <p:nvPr/>
        </p:nvSpPr>
        <p:spPr>
          <a:xfrm>
            <a:off x="395536" y="2420888"/>
            <a:ext cx="8496944" cy="784830"/>
          </a:xfrm>
          <a:prstGeom prst="rect">
            <a:avLst/>
          </a:prstGeom>
        </p:spPr>
        <p:txBody>
          <a:bodyPr wrap="square">
            <a:spAutoFit/>
          </a:bodyPr>
          <a:lstStyle/>
          <a:p>
            <a:pPr algn="just"/>
            <a:r>
              <a:rPr lang="ru-RU" sz="1500" dirty="0">
                <a:latin typeface="Times New Roman" pitchFamily="18" charset="0"/>
                <a:cs typeface="Times New Roman" pitchFamily="18" charset="0"/>
              </a:rPr>
              <a:t>* возмещение части затрат переработчиков на закупку с/</a:t>
            </a:r>
            <a:r>
              <a:rPr lang="ru-RU" sz="1500" dirty="0" err="1">
                <a:latin typeface="Times New Roman" pitchFamily="18" charset="0"/>
                <a:cs typeface="Times New Roman" pitchFamily="18" charset="0"/>
              </a:rPr>
              <a:t>х</a:t>
            </a:r>
            <a:r>
              <a:rPr lang="ru-RU" sz="1500" dirty="0">
                <a:latin typeface="Times New Roman" pitchFamily="18" charset="0"/>
                <a:cs typeface="Times New Roman" pitchFamily="18" charset="0"/>
              </a:rPr>
              <a:t> продукции у граждан, ведущих личные подсобные хозяйства, может осуществляться за несколько кварталов текущего финансового года, если эти затраты не возмещались ранее в текущем отчетном году.</a:t>
            </a:r>
          </a:p>
        </p:txBody>
      </p:sp>
      <p:sp>
        <p:nvSpPr>
          <p:cNvPr id="6" name="Объект 2"/>
          <p:cNvSpPr txBox="1">
            <a:spLocks/>
          </p:cNvSpPr>
          <p:nvPr/>
        </p:nvSpPr>
        <p:spPr>
          <a:xfrm>
            <a:off x="1691680" y="3645024"/>
            <a:ext cx="7344816" cy="2808312"/>
          </a:xfrm>
          <a:prstGeom prst="rect">
            <a:avLst/>
          </a:prstGeom>
        </p:spPr>
        <p:txBody>
          <a:bodyPr>
            <a:normAutofit fontScale="70000" lnSpcReduction="20000"/>
          </a:bodyPr>
          <a:lstStyle/>
          <a:p>
            <a:pPr marL="342900" lvl="0" indent="-342900" algn="just">
              <a:spcBef>
                <a:spcPct val="20000"/>
              </a:spcBef>
              <a:buFont typeface="Arial" panose="020B0604020202020204" pitchFamily="34" charset="0"/>
              <a:buChar char="•"/>
            </a:pPr>
            <a:r>
              <a:rPr kumimoji="0" lang="ru-RU" sz="28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10 % затрат - </a:t>
            </a:r>
            <a:r>
              <a:rPr lang="ru-RU" sz="2000" dirty="0">
                <a:solidFill>
                  <a:srgbClr val="FF0000"/>
                </a:solidFill>
                <a:latin typeface="Times New Roman" pitchFamily="18" charset="0"/>
                <a:cs typeface="Times New Roman" pitchFamily="18" charset="0"/>
              </a:rPr>
              <a:t>если стоимость продукции, закупленной у граждан, ведущих ЛПХ, по итогам отчетного квартала текущего финансового года, за который предоставляется возмещение части затрат, составляет от 100 тыс. руб. до 3 млн. рубля включительно</a:t>
            </a:r>
            <a:r>
              <a:rPr kumimoji="0" lang="ru-RU" sz="28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8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a:p>
            <a:pPr marL="342900" lvl="0" indent="-342900" algn="just">
              <a:spcBef>
                <a:spcPct val="20000"/>
              </a:spcBef>
              <a:buFont typeface="Arial" panose="020B0604020202020204" pitchFamily="34" charset="0"/>
              <a:buChar char="•"/>
            </a:pPr>
            <a:r>
              <a:rPr kumimoji="0" lang="ru-RU" sz="28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12 % затрат – </a:t>
            </a:r>
            <a:r>
              <a:rPr lang="ru-RU" sz="2000" dirty="0">
                <a:solidFill>
                  <a:srgbClr val="FF0000"/>
                </a:solidFill>
                <a:latin typeface="Times New Roman" pitchFamily="18" charset="0"/>
                <a:cs typeface="Times New Roman" pitchFamily="18" charset="0"/>
              </a:rPr>
              <a:t>если стоимость продукции, закупленной у граждан, ведущих ЛПХ, по итогам отчетного квартала текущего финансового года, за который предоставляется возмещение части затрат, составляет от 3,001млн. рубля до 5 млн. рубля включительно</a:t>
            </a:r>
            <a:r>
              <a:rPr kumimoji="0" lang="ru-RU" sz="28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ru-RU" sz="9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a:p>
            <a:pPr marL="342900" indent="-342900" algn="just">
              <a:spcBef>
                <a:spcPct val="20000"/>
              </a:spcBef>
              <a:buFont typeface="Arial" panose="020B0604020202020204" pitchFamily="34" charset="0"/>
              <a:buChar char="•"/>
            </a:pPr>
            <a:r>
              <a:rPr kumimoji="0" lang="ru-RU" sz="28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15 % затрат – </a:t>
            </a:r>
            <a:r>
              <a:rPr lang="ru-RU" sz="2000" dirty="0">
                <a:solidFill>
                  <a:srgbClr val="FF0000"/>
                </a:solidFill>
                <a:latin typeface="Times New Roman" pitchFamily="18" charset="0"/>
                <a:cs typeface="Times New Roman" pitchFamily="18" charset="0"/>
              </a:rPr>
              <a:t>но не более 5 млн. рубля на одного переработчика, - если стоимость продукции, закупленной у граждан, ведущих ЛПХ, по итогам отчетного квартала текущего финансового года, за который предоставляется возмещение части затрат, составляет более 5 млн. рубля</a:t>
            </a:r>
          </a:p>
        </p:txBody>
      </p:sp>
      <p:sp>
        <p:nvSpPr>
          <p:cNvPr id="7" name="TextBox 6"/>
          <p:cNvSpPr txBox="1"/>
          <p:nvPr/>
        </p:nvSpPr>
        <p:spPr>
          <a:xfrm>
            <a:off x="3491880" y="3212976"/>
            <a:ext cx="1866921" cy="369332"/>
          </a:xfrm>
          <a:prstGeom prst="rect">
            <a:avLst/>
          </a:prstGeom>
          <a:noFill/>
        </p:spPr>
        <p:txBody>
          <a:bodyPr wrap="none" rtlCol="0">
            <a:spAutoFit/>
          </a:bodyPr>
          <a:lstStyle/>
          <a:p>
            <a:r>
              <a:rPr lang="ru-RU" dirty="0">
                <a:latin typeface="Times New Roman" pitchFamily="18" charset="0"/>
                <a:cs typeface="Times New Roman" pitchFamily="18" charset="0"/>
              </a:rPr>
              <a:t>Расчет субсидии:</a:t>
            </a:r>
          </a:p>
        </p:txBody>
      </p:sp>
      <p:pic>
        <p:nvPicPr>
          <p:cNvPr id="8" name="Рисунок 7"/>
          <p:cNvPicPr>
            <a:picLocks noChangeAspect="1"/>
          </p:cNvPicPr>
          <p:nvPr/>
        </p:nvPicPr>
        <p:blipFill>
          <a:blip r:embed="rId2" cstate="print"/>
          <a:srcRect l="6964" r="8333"/>
          <a:stretch>
            <a:fillRect/>
          </a:stretch>
        </p:blipFill>
        <p:spPr>
          <a:xfrm>
            <a:off x="0" y="4005064"/>
            <a:ext cx="1691680" cy="165618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3" y="116632"/>
            <a:ext cx="9036496" cy="369332"/>
          </a:xfrm>
          <a:prstGeom prst="rect">
            <a:avLst/>
          </a:prstGeom>
        </p:spPr>
        <p:txBody>
          <a:bodyPr wrap="square">
            <a:spAutoFit/>
          </a:bodyPr>
          <a:lstStyle/>
          <a:p>
            <a:pPr algn="ctr"/>
            <a:r>
              <a:rPr lang="ru-RU" b="1" u="sng" dirty="0">
                <a:latin typeface="Times New Roman" pitchFamily="18" charset="0"/>
                <a:cs typeface="Times New Roman" pitchFamily="18" charset="0"/>
              </a:rPr>
              <a:t>Перечень документов для участия в отборе, предоставления субсидии</a:t>
            </a:r>
          </a:p>
        </p:txBody>
      </p:sp>
      <p:sp>
        <p:nvSpPr>
          <p:cNvPr id="15" name="Прямоугольник 14"/>
          <p:cNvSpPr/>
          <p:nvPr/>
        </p:nvSpPr>
        <p:spPr>
          <a:xfrm>
            <a:off x="71499" y="1376062"/>
            <a:ext cx="9036496" cy="800219"/>
          </a:xfrm>
          <a:prstGeom prst="rect">
            <a:avLst/>
          </a:prstGeom>
        </p:spPr>
        <p:txBody>
          <a:bodyPr wrap="square">
            <a:spAutoFit/>
          </a:bodyPr>
          <a:lstStyle/>
          <a:p>
            <a:pPr algn="just"/>
            <a:r>
              <a:rPr lang="ru-RU" sz="1200" dirty="0">
                <a:latin typeface="Times New Roman" pitchFamily="18" charset="0"/>
                <a:cs typeface="Times New Roman" pitchFamily="18" charset="0"/>
              </a:rPr>
              <a:t>* Справку об отсутствии (наличии) у переработчика задолженности по налогам, сборам, страховым взносам и начисленным по ним пеням, штрафам и процентам, подлежащим уплате, выданные налоговым органом и региональным отделением ПФ и соцстраха, на учете в которых состоит переработчик, по состоянию на 1-е число месяца обращения за субсидией (</a:t>
            </a:r>
            <a:r>
              <a:rPr lang="ru-RU" sz="1200" i="1" dirty="0">
                <a:latin typeface="Times New Roman" pitchFamily="18" charset="0"/>
                <a:cs typeface="Times New Roman" pitchFamily="18" charset="0"/>
              </a:rPr>
              <a:t>по инициативе переработчика</a:t>
            </a:r>
            <a:r>
              <a:rPr lang="ru-RU" sz="1200" dirty="0">
                <a:latin typeface="Times New Roman" pitchFamily="18" charset="0"/>
                <a:cs typeface="Times New Roman" pitchFamily="18" charset="0"/>
              </a:rPr>
              <a:t>)</a:t>
            </a:r>
            <a:r>
              <a:rPr lang="ru-RU" sz="1200" dirty="0"/>
              <a:t> </a:t>
            </a:r>
            <a:r>
              <a:rPr lang="ru-RU" sz="1000" dirty="0">
                <a:latin typeface="Times New Roman" pitchFamily="18" charset="0"/>
                <a:cs typeface="Times New Roman" pitchFamily="18" charset="0"/>
              </a:rPr>
              <a:t>справки, в т.ч. полученные в электронной форме, должны быть заверены налоговым органом или региональным отделением ПФ и соцстраха;</a:t>
            </a:r>
          </a:p>
        </p:txBody>
      </p:sp>
      <p:sp>
        <p:nvSpPr>
          <p:cNvPr id="16" name="Прямоугольник 15"/>
          <p:cNvSpPr/>
          <p:nvPr/>
        </p:nvSpPr>
        <p:spPr>
          <a:xfrm>
            <a:off x="28236" y="2299989"/>
            <a:ext cx="9144000" cy="461665"/>
          </a:xfrm>
          <a:prstGeom prst="rect">
            <a:avLst/>
          </a:prstGeom>
        </p:spPr>
        <p:txBody>
          <a:bodyPr wrap="square">
            <a:spAutoFit/>
          </a:bodyPr>
          <a:lstStyle/>
          <a:p>
            <a:pPr algn="just"/>
            <a:r>
              <a:rPr lang="ru-RU" sz="1200" dirty="0">
                <a:latin typeface="Times New Roman" pitchFamily="18" charset="0"/>
                <a:cs typeface="Times New Roman" pitchFamily="18" charset="0"/>
              </a:rPr>
              <a:t>* Перечень членов коллегиального исполнительного органа, лица, исполняющего функции единоличного исполнительного органа, или главного бухгалтера переработчика по форме, установленной правовым актом министерства;</a:t>
            </a:r>
          </a:p>
        </p:txBody>
      </p:sp>
      <p:sp>
        <p:nvSpPr>
          <p:cNvPr id="17" name="Прямоугольник 16"/>
          <p:cNvSpPr/>
          <p:nvPr/>
        </p:nvSpPr>
        <p:spPr>
          <a:xfrm>
            <a:off x="57852" y="2783884"/>
            <a:ext cx="9144000" cy="276999"/>
          </a:xfrm>
          <a:prstGeom prst="rect">
            <a:avLst/>
          </a:prstGeom>
        </p:spPr>
        <p:txBody>
          <a:bodyPr wrap="square">
            <a:spAutoFit/>
          </a:bodyPr>
          <a:lstStyle/>
          <a:p>
            <a:pPr algn="just"/>
            <a:r>
              <a:rPr lang="ru-RU" sz="1200" dirty="0">
                <a:latin typeface="Times New Roman" pitchFamily="18" charset="0"/>
                <a:cs typeface="Times New Roman" pitchFamily="18" charset="0"/>
              </a:rPr>
              <a:t>* Заявление по форме, установленной правовым актом министерства;</a:t>
            </a:r>
          </a:p>
        </p:txBody>
      </p:sp>
      <p:sp>
        <p:nvSpPr>
          <p:cNvPr id="18" name="Прямоугольник 17"/>
          <p:cNvSpPr/>
          <p:nvPr/>
        </p:nvSpPr>
        <p:spPr>
          <a:xfrm>
            <a:off x="72152" y="3092115"/>
            <a:ext cx="9900592" cy="276999"/>
          </a:xfrm>
          <a:prstGeom prst="rect">
            <a:avLst/>
          </a:prstGeom>
        </p:spPr>
        <p:txBody>
          <a:bodyPr wrap="square">
            <a:spAutoFit/>
          </a:bodyPr>
          <a:lstStyle/>
          <a:p>
            <a:r>
              <a:rPr lang="ru-RU" sz="1200" dirty="0">
                <a:latin typeface="Times New Roman" pitchFamily="18" charset="0"/>
                <a:cs typeface="Times New Roman" pitchFamily="18" charset="0"/>
              </a:rPr>
              <a:t>*Справку-расчет суммы субсидии по форме, установленной актом министерства;</a:t>
            </a:r>
          </a:p>
        </p:txBody>
      </p:sp>
      <p:sp>
        <p:nvSpPr>
          <p:cNvPr id="19" name="Прямоугольник 18"/>
          <p:cNvSpPr/>
          <p:nvPr/>
        </p:nvSpPr>
        <p:spPr>
          <a:xfrm>
            <a:off x="53751" y="3398475"/>
            <a:ext cx="8964489" cy="646331"/>
          </a:xfrm>
          <a:prstGeom prst="rect">
            <a:avLst/>
          </a:prstGeom>
        </p:spPr>
        <p:txBody>
          <a:bodyPr wrap="square">
            <a:spAutoFit/>
          </a:bodyPr>
          <a:lstStyle/>
          <a:p>
            <a:pPr algn="just"/>
            <a:r>
              <a:rPr lang="ru-RU" sz="1200" dirty="0">
                <a:latin typeface="Times New Roman" pitchFamily="18" charset="0"/>
                <a:cs typeface="Times New Roman" pitchFamily="18" charset="0"/>
              </a:rPr>
              <a:t>* Выданные администрациями соответствующих городских или сельских поселений выписки из </a:t>
            </a:r>
            <a:r>
              <a:rPr lang="ru-RU" sz="1200" dirty="0" err="1">
                <a:latin typeface="Times New Roman" pitchFamily="18" charset="0"/>
                <a:cs typeface="Times New Roman" pitchFamily="18" charset="0"/>
              </a:rPr>
              <a:t>похозяйственной</a:t>
            </a:r>
            <a:r>
              <a:rPr lang="ru-RU" sz="1200" dirty="0">
                <a:latin typeface="Times New Roman" pitchFamily="18" charset="0"/>
                <a:cs typeface="Times New Roman" pitchFamily="18" charset="0"/>
              </a:rPr>
              <a:t> книги об учете личных подсобных хозяйств, с которыми заключены </a:t>
            </a:r>
            <a:r>
              <a:rPr lang="ru-RU" sz="1200" dirty="0" err="1">
                <a:latin typeface="Times New Roman" pitchFamily="18" charset="0"/>
                <a:cs typeface="Times New Roman" pitchFamily="18" charset="0"/>
              </a:rPr>
              <a:t>агроконтракты</a:t>
            </a:r>
            <a:r>
              <a:rPr lang="ru-RU" sz="1200" dirty="0">
                <a:latin typeface="Times New Roman" pitchFamily="18" charset="0"/>
                <a:cs typeface="Times New Roman" pitchFamily="18" charset="0"/>
              </a:rPr>
              <a:t>, по состоянию на 1-е число месяца представления документов в министерство (орган местного самоуправления);</a:t>
            </a:r>
          </a:p>
        </p:txBody>
      </p:sp>
      <p:sp>
        <p:nvSpPr>
          <p:cNvPr id="20" name="Прямоугольник 19"/>
          <p:cNvSpPr/>
          <p:nvPr/>
        </p:nvSpPr>
        <p:spPr>
          <a:xfrm>
            <a:off x="107503" y="4177081"/>
            <a:ext cx="8964489" cy="1015663"/>
          </a:xfrm>
          <a:prstGeom prst="rect">
            <a:avLst/>
          </a:prstGeom>
        </p:spPr>
        <p:txBody>
          <a:bodyPr wrap="square">
            <a:spAutoFit/>
          </a:bodyPr>
          <a:lstStyle/>
          <a:p>
            <a:pPr algn="just"/>
            <a:r>
              <a:rPr lang="ru-RU" sz="1200" dirty="0">
                <a:latin typeface="Times New Roman" pitchFamily="18" charset="0"/>
                <a:cs typeface="Times New Roman" pitchFamily="18" charset="0"/>
              </a:rPr>
              <a:t>*Справку о постановке на учет (снятии с учета) </a:t>
            </a:r>
            <a:r>
              <a:rPr lang="ru-RU" sz="1200" dirty="0" err="1">
                <a:latin typeface="Times New Roman" pitchFamily="18" charset="0"/>
                <a:cs typeface="Times New Roman" pitchFamily="18" charset="0"/>
              </a:rPr>
              <a:t>физлица</a:t>
            </a:r>
            <a:r>
              <a:rPr lang="ru-RU" sz="1200" dirty="0">
                <a:latin typeface="Times New Roman" pitchFamily="18" charset="0"/>
                <a:cs typeface="Times New Roman" pitchFamily="18" charset="0"/>
              </a:rPr>
              <a:t> в качестве налогоплательщика налога на </a:t>
            </a:r>
            <a:r>
              <a:rPr lang="ru-RU" sz="1200" dirty="0" err="1">
                <a:latin typeface="Times New Roman" pitchFamily="18" charset="0"/>
                <a:cs typeface="Times New Roman" pitchFamily="18" charset="0"/>
              </a:rPr>
              <a:t>профессиальный</a:t>
            </a:r>
            <a:r>
              <a:rPr lang="ru-RU" sz="1200" dirty="0">
                <a:latin typeface="Times New Roman" pitchFamily="18" charset="0"/>
                <a:cs typeface="Times New Roman" pitchFamily="18" charset="0"/>
              </a:rPr>
              <a:t> доход по </a:t>
            </a:r>
            <a:r>
              <a:rPr lang="ru-RU" sz="1200" dirty="0">
                <a:latin typeface="Times New Roman" pitchFamily="18" charset="0"/>
                <a:cs typeface="Times New Roman" pitchFamily="18" charset="0"/>
                <a:hlinkClick r:id="rId2"/>
              </a:rPr>
              <a:t>форме КНД 1122035</a:t>
            </a:r>
            <a:r>
              <a:rPr lang="ru-RU" sz="1200" dirty="0">
                <a:latin typeface="Times New Roman" pitchFamily="18" charset="0"/>
                <a:cs typeface="Times New Roman" pitchFamily="18" charset="0"/>
              </a:rPr>
              <a:t>, сформированную в электронной форме в мобильном приложении "Мой налог" и в </a:t>
            </a:r>
            <a:r>
              <a:rPr lang="ru-RU" sz="1200" dirty="0" err="1">
                <a:latin typeface="Times New Roman" pitchFamily="18" charset="0"/>
                <a:cs typeface="Times New Roman" pitchFamily="18" charset="0"/>
              </a:rPr>
              <a:t>веб-кабинете</a:t>
            </a:r>
            <a:r>
              <a:rPr lang="ru-RU" sz="1200" dirty="0">
                <a:latin typeface="Times New Roman" pitchFamily="18" charset="0"/>
                <a:cs typeface="Times New Roman" pitchFamily="18" charset="0"/>
              </a:rPr>
              <a:t> "Мой налог",  по состоянию на дату представления документов в министерство (орган местного самоуправления) (для граждан, ведущих ЛПХ, применяющих специальный налоговый режим "Налог на профессиональный доход"). </a:t>
            </a:r>
            <a:r>
              <a:rPr lang="ru-RU" sz="1000" i="1" dirty="0">
                <a:latin typeface="Times New Roman" pitchFamily="18" charset="0"/>
                <a:cs typeface="Times New Roman" pitchFamily="18" charset="0"/>
              </a:rPr>
              <a:t>Справка должна содержать визуализацию электронной подписи ФНС РФ</a:t>
            </a:r>
            <a:r>
              <a:rPr lang="ru-RU" sz="1200" dirty="0">
                <a:latin typeface="Times New Roman" pitchFamily="18" charset="0"/>
                <a:cs typeface="Times New Roman" pitchFamily="18" charset="0"/>
              </a:rPr>
              <a:t>;</a:t>
            </a:r>
          </a:p>
        </p:txBody>
      </p:sp>
      <p:sp>
        <p:nvSpPr>
          <p:cNvPr id="21" name="Прямоугольник 20"/>
          <p:cNvSpPr/>
          <p:nvPr/>
        </p:nvSpPr>
        <p:spPr>
          <a:xfrm>
            <a:off x="74983" y="5861011"/>
            <a:ext cx="8964489" cy="830997"/>
          </a:xfrm>
          <a:prstGeom prst="rect">
            <a:avLst/>
          </a:prstGeom>
        </p:spPr>
        <p:txBody>
          <a:bodyPr wrap="square">
            <a:spAutoFit/>
          </a:bodyPr>
          <a:lstStyle/>
          <a:p>
            <a:pPr algn="just"/>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Справку о наличии на дату формирования справки положительного, отрицательного или нулевого сальдо единого налогового счета налогоплательщика, плательщика сбора, плательщика страховых взносов или налогового агента, выданную налоговым органом РФ, на учете в котором состоит переработчик, полученную не ранее 1-го числа месяца обращения за субсидией (представляется по инициативе переработчика).</a:t>
            </a:r>
            <a:endParaRPr lang="ru-RU" sz="1200" dirty="0">
              <a:latin typeface="Times New Roman" panose="02020603050405020304" pitchFamily="18" charset="0"/>
              <a:cs typeface="Times New Roman" pitchFamily="18" charset="0"/>
            </a:endParaRPr>
          </a:p>
        </p:txBody>
      </p:sp>
      <p:sp>
        <p:nvSpPr>
          <p:cNvPr id="28" name="Прямоугольник 27"/>
          <p:cNvSpPr/>
          <p:nvPr/>
        </p:nvSpPr>
        <p:spPr>
          <a:xfrm>
            <a:off x="47800" y="5191543"/>
            <a:ext cx="8892480" cy="461665"/>
          </a:xfrm>
          <a:prstGeom prst="rect">
            <a:avLst/>
          </a:prstGeom>
        </p:spPr>
        <p:txBody>
          <a:bodyPr wrap="square">
            <a:spAutoFit/>
          </a:bodyPr>
          <a:lstStyle/>
          <a:p>
            <a:r>
              <a:rPr lang="ru-RU" sz="1200" dirty="0">
                <a:latin typeface="Times New Roman" pitchFamily="18" charset="0"/>
                <a:cs typeface="Times New Roman" pitchFamily="18" charset="0"/>
              </a:rPr>
              <a:t>* Опись документов, представленных для подтверждения соблюдения условий предоставления субсидии, по форме, установленной правовым актом министерства</a:t>
            </a:r>
          </a:p>
        </p:txBody>
      </p:sp>
      <p:sp>
        <p:nvSpPr>
          <p:cNvPr id="5" name="TextBox 4">
            <a:extLst>
              <a:ext uri="{FF2B5EF4-FFF2-40B4-BE49-F238E27FC236}">
                <a16:creationId xmlns:a16="http://schemas.microsoft.com/office/drawing/2014/main" id="{BDECC477-373A-738A-5A37-B216AD39B5B4}"/>
              </a:ext>
            </a:extLst>
          </p:cNvPr>
          <p:cNvSpPr txBox="1"/>
          <p:nvPr/>
        </p:nvSpPr>
        <p:spPr>
          <a:xfrm>
            <a:off x="73314" y="1014752"/>
            <a:ext cx="8723758" cy="276999"/>
          </a:xfrm>
          <a:prstGeom prst="rect">
            <a:avLst/>
          </a:prstGeom>
          <a:noFill/>
        </p:spPr>
        <p:txBody>
          <a:bodyPr wrap="square">
            <a:spAutoFit/>
          </a:bodyPr>
          <a:lstStyle/>
          <a:p>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*справку о деятельности переработчика, составленную по форме, установленной правовым актом министерства;</a:t>
            </a:r>
            <a:endParaRPr lang="ru-RU"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28854" y="533960"/>
            <a:ext cx="9144000" cy="646331"/>
          </a:xfrm>
          <a:prstGeom prst="rect">
            <a:avLst/>
          </a:prstGeom>
        </p:spPr>
        <p:txBody>
          <a:bodyPr wrap="square">
            <a:spAutoFit/>
          </a:bodyPr>
          <a:lstStyle/>
          <a:p>
            <a:pPr algn="just"/>
            <a:r>
              <a:rPr lang="ru-RU" sz="1200" dirty="0">
                <a:latin typeface="Times New Roman" pitchFamily="18" charset="0"/>
                <a:cs typeface="Times New Roman" pitchFamily="18" charset="0"/>
              </a:rPr>
              <a:t>* Копии накладных или товарно-транспортных накладных или актов приема-передачи, а также платежных документов об оплате приобретаемого переработчиком семенного материала овощей, картофеля, посадочного материала ягодных культур, а также молодняка крупного рогатого скота, овец, коз;</a:t>
            </a:r>
          </a:p>
        </p:txBody>
      </p:sp>
      <p:sp>
        <p:nvSpPr>
          <p:cNvPr id="23" name="Прямоугольник 22"/>
          <p:cNvSpPr/>
          <p:nvPr/>
        </p:nvSpPr>
        <p:spPr>
          <a:xfrm>
            <a:off x="-16840" y="1124639"/>
            <a:ext cx="9144000" cy="461665"/>
          </a:xfrm>
          <a:prstGeom prst="rect">
            <a:avLst/>
          </a:prstGeom>
        </p:spPr>
        <p:txBody>
          <a:bodyPr wrap="square">
            <a:spAutoFit/>
          </a:bodyPr>
          <a:lstStyle/>
          <a:p>
            <a:pPr algn="just"/>
            <a:r>
              <a:rPr lang="ru-RU" sz="1200" dirty="0">
                <a:latin typeface="Times New Roman" pitchFamily="18" charset="0"/>
                <a:cs typeface="Times New Roman" pitchFamily="18" charset="0"/>
              </a:rPr>
              <a:t>* копии ветеринарных сопроводительных документов, в случае приобретения переработчиками КРС, овец, коз и их передачи гражданам, ведущим ЛПХ, в целях использования в соответствии с </a:t>
            </a:r>
            <a:r>
              <a:rPr lang="ru-RU" sz="1200" dirty="0" err="1">
                <a:latin typeface="Times New Roman" pitchFamily="18" charset="0"/>
                <a:cs typeface="Times New Roman" pitchFamily="18" charset="0"/>
              </a:rPr>
              <a:t>агроконтрактом</a:t>
            </a:r>
            <a:r>
              <a:rPr lang="ru-RU" sz="1200" dirty="0">
                <a:latin typeface="Times New Roman" pitchFamily="18" charset="0"/>
                <a:cs typeface="Times New Roman" pitchFamily="18" charset="0"/>
              </a:rPr>
              <a:t>;</a:t>
            </a:r>
          </a:p>
        </p:txBody>
      </p:sp>
      <p:sp>
        <p:nvSpPr>
          <p:cNvPr id="24" name="Прямоугольник 23"/>
          <p:cNvSpPr/>
          <p:nvPr/>
        </p:nvSpPr>
        <p:spPr>
          <a:xfrm>
            <a:off x="28854" y="1594541"/>
            <a:ext cx="1813189" cy="276999"/>
          </a:xfrm>
          <a:prstGeom prst="rect">
            <a:avLst/>
          </a:prstGeom>
        </p:spPr>
        <p:txBody>
          <a:bodyPr wrap="none">
            <a:spAutoFit/>
          </a:bodyPr>
          <a:lstStyle/>
          <a:p>
            <a:r>
              <a:rPr lang="ru-RU" sz="1200" dirty="0">
                <a:latin typeface="Times New Roman" pitchFamily="18" charset="0"/>
                <a:cs typeface="Times New Roman" pitchFamily="18" charset="0"/>
              </a:rPr>
              <a:t>* Копии </a:t>
            </a:r>
            <a:r>
              <a:rPr lang="ru-RU" sz="1200" dirty="0" err="1">
                <a:latin typeface="Times New Roman" pitchFamily="18" charset="0"/>
                <a:cs typeface="Times New Roman" pitchFamily="18" charset="0"/>
              </a:rPr>
              <a:t>агроконтрактов</a:t>
            </a:r>
            <a:r>
              <a:rPr lang="ru-RU" sz="1200" dirty="0">
                <a:latin typeface="Times New Roman" pitchFamily="18" charset="0"/>
                <a:cs typeface="Times New Roman" pitchFamily="18" charset="0"/>
              </a:rPr>
              <a:t>;</a:t>
            </a:r>
          </a:p>
        </p:txBody>
      </p:sp>
      <p:sp>
        <p:nvSpPr>
          <p:cNvPr id="25" name="Прямоугольник 24"/>
          <p:cNvSpPr/>
          <p:nvPr/>
        </p:nvSpPr>
        <p:spPr>
          <a:xfrm>
            <a:off x="28564" y="1871540"/>
            <a:ext cx="9144000" cy="646331"/>
          </a:xfrm>
          <a:prstGeom prst="rect">
            <a:avLst/>
          </a:prstGeom>
        </p:spPr>
        <p:txBody>
          <a:bodyPr wrap="square">
            <a:spAutoFit/>
          </a:bodyPr>
          <a:lstStyle/>
          <a:p>
            <a:pPr algn="just"/>
            <a:r>
              <a:rPr lang="ru-RU" sz="1200" dirty="0">
                <a:latin typeface="Times New Roman" pitchFamily="18" charset="0"/>
                <a:cs typeface="Times New Roman" pitchFamily="18" charset="0"/>
              </a:rPr>
              <a:t>*Копии накладных или ТТН или актов приема-передачи гражданам, ведущим ЛПХ, заключившим </a:t>
            </a:r>
            <a:r>
              <a:rPr lang="ru-RU" sz="1200" dirty="0" err="1">
                <a:latin typeface="Times New Roman" pitchFamily="18" charset="0"/>
                <a:cs typeface="Times New Roman" pitchFamily="18" charset="0"/>
              </a:rPr>
              <a:t>агроконтракт</a:t>
            </a:r>
            <a:r>
              <a:rPr lang="ru-RU" sz="1200" dirty="0">
                <a:latin typeface="Times New Roman" pitchFamily="18" charset="0"/>
                <a:cs typeface="Times New Roman" pitchFamily="18" charset="0"/>
              </a:rPr>
              <a:t>, приобретенного переработчиком семенного материала овощей, картофеля, посадочного материала ягодных культур, а также молодняка крупного рогатого скота, овец, коз в целях последующего использования в соответствии с </a:t>
            </a:r>
            <a:r>
              <a:rPr lang="ru-RU" sz="1200" dirty="0" err="1">
                <a:latin typeface="Times New Roman" pitchFamily="18" charset="0"/>
                <a:cs typeface="Times New Roman" pitchFamily="18" charset="0"/>
              </a:rPr>
              <a:t>агроконтрактом</a:t>
            </a:r>
            <a:r>
              <a:rPr lang="ru-RU" sz="1200" dirty="0">
                <a:latin typeface="Times New Roman" pitchFamily="18" charset="0"/>
                <a:cs typeface="Times New Roman" pitchFamily="18" charset="0"/>
              </a:rPr>
              <a:t>.</a:t>
            </a:r>
          </a:p>
        </p:txBody>
      </p:sp>
      <p:sp>
        <p:nvSpPr>
          <p:cNvPr id="27" name="TextBox 26"/>
          <p:cNvSpPr txBox="1"/>
          <p:nvPr/>
        </p:nvSpPr>
        <p:spPr>
          <a:xfrm>
            <a:off x="0" y="64058"/>
            <a:ext cx="9274718" cy="369332"/>
          </a:xfrm>
          <a:prstGeom prst="rect">
            <a:avLst/>
          </a:prstGeom>
          <a:noFill/>
        </p:spPr>
        <p:txBody>
          <a:bodyPr wrap="none" rtlCol="0">
            <a:spAutoFit/>
          </a:bodyPr>
          <a:lstStyle/>
          <a:p>
            <a:r>
              <a:rPr lang="ru-RU" b="1" dirty="0">
                <a:solidFill>
                  <a:srgbClr val="7030A0"/>
                </a:solidFill>
                <a:latin typeface="Times New Roman" pitchFamily="18" charset="0"/>
                <a:cs typeface="Times New Roman" pitchFamily="18" charset="0"/>
              </a:rPr>
              <a:t>дополнительные - в случае возмещения части затрат на приобретение (субсидия № 1) </a:t>
            </a:r>
          </a:p>
        </p:txBody>
      </p:sp>
      <p:sp>
        <p:nvSpPr>
          <p:cNvPr id="3" name="Прямоугольник 2">
            <a:extLst>
              <a:ext uri="{FF2B5EF4-FFF2-40B4-BE49-F238E27FC236}">
                <a16:creationId xmlns:a16="http://schemas.microsoft.com/office/drawing/2014/main" id="{C941F0FE-A042-0323-F066-CE6E19B380FE}"/>
              </a:ext>
            </a:extLst>
          </p:cNvPr>
          <p:cNvSpPr/>
          <p:nvPr/>
        </p:nvSpPr>
        <p:spPr>
          <a:xfrm>
            <a:off x="211488" y="2690344"/>
            <a:ext cx="8964488" cy="369332"/>
          </a:xfrm>
          <a:prstGeom prst="rect">
            <a:avLst/>
          </a:prstGeom>
        </p:spPr>
        <p:txBody>
          <a:bodyPr wrap="square">
            <a:spAutoFit/>
          </a:bodyPr>
          <a:lstStyle/>
          <a:p>
            <a:pPr algn="ctr"/>
            <a:r>
              <a:rPr lang="ru-RU" b="1" dirty="0">
                <a:solidFill>
                  <a:srgbClr val="7030A0"/>
                </a:solidFill>
                <a:latin typeface="Times New Roman" pitchFamily="18" charset="0"/>
                <a:cs typeface="Times New Roman" pitchFamily="18" charset="0"/>
              </a:rPr>
              <a:t>дополнительные - в случае возмещения части затрат на закуп (субсидия № 2) </a:t>
            </a:r>
          </a:p>
        </p:txBody>
      </p:sp>
      <p:sp>
        <p:nvSpPr>
          <p:cNvPr id="4" name="Прямоугольник 3">
            <a:extLst>
              <a:ext uri="{FF2B5EF4-FFF2-40B4-BE49-F238E27FC236}">
                <a16:creationId xmlns:a16="http://schemas.microsoft.com/office/drawing/2014/main" id="{6E75EDE6-3BD4-8113-D7D2-FE04E13B0A06}"/>
              </a:ext>
            </a:extLst>
          </p:cNvPr>
          <p:cNvSpPr/>
          <p:nvPr/>
        </p:nvSpPr>
        <p:spPr>
          <a:xfrm>
            <a:off x="136068" y="3198167"/>
            <a:ext cx="9036496" cy="461665"/>
          </a:xfrm>
          <a:prstGeom prst="rect">
            <a:avLst/>
          </a:prstGeom>
        </p:spPr>
        <p:txBody>
          <a:bodyPr wrap="square">
            <a:spAutoFit/>
          </a:bodyPr>
          <a:lstStyle/>
          <a:p>
            <a:pPr algn="just"/>
            <a:r>
              <a:rPr lang="ru-RU" sz="1200" dirty="0">
                <a:latin typeface="Times New Roman" pitchFamily="18" charset="0"/>
                <a:cs typeface="Times New Roman" pitchFamily="18" charset="0"/>
              </a:rPr>
              <a:t>* Копии договоров купли-продажи закупаемых переработчиком у граждан, ведущих личное подсобное хозяйство, овощей открытого грунта, ягод, картофеля, молока, мяса (кроме мяса свиней), а также КРС, овец и коз на убой.</a:t>
            </a:r>
          </a:p>
        </p:txBody>
      </p:sp>
      <p:sp>
        <p:nvSpPr>
          <p:cNvPr id="6" name="Прямоугольник 5">
            <a:extLst>
              <a:ext uri="{FF2B5EF4-FFF2-40B4-BE49-F238E27FC236}">
                <a16:creationId xmlns:a16="http://schemas.microsoft.com/office/drawing/2014/main" id="{330E8367-1B81-3793-27F1-3F53F4B7DE34}"/>
              </a:ext>
            </a:extLst>
          </p:cNvPr>
          <p:cNvSpPr/>
          <p:nvPr/>
        </p:nvSpPr>
        <p:spPr>
          <a:xfrm>
            <a:off x="82316" y="3693814"/>
            <a:ext cx="9036496" cy="461665"/>
          </a:xfrm>
          <a:prstGeom prst="rect">
            <a:avLst/>
          </a:prstGeom>
        </p:spPr>
        <p:txBody>
          <a:bodyPr wrap="square">
            <a:spAutoFit/>
          </a:bodyPr>
          <a:lstStyle/>
          <a:p>
            <a:pPr algn="just"/>
            <a:r>
              <a:rPr lang="ru-RU" sz="1200" dirty="0">
                <a:latin typeface="Times New Roman" pitchFamily="18" charset="0"/>
                <a:cs typeface="Times New Roman" pitchFamily="18" charset="0"/>
              </a:rPr>
              <a:t>* Копии актов приема-передачи закупаемых у граждан, ведущих личное подсобное хозяйство, овощей открытого грунта, ягод, картофеля, молока, мяса (кроме мяса свиней), а также КРС, овец и коз на убой.</a:t>
            </a:r>
          </a:p>
        </p:txBody>
      </p:sp>
      <p:sp>
        <p:nvSpPr>
          <p:cNvPr id="7" name="Прямоугольник 6">
            <a:extLst>
              <a:ext uri="{FF2B5EF4-FFF2-40B4-BE49-F238E27FC236}">
                <a16:creationId xmlns:a16="http://schemas.microsoft.com/office/drawing/2014/main" id="{4FB44110-F218-A330-2C31-25B39CE27BCA}"/>
              </a:ext>
            </a:extLst>
          </p:cNvPr>
          <p:cNvSpPr/>
          <p:nvPr/>
        </p:nvSpPr>
        <p:spPr>
          <a:xfrm>
            <a:off x="107504" y="4263650"/>
            <a:ext cx="9036496" cy="461665"/>
          </a:xfrm>
          <a:prstGeom prst="rect">
            <a:avLst/>
          </a:prstGeom>
        </p:spPr>
        <p:txBody>
          <a:bodyPr wrap="square">
            <a:spAutoFit/>
          </a:bodyPr>
          <a:lstStyle/>
          <a:p>
            <a:pPr algn="just"/>
            <a:r>
              <a:rPr lang="ru-RU" sz="1200" dirty="0">
                <a:latin typeface="Times New Roman" pitchFamily="18" charset="0"/>
                <a:cs typeface="Times New Roman" pitchFamily="18" charset="0"/>
              </a:rPr>
              <a:t>* Копии платежных документов об оплате переработчиком закупаемых у граждан, ведущих личное подсобное хозяйство, овощей открытого грунта, ягод, картофеля, молока, мяса (кроме мяса свиней), а также КРС, овец и коз на убой.</a:t>
            </a:r>
          </a:p>
        </p:txBody>
      </p:sp>
    </p:spTree>
    <p:extLst>
      <p:ext uri="{BB962C8B-B14F-4D97-AF65-F5344CB8AC3E}">
        <p14:creationId xmlns:p14="http://schemas.microsoft.com/office/powerpoint/2010/main" val="510767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1695" y="332656"/>
            <a:ext cx="4427984" cy="738664"/>
          </a:xfrm>
          <a:prstGeom prst="rect">
            <a:avLst/>
          </a:prstGeom>
        </p:spPr>
        <p:txBody>
          <a:bodyPr wrap="square">
            <a:spAutoFit/>
          </a:bodyPr>
          <a:lstStyle/>
          <a:p>
            <a:pPr algn="ctr"/>
            <a:r>
              <a:rPr lang="ru-RU" sz="1400" b="1" dirty="0">
                <a:solidFill>
                  <a:srgbClr val="7030A0"/>
                </a:solidFill>
                <a:latin typeface="Times New Roman" pitchFamily="18" charset="0"/>
                <a:cs typeface="Times New Roman" pitchFamily="18" charset="0"/>
              </a:rPr>
              <a:t>Для организаций или ИП, соответствующих требованиям ч. 1. ст.3 ФЗ от 29.12.2006 № 264-ФЗ "О развитии сельского хозяйства"</a:t>
            </a:r>
          </a:p>
        </p:txBody>
      </p:sp>
      <p:sp>
        <p:nvSpPr>
          <p:cNvPr id="5" name="Прямоугольник 4"/>
          <p:cNvSpPr/>
          <p:nvPr/>
        </p:nvSpPr>
        <p:spPr>
          <a:xfrm>
            <a:off x="136104" y="1340768"/>
            <a:ext cx="4320480" cy="461665"/>
          </a:xfrm>
          <a:prstGeom prst="rect">
            <a:avLst/>
          </a:prstGeom>
        </p:spPr>
        <p:txBody>
          <a:bodyPr wrap="square">
            <a:spAutoFit/>
          </a:bodyPr>
          <a:lstStyle/>
          <a:p>
            <a:pPr algn="just"/>
            <a:r>
              <a:rPr lang="ru-RU" sz="1200" dirty="0">
                <a:latin typeface="Times New Roman" pitchFamily="18" charset="0"/>
                <a:cs typeface="Times New Roman" pitchFamily="18" charset="0"/>
              </a:rPr>
              <a:t>1. справка о деятельности переработчика, составленная по форме, установленной правовым актом министерства.</a:t>
            </a:r>
          </a:p>
        </p:txBody>
      </p:sp>
      <p:sp>
        <p:nvSpPr>
          <p:cNvPr id="6" name="Прямоугольник 5"/>
          <p:cNvSpPr/>
          <p:nvPr/>
        </p:nvSpPr>
        <p:spPr>
          <a:xfrm>
            <a:off x="4653662" y="460104"/>
            <a:ext cx="4392488" cy="523220"/>
          </a:xfrm>
          <a:prstGeom prst="rect">
            <a:avLst/>
          </a:prstGeom>
        </p:spPr>
        <p:txBody>
          <a:bodyPr wrap="square">
            <a:spAutoFit/>
          </a:bodyPr>
          <a:lstStyle/>
          <a:p>
            <a:pPr algn="ctr"/>
            <a:r>
              <a:rPr lang="ru-RU" sz="1400" b="1" dirty="0">
                <a:solidFill>
                  <a:srgbClr val="7030A0"/>
                </a:solidFill>
                <a:latin typeface="Times New Roman" pitchFamily="18" charset="0"/>
                <a:cs typeface="Times New Roman" pitchFamily="18" charset="0"/>
              </a:rPr>
              <a:t>Для сельскохозяйственных потребительских кооперативов</a:t>
            </a:r>
          </a:p>
        </p:txBody>
      </p:sp>
      <p:sp>
        <p:nvSpPr>
          <p:cNvPr id="7" name="Прямоугольник 6"/>
          <p:cNvSpPr/>
          <p:nvPr/>
        </p:nvSpPr>
        <p:spPr>
          <a:xfrm>
            <a:off x="4618348" y="1076429"/>
            <a:ext cx="4572000" cy="461665"/>
          </a:xfrm>
          <a:prstGeom prst="rect">
            <a:avLst/>
          </a:prstGeom>
        </p:spPr>
        <p:txBody>
          <a:bodyPr>
            <a:spAutoFit/>
          </a:bodyPr>
          <a:lstStyle/>
          <a:p>
            <a:pPr algn="just"/>
            <a:r>
              <a:rPr lang="ru-RU" sz="1200" dirty="0">
                <a:latin typeface="Times New Roman" pitchFamily="18" charset="0"/>
                <a:cs typeface="Times New Roman" pitchFamily="18" charset="0"/>
              </a:rPr>
              <a:t>1. копия протокола общего организационного собрания членов кооператива, заверенная председателем кооператива ;</a:t>
            </a:r>
          </a:p>
        </p:txBody>
      </p:sp>
      <p:sp>
        <p:nvSpPr>
          <p:cNvPr id="8" name="Прямоугольник 7"/>
          <p:cNvSpPr/>
          <p:nvPr/>
        </p:nvSpPr>
        <p:spPr>
          <a:xfrm>
            <a:off x="4575484" y="1672380"/>
            <a:ext cx="4572000" cy="830997"/>
          </a:xfrm>
          <a:prstGeom prst="rect">
            <a:avLst/>
          </a:prstGeom>
        </p:spPr>
        <p:txBody>
          <a:bodyPr>
            <a:spAutoFit/>
          </a:bodyPr>
          <a:lstStyle/>
          <a:p>
            <a:pPr algn="just"/>
            <a:r>
              <a:rPr lang="ru-RU" sz="1200" dirty="0">
                <a:latin typeface="Times New Roman" pitchFamily="18" charset="0"/>
                <a:cs typeface="Times New Roman" pitchFamily="18" charset="0"/>
              </a:rPr>
              <a:t>2. копия выписки из </a:t>
            </a:r>
            <a:r>
              <a:rPr lang="ru-RU" sz="1200" dirty="0" err="1">
                <a:latin typeface="Times New Roman" pitchFamily="18" charset="0"/>
                <a:cs typeface="Times New Roman" pitchFamily="18" charset="0"/>
              </a:rPr>
              <a:t>похозяйственной</a:t>
            </a:r>
            <a:r>
              <a:rPr lang="ru-RU" sz="1200" dirty="0">
                <a:latin typeface="Times New Roman" pitchFamily="18" charset="0"/>
                <a:cs typeface="Times New Roman" pitchFamily="18" charset="0"/>
              </a:rPr>
              <a:t> книги об учете личных подсобных хозяйств граждан, </a:t>
            </a:r>
            <a:r>
              <a:rPr lang="ru-RU" sz="1200" b="1" dirty="0">
                <a:latin typeface="Times New Roman" pitchFamily="18" charset="0"/>
                <a:cs typeface="Times New Roman" pitchFamily="18" charset="0"/>
              </a:rPr>
              <a:t>являвшихся членами кооператива на дату его создания (учредители)</a:t>
            </a:r>
            <a:r>
              <a:rPr lang="ru-RU" sz="1200" dirty="0">
                <a:latin typeface="Times New Roman" pitchFamily="18" charset="0"/>
                <a:cs typeface="Times New Roman" pitchFamily="18" charset="0"/>
              </a:rPr>
              <a:t>, выданные администрациями городских или сельских поселений;</a:t>
            </a:r>
          </a:p>
        </p:txBody>
      </p:sp>
      <p:sp>
        <p:nvSpPr>
          <p:cNvPr id="9" name="Прямоугольник 8"/>
          <p:cNvSpPr/>
          <p:nvPr/>
        </p:nvSpPr>
        <p:spPr>
          <a:xfrm>
            <a:off x="4611488" y="2690074"/>
            <a:ext cx="4499992" cy="1384995"/>
          </a:xfrm>
          <a:prstGeom prst="rect">
            <a:avLst/>
          </a:prstGeom>
        </p:spPr>
        <p:txBody>
          <a:bodyPr wrap="square">
            <a:spAutoFit/>
          </a:bodyPr>
          <a:lstStyle/>
          <a:p>
            <a:pPr algn="just"/>
            <a:r>
              <a:rPr lang="ru-RU" sz="1200" dirty="0">
                <a:latin typeface="Times New Roman" pitchFamily="18" charset="0"/>
                <a:cs typeface="Times New Roman" pitchFamily="18" charset="0"/>
              </a:rPr>
              <a:t>3. копии бух. отчетности организаций, индивидуальных предпринимателей , </a:t>
            </a:r>
            <a:r>
              <a:rPr lang="ru-RU" sz="1200" b="1" dirty="0">
                <a:latin typeface="Times New Roman" pitchFamily="18" charset="0"/>
                <a:cs typeface="Times New Roman" pitchFamily="18" charset="0"/>
              </a:rPr>
              <a:t>являвшихся членами кооператива на дату его создания,</a:t>
            </a:r>
            <a:r>
              <a:rPr lang="ru-RU" sz="1200" dirty="0">
                <a:latin typeface="Times New Roman" pitchFamily="18" charset="0"/>
                <a:cs typeface="Times New Roman" pitchFamily="18" charset="0"/>
              </a:rPr>
              <a:t> составленной по форме, установленной Минсельхоз РФ. Если не составляют отчетность, то представляются копии документов, в которых ведется налоговый учет доходов и расходов, и копии налоговой отчетности с отметками налоговых органов о ее принятии;</a:t>
            </a:r>
          </a:p>
        </p:txBody>
      </p:sp>
      <p:sp>
        <p:nvSpPr>
          <p:cNvPr id="10" name="Прямоугольник 9"/>
          <p:cNvSpPr/>
          <p:nvPr/>
        </p:nvSpPr>
        <p:spPr>
          <a:xfrm>
            <a:off x="4621760" y="4209355"/>
            <a:ext cx="4499992" cy="1200329"/>
          </a:xfrm>
          <a:prstGeom prst="rect">
            <a:avLst/>
          </a:prstGeom>
        </p:spPr>
        <p:txBody>
          <a:bodyPr wrap="square">
            <a:spAutoFit/>
          </a:bodyPr>
          <a:lstStyle/>
          <a:p>
            <a:pPr algn="just"/>
            <a:r>
              <a:rPr lang="ru-RU" sz="1200" dirty="0">
                <a:latin typeface="Times New Roman" pitchFamily="18" charset="0"/>
                <a:cs typeface="Times New Roman" pitchFamily="18" charset="0"/>
              </a:rPr>
              <a:t>4. заключение </a:t>
            </a:r>
            <a:r>
              <a:rPr lang="ru-RU" sz="1200" dirty="0" err="1">
                <a:latin typeface="Times New Roman" pitchFamily="18" charset="0"/>
                <a:cs typeface="Times New Roman" pitchFamily="18" charset="0"/>
              </a:rPr>
              <a:t>ревсоюза</a:t>
            </a:r>
            <a:r>
              <a:rPr lang="ru-RU" sz="1200" dirty="0">
                <a:latin typeface="Times New Roman" pitchFamily="18" charset="0"/>
                <a:cs typeface="Times New Roman" pitchFamily="18" charset="0"/>
              </a:rPr>
              <a:t> о деятельности </a:t>
            </a:r>
            <a:r>
              <a:rPr lang="ru-RU" sz="1200" dirty="0" err="1">
                <a:latin typeface="Times New Roman" pitchFamily="18" charset="0"/>
                <a:cs typeface="Times New Roman" pitchFamily="18" charset="0"/>
              </a:rPr>
              <a:t>СПоКа</a:t>
            </a:r>
            <a:r>
              <a:rPr lang="ru-RU" sz="1200" dirty="0">
                <a:latin typeface="Times New Roman" pitchFamily="18" charset="0"/>
                <a:cs typeface="Times New Roman" pitchFamily="18" charset="0"/>
              </a:rPr>
              <a:t> за отчетный период, содержащее сведения о соблюдении требования по выполнению работ и оказанию услуг для членов кооператива в объеме не менее 50% объема выполненных работ, оказанных услуг (представляется один раз в год при первом обращении за получением субсидии).</a:t>
            </a:r>
          </a:p>
        </p:txBody>
      </p:sp>
      <p:sp>
        <p:nvSpPr>
          <p:cNvPr id="11" name="Прямоугольник 10"/>
          <p:cNvSpPr/>
          <p:nvPr/>
        </p:nvSpPr>
        <p:spPr>
          <a:xfrm>
            <a:off x="567774" y="2577691"/>
            <a:ext cx="3580467" cy="307777"/>
          </a:xfrm>
          <a:prstGeom prst="rect">
            <a:avLst/>
          </a:prstGeom>
        </p:spPr>
        <p:txBody>
          <a:bodyPr wrap="none">
            <a:spAutoFit/>
          </a:bodyPr>
          <a:lstStyle/>
          <a:p>
            <a:r>
              <a:rPr lang="ru-RU" sz="1400" b="1" dirty="0">
                <a:solidFill>
                  <a:srgbClr val="7030A0"/>
                </a:solidFill>
                <a:latin typeface="Times New Roman" pitchFamily="18" charset="0"/>
                <a:cs typeface="Times New Roman" pitchFamily="18" charset="0"/>
              </a:rPr>
              <a:t>Для крестьянских (фермерских) хозяйств</a:t>
            </a:r>
          </a:p>
        </p:txBody>
      </p:sp>
      <p:sp>
        <p:nvSpPr>
          <p:cNvPr id="12" name="Прямоугольник 11"/>
          <p:cNvSpPr/>
          <p:nvPr/>
        </p:nvSpPr>
        <p:spPr>
          <a:xfrm>
            <a:off x="72008" y="3080863"/>
            <a:ext cx="4572000" cy="646331"/>
          </a:xfrm>
          <a:prstGeom prst="rect">
            <a:avLst/>
          </a:prstGeom>
        </p:spPr>
        <p:txBody>
          <a:bodyPr>
            <a:spAutoFit/>
          </a:bodyPr>
          <a:lstStyle/>
          <a:p>
            <a:pPr algn="just"/>
            <a:r>
              <a:rPr lang="ru-RU" sz="1200" dirty="0">
                <a:latin typeface="Times New Roman" pitchFamily="18" charset="0"/>
                <a:cs typeface="Times New Roman" pitchFamily="18" charset="0"/>
              </a:rPr>
              <a:t>1. копия соглашения о создании К(Ф)Х (при создании крестьянского (фермерского) хозяйства более чем одним членом), заверенная главой К(Ф)Х;</a:t>
            </a:r>
          </a:p>
        </p:txBody>
      </p:sp>
      <p:sp>
        <p:nvSpPr>
          <p:cNvPr id="13" name="Прямоугольник 12"/>
          <p:cNvSpPr/>
          <p:nvPr/>
        </p:nvSpPr>
        <p:spPr>
          <a:xfrm>
            <a:off x="46348" y="3861480"/>
            <a:ext cx="4572000" cy="461665"/>
          </a:xfrm>
          <a:prstGeom prst="rect">
            <a:avLst/>
          </a:prstGeom>
        </p:spPr>
        <p:txBody>
          <a:bodyPr>
            <a:spAutoFit/>
          </a:bodyPr>
          <a:lstStyle/>
          <a:p>
            <a:pPr algn="just"/>
            <a:r>
              <a:rPr lang="ru-RU" sz="1200" dirty="0">
                <a:latin typeface="Times New Roman" pitchFamily="18" charset="0"/>
                <a:cs typeface="Times New Roman" pitchFamily="18" charset="0"/>
              </a:rPr>
              <a:t>2. копии документов, подтверждающих родство членов К(Ф)Х, заверенные главой К(Ф)Х;</a:t>
            </a:r>
          </a:p>
        </p:txBody>
      </p:sp>
      <p:sp>
        <p:nvSpPr>
          <p:cNvPr id="14" name="Прямоугольник 13"/>
          <p:cNvSpPr/>
          <p:nvPr/>
        </p:nvSpPr>
        <p:spPr>
          <a:xfrm>
            <a:off x="0" y="4478829"/>
            <a:ext cx="4572000" cy="461665"/>
          </a:xfrm>
          <a:prstGeom prst="rect">
            <a:avLst/>
          </a:prstGeom>
        </p:spPr>
        <p:txBody>
          <a:bodyPr>
            <a:spAutoFit/>
          </a:bodyPr>
          <a:lstStyle/>
          <a:p>
            <a:pPr algn="just"/>
            <a:r>
              <a:rPr lang="ru-RU" sz="1200" dirty="0">
                <a:latin typeface="Times New Roman" pitchFamily="18" charset="0"/>
                <a:cs typeface="Times New Roman" pitchFamily="18" charset="0"/>
              </a:rPr>
              <a:t>3. справка о деятельности К(Ф)Х, составленную по форме, установленной правовым актом министерства.</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3CC9D5-823F-C8C9-8ACB-E414C0C837B6}"/>
              </a:ext>
            </a:extLst>
          </p:cNvPr>
          <p:cNvSpPr txBox="1"/>
          <p:nvPr/>
        </p:nvSpPr>
        <p:spPr>
          <a:xfrm>
            <a:off x="539552" y="188640"/>
            <a:ext cx="7488832" cy="369332"/>
          </a:xfrm>
          <a:prstGeom prst="rect">
            <a:avLst/>
          </a:prstGeom>
          <a:noFill/>
        </p:spPr>
        <p:txBody>
          <a:bodyPr wrap="square">
            <a:spAutoFit/>
          </a:bodyPr>
          <a:lstStyle/>
          <a:p>
            <a:pPr marL="111760" algn="ctr"/>
            <a:r>
              <a:rPr lang="ru-RU" sz="1800" b="1" dirty="0">
                <a:effectLst/>
                <a:latin typeface="Times New Roman" panose="02020603050405020304" pitchFamily="18" charset="0"/>
                <a:ea typeface="Times New Roman" panose="02020603050405020304" pitchFamily="18" charset="0"/>
              </a:rPr>
              <a:t>ПОРЯДОК ПОДАЧИ ЗАЯВОК НА ПОЛУЧЕНИЕ СУБСИДИИ</a:t>
            </a:r>
            <a:endParaRPr lang="ru-RU"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CA8C213-0505-E18B-42D0-6F77153496EA}"/>
              </a:ext>
            </a:extLst>
          </p:cNvPr>
          <p:cNvSpPr txBox="1"/>
          <p:nvPr/>
        </p:nvSpPr>
        <p:spPr>
          <a:xfrm>
            <a:off x="215516" y="434225"/>
            <a:ext cx="8712968" cy="4169859"/>
          </a:xfrm>
          <a:prstGeom prst="rect">
            <a:avLst/>
          </a:prstGeom>
          <a:noFill/>
        </p:spPr>
        <p:txBody>
          <a:bodyPr wrap="square">
            <a:spAutoFit/>
          </a:bodyPr>
          <a:lstStyle/>
          <a:p>
            <a:pPr indent="21590" algn="just">
              <a:lnSpc>
                <a:spcPct val="115000"/>
              </a:lnSpc>
              <a:spcAft>
                <a:spcPts val="10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 участники отбора в электронной форме формируют заявки посредством заполнения соответствующих экранных форм веб-интерфейса системы "Электронный бюджет" и представления в систему "Электронный бюджет" электронных копий документов (документов на бумажном носителе, преобразованных в электронную форму путем сканирования), представление которых предусмотрено в объявлении о проведении отбора.</a:t>
            </a:r>
          </a:p>
          <a:p>
            <a:pPr indent="21590" algn="just">
              <a:lnSpc>
                <a:spcPct val="115000"/>
              </a:lnSpc>
              <a:spcAft>
                <a:spcPts val="100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2.</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Заявка подписывается:</a:t>
            </a:r>
          </a:p>
          <a:p>
            <a:pPr indent="21590" algn="just">
              <a:lnSpc>
                <a:spcPct val="115000"/>
              </a:lnSpc>
              <a:spcAft>
                <a:spcPts val="100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2.1.</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усиленной квалифицированной электронной подписью руководителя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схтп</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 участника отбора или уполномоченного им лица (для юр. лиц и ИП); </a:t>
            </a:r>
          </a:p>
          <a:p>
            <a:pPr indent="21590" algn="just">
              <a:lnSpc>
                <a:spcPct val="115000"/>
              </a:lnSpc>
              <a:spcAft>
                <a:spcPts val="100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2.2.</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простой электронной подписью подтвержденной учетной записи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физ.лица</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в ФГИС "Единая система идентификации и аутентификации в инфраструктуре, обеспечивающей информационно-технологическое взаимодействие информационных систем, используемых для предоставления гос. и муниципальных услуг в электронной форме" (для физических лиц). </a:t>
            </a:r>
          </a:p>
          <a:p>
            <a:pPr indent="21590" algn="just">
              <a:lnSpc>
                <a:spcPct val="115000"/>
              </a:lnSpc>
              <a:spcAft>
                <a:spcPts val="100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3.</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Датой представления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схтп</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 участником отбора заявки считается день подписания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схтп</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 участником отбора заявки с присвоением ей регистрационного номера в системе "Электронный бюджет".</a:t>
            </a:r>
          </a:p>
          <a:p>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4.</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Внесение изменений в заявку не предусмотрено</a:t>
            </a:r>
            <a:endParaRPr lang="ru-RU" sz="1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F53F729-405E-E854-CABE-AC6063F2BEBC}"/>
              </a:ext>
            </a:extLst>
          </p:cNvPr>
          <p:cNvSpPr txBox="1"/>
          <p:nvPr/>
        </p:nvSpPr>
        <p:spPr>
          <a:xfrm>
            <a:off x="107504" y="5004398"/>
            <a:ext cx="8712968" cy="1449628"/>
          </a:xfrm>
          <a:prstGeom prst="rect">
            <a:avLst/>
          </a:prstGeom>
          <a:noFill/>
        </p:spPr>
        <p:txBody>
          <a:bodyPr wrap="square">
            <a:spAutoFit/>
          </a:bodyPr>
          <a:lstStyle/>
          <a:p>
            <a:pPr marL="202565" marR="111125">
              <a:lnSpc>
                <a:spcPct val="90000"/>
              </a:lnSpc>
              <a:spcAft>
                <a:spcPts val="0"/>
              </a:spcAft>
              <a:tabLst>
                <a:tab pos="3091815" algn="l"/>
              </a:tabLst>
            </a:pPr>
            <a:r>
              <a:rPr lang="ru-RU" sz="1800" b="1" dirty="0">
                <a:effectLst/>
                <a:latin typeface="Times New Roman" panose="02020603050405020304" pitchFamily="18" charset="0"/>
                <a:ea typeface="Times New Roman" panose="02020603050405020304" pitchFamily="18" charset="0"/>
              </a:rPr>
              <a:t>РЕЗУЛЬТАТЫ ПРЕДОСТАВЛЕНИЯ СУБСИДИИ</a:t>
            </a:r>
            <a:endParaRPr lang="ru-RU" sz="2800" dirty="0">
              <a:effectLst/>
              <a:latin typeface="Times New Roman" panose="02020603050405020304" pitchFamily="18" charset="0"/>
              <a:ea typeface="Times New Roman" panose="02020603050405020304" pitchFamily="18" charset="0"/>
            </a:endParaRPr>
          </a:p>
          <a:p>
            <a:pPr marL="202565" algn="just"/>
            <a:r>
              <a:rPr lang="ru-RU" sz="1800" dirty="0">
                <a:effectLst/>
                <a:latin typeface="Times New Roman" panose="02020603050405020304" pitchFamily="18" charset="0"/>
                <a:ea typeface="Times New Roman" panose="02020603050405020304" pitchFamily="18" charset="0"/>
              </a:rPr>
              <a:t>Объем сельскохозяйственной продукции (в натуральных выражениях), принятый переработчиком для хранения, первичной и (или) последующей (промышленной) переработки у граждан ЛПХ, в соответствии с </a:t>
            </a:r>
            <a:r>
              <a:rPr lang="ru-RU" sz="1800" dirty="0" err="1">
                <a:effectLst/>
                <a:latin typeface="Times New Roman" panose="02020603050405020304" pitchFamily="18" charset="0"/>
                <a:ea typeface="Times New Roman" panose="02020603050405020304" pitchFamily="18" charset="0"/>
              </a:rPr>
              <a:t>агроконтрактом</a:t>
            </a:r>
            <a:r>
              <a:rPr lang="ru-RU" sz="1800" dirty="0">
                <a:effectLst/>
                <a:latin typeface="Times New Roman" panose="02020603050405020304" pitchFamily="18" charset="0"/>
                <a:ea typeface="Times New Roman" panose="02020603050405020304" pitchFamily="18" charset="0"/>
              </a:rPr>
              <a:t>. Тип результата – оказание услуг (выполнение работ).</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33146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левер — Природа, флора - Stock Photo | #345182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0" y="0"/>
            <a:ext cx="9144000" cy="3170099"/>
          </a:xfrm>
          <a:prstGeom prst="rect">
            <a:avLst/>
          </a:prstGeom>
        </p:spPr>
        <p:txBody>
          <a:bodyPr wrap="square">
            <a:spAutoFit/>
          </a:bodyPr>
          <a:lstStyle/>
          <a:p>
            <a:pPr algn="ctr"/>
            <a:r>
              <a:rPr lang="ru-RU" sz="2500" b="1" dirty="0">
                <a:latin typeface="Times New Roman" panose="02020603050405020304" pitchFamily="18" charset="0"/>
                <a:cs typeface="Times New Roman" panose="02020603050405020304" pitchFamily="18" charset="0"/>
              </a:rPr>
              <a:t>Наши контакты: </a:t>
            </a:r>
          </a:p>
          <a:p>
            <a:pPr algn="ctr"/>
            <a:r>
              <a:rPr lang="ru-RU" sz="2500" b="1" dirty="0">
                <a:latin typeface="Times New Roman" panose="02020603050405020304" pitchFamily="18" charset="0"/>
                <a:cs typeface="Times New Roman" panose="02020603050405020304" pitchFamily="18" charset="0"/>
              </a:rPr>
              <a:t>Центр компетенций в сфере сельскохозяйственной кооперации и поддержки фермеров Кировской области</a:t>
            </a:r>
          </a:p>
          <a:p>
            <a:pPr algn="ctr"/>
            <a:r>
              <a:rPr lang="ru-RU" sz="2500" b="1" dirty="0">
                <a:latin typeface="Times New Roman" panose="02020603050405020304" pitchFamily="18" charset="0"/>
                <a:cs typeface="Times New Roman" panose="02020603050405020304" pitchFamily="18" charset="0"/>
              </a:rPr>
              <a:t> (структурное подразделение  КОГБУ «ЦСХК «Клевера Нечерноземья»):</a:t>
            </a:r>
          </a:p>
          <a:p>
            <a:pPr algn="ctr"/>
            <a:r>
              <a:rPr lang="ru-RU" sz="2500" b="1" dirty="0">
                <a:latin typeface="Times New Roman" panose="02020603050405020304" pitchFamily="18" charset="0"/>
                <a:cs typeface="Times New Roman" panose="02020603050405020304" pitchFamily="18" charset="0"/>
              </a:rPr>
              <a:t>город  Киров, ул. Преображенская, 66, </a:t>
            </a:r>
            <a:r>
              <a:rPr lang="ru-RU" sz="2500" b="1" dirty="0" err="1">
                <a:latin typeface="Times New Roman" panose="02020603050405020304" pitchFamily="18" charset="0"/>
                <a:cs typeface="Times New Roman" panose="02020603050405020304" pitchFamily="18" charset="0"/>
              </a:rPr>
              <a:t>каб</a:t>
            </a:r>
            <a:r>
              <a:rPr lang="ru-RU" sz="2500" b="1" dirty="0">
                <a:latin typeface="Times New Roman" panose="02020603050405020304" pitchFamily="18" charset="0"/>
                <a:cs typeface="Times New Roman" panose="02020603050405020304" pitchFamily="18" charset="0"/>
              </a:rPr>
              <a:t>. 215.</a:t>
            </a:r>
          </a:p>
          <a:p>
            <a:pPr algn="ctr"/>
            <a:r>
              <a:rPr lang="ru-RU" sz="2500" b="1" dirty="0">
                <a:latin typeface="Times New Roman" panose="02020603050405020304" pitchFamily="18" charset="0"/>
                <a:cs typeface="Times New Roman" panose="02020603050405020304" pitchFamily="18" charset="0"/>
              </a:rPr>
              <a:t>тел. (8332) 64-02-56</a:t>
            </a:r>
          </a:p>
          <a:p>
            <a:pPr algn="ctr"/>
            <a:r>
              <a:rPr lang="en-US" sz="2500" b="1" dirty="0">
                <a:latin typeface="Times New Roman" pitchFamily="18" charset="0"/>
                <a:cs typeface="Times New Roman" pitchFamily="18" charset="0"/>
              </a:rPr>
              <a:t>E</a:t>
            </a:r>
            <a:r>
              <a:rPr lang="ru-RU" sz="2500" b="1" dirty="0">
                <a:latin typeface="Times New Roman" pitchFamily="18" charset="0"/>
                <a:cs typeface="Times New Roman" pitchFamily="18" charset="0"/>
              </a:rPr>
              <a:t>-</a:t>
            </a:r>
            <a:r>
              <a:rPr lang="en-US" sz="2500" b="1" dirty="0">
                <a:latin typeface="Times New Roman" pitchFamily="18" charset="0"/>
                <a:cs typeface="Times New Roman" pitchFamily="18" charset="0"/>
              </a:rPr>
              <a:t>mail</a:t>
            </a:r>
            <a:r>
              <a:rPr lang="ru-RU" sz="2500" b="1" dirty="0">
                <a:latin typeface="Times New Roman" pitchFamily="18" charset="0"/>
                <a:cs typeface="Times New Roman" pitchFamily="18" charset="0"/>
              </a:rPr>
              <a:t>: </a:t>
            </a:r>
            <a:r>
              <a:rPr lang="en-US" sz="2500" b="1" u="sng" dirty="0" err="1">
                <a:latin typeface="Times New Roman" pitchFamily="18" charset="0"/>
                <a:cs typeface="Times New Roman" pitchFamily="18" charset="0"/>
                <a:hlinkClick r:id="rId3"/>
              </a:rPr>
              <a:t>kleverkirov</a:t>
            </a:r>
            <a:r>
              <a:rPr lang="ru-RU" sz="2500" b="1" u="sng" dirty="0">
                <a:latin typeface="Times New Roman" pitchFamily="18" charset="0"/>
                <a:cs typeface="Times New Roman" pitchFamily="18" charset="0"/>
                <a:hlinkClick r:id="rId3"/>
              </a:rPr>
              <a:t>@</a:t>
            </a:r>
            <a:r>
              <a:rPr lang="en-US" sz="2500" b="1" u="sng" dirty="0">
                <a:latin typeface="Times New Roman" pitchFamily="18" charset="0"/>
                <a:cs typeface="Times New Roman" pitchFamily="18" charset="0"/>
                <a:hlinkClick r:id="rId3"/>
              </a:rPr>
              <a:t>mail</a:t>
            </a:r>
            <a:r>
              <a:rPr lang="ru-RU" sz="2500" b="1" u="sng" dirty="0">
                <a:latin typeface="Times New Roman" pitchFamily="18" charset="0"/>
                <a:cs typeface="Times New Roman" pitchFamily="18" charset="0"/>
                <a:hlinkClick r:id="rId3"/>
              </a:rPr>
              <a:t>.</a:t>
            </a:r>
            <a:r>
              <a:rPr lang="en-US" sz="2500" b="1" u="sng" dirty="0" err="1">
                <a:latin typeface="Times New Roman" pitchFamily="18" charset="0"/>
                <a:cs typeface="Times New Roman" pitchFamily="18" charset="0"/>
                <a:hlinkClick r:id="rId3"/>
              </a:rPr>
              <a:t>ru</a:t>
            </a:r>
            <a:r>
              <a:rPr lang="ru-RU" sz="2500" b="1" dirty="0">
                <a:latin typeface="Times New Roman" pitchFamily="18" charset="0"/>
                <a:cs typeface="Times New Roman" pitchFamily="18" charset="0"/>
              </a:rPr>
              <a:t>                   </a:t>
            </a:r>
            <a:r>
              <a:rPr lang="en-US" sz="2500" b="1" dirty="0">
                <a:latin typeface="Times New Roman" pitchFamily="18" charset="0"/>
                <a:cs typeface="Times New Roman" pitchFamily="18" charset="0"/>
              </a:rPr>
              <a:t>www</a:t>
            </a:r>
            <a:r>
              <a:rPr lang="ru-RU"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kleverkirov</a:t>
            </a:r>
            <a:r>
              <a:rPr lang="ru-RU" sz="2500" b="1" dirty="0">
                <a:latin typeface="Times New Roman" pitchFamily="18" charset="0"/>
                <a:cs typeface="Times New Roman" pitchFamily="18" charset="0"/>
              </a:rPr>
              <a:t>.</a:t>
            </a:r>
            <a:r>
              <a:rPr lang="en-US" sz="2500" b="1" dirty="0" err="1">
                <a:latin typeface="Times New Roman" pitchFamily="18" charset="0"/>
                <a:cs typeface="Times New Roman" pitchFamily="18" charset="0"/>
              </a:rPr>
              <a:t>ru</a:t>
            </a:r>
            <a:endParaRPr lang="ru-RU" sz="2500" dirty="0">
              <a:latin typeface="Times New Roman" pitchFamily="18" charset="0"/>
              <a:cs typeface="Times New Roman" pitchFamily="18" charset="0"/>
            </a:endParaRPr>
          </a:p>
        </p:txBody>
      </p:sp>
      <p:sp>
        <p:nvSpPr>
          <p:cNvPr id="4" name="Прямоугольник 3"/>
          <p:cNvSpPr/>
          <p:nvPr/>
        </p:nvSpPr>
        <p:spPr>
          <a:xfrm>
            <a:off x="0" y="3645024"/>
            <a:ext cx="9144000" cy="1815882"/>
          </a:xfrm>
          <a:prstGeom prst="rect">
            <a:avLst/>
          </a:prstGeom>
        </p:spPr>
        <p:txBody>
          <a:bodyPr wrap="square">
            <a:spAutoFit/>
          </a:bodyPr>
          <a:lstStyle/>
          <a:p>
            <a:pPr algn="ctr"/>
            <a:r>
              <a:rPr lang="ru-RU" sz="2800" b="1" i="1" dirty="0">
                <a:latin typeface="Times New Roman" pitchFamily="18" charset="0"/>
                <a:cs typeface="Times New Roman" pitchFamily="18" charset="0"/>
              </a:rPr>
              <a:t>юрисконсульт, консультант: Черных Алёна Дмитриевна тел. 64-99-98</a:t>
            </a:r>
            <a:endParaRPr lang="ru-RU" sz="2800" b="1" dirty="0">
              <a:latin typeface="Times New Roman" pitchFamily="18" charset="0"/>
              <a:cs typeface="Times New Roman" pitchFamily="18" charset="0"/>
            </a:endParaRPr>
          </a:p>
          <a:p>
            <a:pPr algn="ctr"/>
            <a:r>
              <a:rPr lang="ru-RU" sz="2800" b="1" i="1" dirty="0">
                <a:latin typeface="Times New Roman" pitchFamily="18" charset="0"/>
                <a:cs typeface="Times New Roman" pitchFamily="18" charset="0"/>
              </a:rPr>
              <a:t>бухгалтер, консультант: Русских </a:t>
            </a:r>
            <a:r>
              <a:rPr lang="ru-RU" sz="2800" b="1" i="1">
                <a:latin typeface="Times New Roman" pitchFamily="18" charset="0"/>
                <a:cs typeface="Times New Roman" pitchFamily="18" charset="0"/>
              </a:rPr>
              <a:t>Татьяна Васильевна, </a:t>
            </a:r>
            <a:r>
              <a:rPr lang="ru-RU" sz="2800" b="1" i="1" dirty="0">
                <a:latin typeface="Times New Roman" pitchFamily="18" charset="0"/>
                <a:cs typeface="Times New Roman" pitchFamily="18" charset="0"/>
              </a:rPr>
              <a:t>тел. 64-01-91</a:t>
            </a:r>
            <a:endParaRPr lang="ru-RU" sz="2800" dirty="0"/>
          </a:p>
        </p:txBody>
      </p:sp>
      <p:sp>
        <p:nvSpPr>
          <p:cNvPr id="5" name="Прямоугольник 4"/>
          <p:cNvSpPr/>
          <p:nvPr/>
        </p:nvSpPr>
        <p:spPr>
          <a:xfrm>
            <a:off x="426518" y="5542473"/>
            <a:ext cx="7902548" cy="830997"/>
          </a:xfrm>
          <a:prstGeom prst="rect">
            <a:avLst/>
          </a:prstGeom>
        </p:spPr>
        <p:txBody>
          <a:bodyPr wrap="none">
            <a:spAutoFit/>
          </a:bodyPr>
          <a:lstStyle/>
          <a:p>
            <a:pPr algn="ctr"/>
            <a:r>
              <a:rPr lang="ru-RU" sz="4800" b="1" dirty="0">
                <a:latin typeface="Times New Roman" panose="02020603050405020304" pitchFamily="18" charset="0"/>
                <a:cs typeface="Times New Roman" panose="02020603050405020304" pitchFamily="18" charset="0"/>
              </a:rPr>
              <a:t>Благодарим за внимание !!!</a:t>
            </a:r>
          </a:p>
        </p:txBody>
      </p:sp>
      <p:sp>
        <p:nvSpPr>
          <p:cNvPr id="7" name="Прямоугольник 6"/>
          <p:cNvSpPr/>
          <p:nvPr/>
        </p:nvSpPr>
        <p:spPr>
          <a:xfrm>
            <a:off x="3091466" y="3244334"/>
            <a:ext cx="2961067" cy="369332"/>
          </a:xfrm>
          <a:prstGeom prst="rect">
            <a:avLst/>
          </a:prstGeom>
        </p:spPr>
        <p:txBody>
          <a:bodyPr wrap="none">
            <a:spAutoFit/>
          </a:bodyPr>
          <a:lstStyle/>
          <a:p>
            <a:r>
              <a:rPr lang="en-US" b="1" dirty="0" err="1">
                <a:latin typeface="Times New Roman" pitchFamily="18" charset="0"/>
                <a:cs typeface="Times New Roman" pitchFamily="18" charset="0"/>
              </a:rPr>
              <a:t>WhatsApp</a:t>
            </a:r>
            <a:r>
              <a:rPr lang="en-US" b="1" dirty="0">
                <a:latin typeface="Times New Roman" pitchFamily="18" charset="0"/>
                <a:cs typeface="Times New Roman" pitchFamily="18" charset="0"/>
              </a:rPr>
              <a:t>: 8-953-942-00-93</a:t>
            </a:r>
            <a:endParaRPr lang="ru-RU" dirty="0">
              <a:latin typeface="Times New Roman" pitchFamily="18" charset="0"/>
              <a:cs typeface="Times New Roman"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800" b="1" dirty="0">
                <a:latin typeface="Times New Roman" panose="02020603050405020304" pitchFamily="18" charset="0"/>
                <a:cs typeface="Times New Roman" panose="02020603050405020304" pitchFamily="18" charset="0"/>
              </a:rPr>
              <a:t>Категории получателей субсидий</a:t>
            </a:r>
          </a:p>
        </p:txBody>
      </p:sp>
      <p:sp>
        <p:nvSpPr>
          <p:cNvPr id="3" name="Объект 2"/>
          <p:cNvSpPr>
            <a:spLocks noGrp="1"/>
          </p:cNvSpPr>
          <p:nvPr>
            <p:ph idx="1"/>
          </p:nvPr>
        </p:nvSpPr>
        <p:spPr>
          <a:xfrm>
            <a:off x="429212" y="991639"/>
            <a:ext cx="8229600" cy="3805513"/>
          </a:xfrm>
        </p:spPr>
        <p:txBody>
          <a:bodyPr>
            <a:normAutofit fontScale="47500" lnSpcReduction="20000"/>
          </a:bodyPr>
          <a:lstStyle/>
          <a:p>
            <a:pPr algn="just"/>
            <a:r>
              <a:rPr lang="ru-RU" sz="3800" dirty="0" err="1">
                <a:latin typeface="Times New Roman" panose="02020603050405020304" pitchFamily="18" charset="0"/>
                <a:cs typeface="Times New Roman" panose="02020603050405020304" pitchFamily="18" charset="0"/>
              </a:rPr>
              <a:t>СПоК</a:t>
            </a:r>
            <a:r>
              <a:rPr lang="ru-RU" sz="3800" dirty="0">
                <a:latin typeface="Times New Roman" panose="02020603050405020304" pitchFamily="18" charset="0"/>
                <a:cs typeface="Times New Roman" panose="02020603050405020304" pitchFamily="18" charset="0"/>
              </a:rPr>
              <a:t> созданный в соответствии с ФЗ от 08.12.1995 № 193-ФЗ «О сельскохозяйственной кооперации»:</a:t>
            </a:r>
          </a:p>
          <a:p>
            <a:pPr algn="just">
              <a:buFontTx/>
              <a:buChar char="-"/>
            </a:pPr>
            <a:r>
              <a:rPr lang="ru-RU" dirty="0">
                <a:latin typeface="Times New Roman" panose="02020603050405020304" pitchFamily="18" charset="0"/>
                <a:cs typeface="Times New Roman" panose="02020603050405020304" pitchFamily="18" charset="0"/>
              </a:rPr>
              <a:t>с/х товаропроизводителями и (или) гражданами ведущими личное подсобное хозяйство;</a:t>
            </a:r>
          </a:p>
          <a:p>
            <a:pPr algn="just">
              <a:buFontTx/>
              <a:buChar char="-"/>
            </a:pPr>
            <a:r>
              <a:rPr lang="ru-RU" dirty="0">
                <a:latin typeface="Times New Roman" panose="02020603050405020304" pitchFamily="18" charset="0"/>
                <a:cs typeface="Times New Roman" panose="02020603050405020304" pitchFamily="18" charset="0"/>
              </a:rPr>
              <a:t>не менее чем 2-мя юр. лицами или не менее чем 3-мя гражданами;</a:t>
            </a:r>
          </a:p>
          <a:p>
            <a:pPr algn="just">
              <a:buFontTx/>
              <a:buChar char="-"/>
            </a:pPr>
            <a:r>
              <a:rPr lang="ru-RU" dirty="0">
                <a:latin typeface="Times New Roman" panose="02020603050405020304" pitchFamily="18" charset="0"/>
                <a:cs typeface="Times New Roman" panose="02020603050405020304" pitchFamily="18" charset="0"/>
              </a:rPr>
              <a:t>в наименовании присутствует указание на основной вид деятельности, а также слова «сельскохозяйственный потребительский кооператив».</a:t>
            </a:r>
          </a:p>
          <a:p>
            <a:pPr marL="0" indent="0" algn="just">
              <a:buNone/>
            </a:pPr>
            <a:r>
              <a:rPr lang="ru-RU" dirty="0">
                <a:latin typeface="Times New Roman" panose="02020603050405020304" pitchFamily="18" charset="0"/>
                <a:cs typeface="Times New Roman" panose="02020603050405020304" pitchFamily="18" charset="0"/>
              </a:rPr>
              <a:t> </a:t>
            </a:r>
          </a:p>
          <a:p>
            <a:pPr algn="just"/>
            <a:r>
              <a:rPr lang="ru-RU" sz="3800" dirty="0" err="1">
                <a:latin typeface="Times New Roman" panose="02020603050405020304" pitchFamily="18" charset="0"/>
                <a:cs typeface="Times New Roman" panose="02020603050405020304" pitchFamily="18" charset="0"/>
              </a:rPr>
              <a:t>СПоК</a:t>
            </a:r>
            <a:r>
              <a:rPr lang="ru-RU" sz="3800" dirty="0">
                <a:latin typeface="Times New Roman" panose="02020603050405020304" pitchFamily="18" charset="0"/>
                <a:cs typeface="Times New Roman" panose="02020603050405020304" pitchFamily="18" charset="0"/>
              </a:rPr>
              <a:t> зарегистрирован и осуществляет деятельность на сельской территории  или на территории сельской агломерации Кировской области.</a:t>
            </a:r>
          </a:p>
          <a:p>
            <a:pPr algn="just"/>
            <a:endParaRPr lang="ru-RU" sz="3800" dirty="0">
              <a:latin typeface="Times New Roman" panose="02020603050405020304" pitchFamily="18" charset="0"/>
              <a:cs typeface="Times New Roman" panose="02020603050405020304" pitchFamily="18" charset="0"/>
            </a:endParaRPr>
          </a:p>
          <a:p>
            <a:pPr algn="just"/>
            <a:r>
              <a:rPr lang="ru-RU" sz="3800" dirty="0">
                <a:latin typeface="Times New Roman" panose="02020603050405020304" pitchFamily="18" charset="0"/>
                <a:cs typeface="Times New Roman" panose="02020603050405020304" pitchFamily="18" charset="0"/>
              </a:rPr>
              <a:t>Состоит в едином реестре субъектов малого и среднего предпринимательства (сайт ИФНС).</a:t>
            </a:r>
          </a:p>
          <a:p>
            <a:pPr algn="just"/>
            <a:endParaRPr lang="ru-RU" sz="3800" dirty="0">
              <a:latin typeface="Times New Roman" panose="02020603050405020304" pitchFamily="18" charset="0"/>
              <a:cs typeface="Times New Roman" panose="02020603050405020304" pitchFamily="18" charset="0"/>
            </a:endParaRPr>
          </a:p>
          <a:p>
            <a:pPr algn="just"/>
            <a:r>
              <a:rPr lang="ru-RU" sz="3800" dirty="0">
                <a:latin typeface="Times New Roman" panose="02020603050405020304" pitchFamily="18" charset="0"/>
                <a:cs typeface="Times New Roman" panose="02020603050405020304" pitchFamily="18" charset="0"/>
              </a:rPr>
              <a:t>Количество членов составляет не менее 5  граждан РФ и (или) 3 иных с\х товаропроизводителей.</a:t>
            </a:r>
          </a:p>
          <a:p>
            <a:pPr algn="just"/>
            <a:endParaRPr lang="ru-RU" sz="1500"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algn="just">
              <a:buFontTx/>
              <a:buChar char="-"/>
            </a:pP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stretch>
            <a:fillRect/>
          </a:stretch>
        </p:blipFill>
        <p:spPr>
          <a:xfrm>
            <a:off x="6123654" y="4844437"/>
            <a:ext cx="3020346" cy="2013563"/>
          </a:xfrm>
          <a:prstGeom prst="rect">
            <a:avLst/>
          </a:prstGeom>
        </p:spPr>
      </p:pic>
      <p:sp>
        <p:nvSpPr>
          <p:cNvPr id="6" name="TextBox 5"/>
          <p:cNvSpPr txBox="1"/>
          <p:nvPr/>
        </p:nvSpPr>
        <p:spPr>
          <a:xfrm>
            <a:off x="396753" y="4970159"/>
            <a:ext cx="5616624" cy="1477328"/>
          </a:xfrm>
          <a:prstGeom prst="rect">
            <a:avLst/>
          </a:prstGeom>
          <a:noFill/>
        </p:spPr>
        <p:txBody>
          <a:bodyPr wrap="square" rtlCol="0">
            <a:spAutoFit/>
          </a:bodyPr>
          <a:lstStyle/>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Члены </a:t>
            </a:r>
            <a:r>
              <a:rPr lang="ru-RU" dirty="0" err="1">
                <a:latin typeface="Times New Roman" panose="02020603050405020304" pitchFamily="18" charset="0"/>
                <a:cs typeface="Times New Roman" panose="02020603050405020304" pitchFamily="18" charset="0"/>
              </a:rPr>
              <a:t>СПоК</a:t>
            </a:r>
            <a:r>
              <a:rPr lang="ru-RU" dirty="0">
                <a:latin typeface="Times New Roman" panose="02020603050405020304" pitchFamily="18" charset="0"/>
                <a:cs typeface="Times New Roman" panose="02020603050405020304" pitchFamily="18" charset="0"/>
              </a:rPr>
              <a:t>, кроме личных подсобных хозяйств соответствуют критериям микро или малым предприятиям (ФЗ от 24.07.2007 № 209-ФЗ «О развитии малого и среднего предпринимательства в РФ»)</a:t>
            </a:r>
          </a:p>
        </p:txBody>
      </p:sp>
    </p:spTree>
    <p:extLst>
      <p:ext uri="{BB962C8B-B14F-4D97-AF65-F5344CB8AC3E}">
        <p14:creationId xmlns:p14="http://schemas.microsoft.com/office/powerpoint/2010/main" val="3059762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sz="3200" b="1" dirty="0">
                <a:latin typeface="Times New Roman" panose="02020603050405020304" pitchFamily="18" charset="0"/>
                <a:cs typeface="Times New Roman" panose="02020603050405020304" pitchFamily="18" charset="0"/>
              </a:rPr>
              <a:t>Условия предоставления субсидий</a:t>
            </a:r>
          </a:p>
        </p:txBody>
      </p:sp>
      <p:sp>
        <p:nvSpPr>
          <p:cNvPr id="3" name="Объект 2"/>
          <p:cNvSpPr>
            <a:spLocks noGrp="1"/>
          </p:cNvSpPr>
          <p:nvPr>
            <p:ph idx="1"/>
          </p:nvPr>
        </p:nvSpPr>
        <p:spPr>
          <a:xfrm>
            <a:off x="323528" y="692696"/>
            <a:ext cx="8363272" cy="6048672"/>
          </a:xfrm>
        </p:spPr>
        <p:txBody>
          <a:bodyPr>
            <a:noAutofit/>
          </a:bodyPr>
          <a:lstStyle/>
          <a:p>
            <a:pPr algn="just"/>
            <a:r>
              <a:rPr lang="ru-RU" sz="1600" dirty="0">
                <a:latin typeface="Times New Roman" panose="02020603050405020304" pitchFamily="18" charset="0"/>
                <a:cs typeface="Times New Roman" panose="02020603050405020304" pitchFamily="18" charset="0"/>
              </a:rPr>
              <a:t>Наличие соглашения между министерством сельского хозяйства и продовольствия Кировской области и </a:t>
            </a:r>
            <a:r>
              <a:rPr lang="ru-RU" sz="1600" dirty="0" err="1">
                <a:latin typeface="Times New Roman" panose="02020603050405020304" pitchFamily="18" charset="0"/>
                <a:cs typeface="Times New Roman" panose="02020603050405020304" pitchFamily="18" charset="0"/>
              </a:rPr>
              <a:t>СПоК</a:t>
            </a:r>
            <a:r>
              <a:rPr lang="ru-RU" sz="1600" dirty="0">
                <a:latin typeface="Times New Roman" panose="02020603050405020304" pitchFamily="18" charset="0"/>
                <a:cs typeface="Times New Roman" panose="02020603050405020304" pitchFamily="18" charset="0"/>
              </a:rPr>
              <a:t>.</a:t>
            </a:r>
          </a:p>
          <a:p>
            <a:pPr algn="just">
              <a:buFontTx/>
              <a:buChar char="-"/>
            </a:pPr>
            <a:r>
              <a:rPr lang="ru-RU" sz="1600" dirty="0">
                <a:latin typeface="Times New Roman" panose="02020603050405020304" pitchFamily="18" charset="0"/>
                <a:cs typeface="Times New Roman" panose="02020603050405020304" pitchFamily="18" charset="0"/>
              </a:rPr>
              <a:t>У </a:t>
            </a:r>
            <a:r>
              <a:rPr lang="ru-RU" sz="1600" dirty="0" err="1">
                <a:latin typeface="Times New Roman" panose="02020603050405020304" pitchFamily="18" charset="0"/>
                <a:cs typeface="Times New Roman" panose="02020603050405020304" pitchFamily="18" charset="0"/>
              </a:rPr>
              <a:t>СПоК</a:t>
            </a:r>
            <a:r>
              <a:rPr lang="ru-RU" sz="1600" dirty="0">
                <a:latin typeface="Times New Roman" panose="02020603050405020304" pitchFamily="18" charset="0"/>
                <a:cs typeface="Times New Roman" panose="02020603050405020304" pitchFamily="18" charset="0"/>
              </a:rPr>
              <a:t> отсутствует неисполненная обязанность по уплате налогов, сборов, страховых взносов, пеней, штрафов, процентов, подлежащих уплате в соответствии с законодательством РФ о налогах и сборах (задолженность должна быть погашена не позднее даты перечисления субсидии) (по состоянию на дату формирования справки об исполнении обязанности по уплате налогов); </a:t>
            </a:r>
          </a:p>
          <a:p>
            <a:pPr algn="just">
              <a:buFontTx/>
              <a:buChar char="-"/>
            </a:pPr>
            <a:r>
              <a:rPr lang="ru-RU" sz="1600" dirty="0">
                <a:latin typeface="Times New Roman" panose="02020603050405020304" pitchFamily="18" charset="0"/>
                <a:cs typeface="Times New Roman" panose="02020603050405020304" pitchFamily="18" charset="0"/>
              </a:rPr>
              <a:t>У </a:t>
            </a:r>
            <a:r>
              <a:rPr lang="ru-RU" sz="1600" dirty="0" err="1">
                <a:latin typeface="Times New Roman" panose="02020603050405020304" pitchFamily="18" charset="0"/>
                <a:cs typeface="Times New Roman" panose="02020603050405020304" pitchFamily="18" charset="0"/>
              </a:rPr>
              <a:t>СПоК</a:t>
            </a:r>
            <a:r>
              <a:rPr lang="ru-RU" sz="1600" dirty="0">
                <a:latin typeface="Times New Roman" panose="02020603050405020304" pitchFamily="18" charset="0"/>
                <a:cs typeface="Times New Roman" panose="02020603050405020304" pitchFamily="18" charset="0"/>
              </a:rPr>
              <a:t> отсутствует просроченная задолженность по возврату в областной бюджет субсидий, бюджетных инвестиций, иная просроченная задолженность перед областным бюджетом (по состоянию на 1-е число месяца обращения за субсидией);</a:t>
            </a:r>
          </a:p>
          <a:p>
            <a:pPr algn="just">
              <a:buFontTx/>
              <a:buChar char="-"/>
            </a:pPr>
            <a:r>
              <a:rPr lang="ru-RU" sz="1600" dirty="0" err="1">
                <a:latin typeface="Times New Roman" pitchFamily="18" charset="0"/>
                <a:cs typeface="Times New Roman" pitchFamily="18" charset="0"/>
              </a:rPr>
              <a:t>СПоК</a:t>
            </a:r>
            <a:r>
              <a:rPr lang="ru-RU" sz="1600" dirty="0">
                <a:latin typeface="Times New Roman" pitchFamily="18" charset="0"/>
                <a:cs typeface="Times New Roman" pitchFamily="18" charset="0"/>
              </a:rPr>
              <a:t> не находится в процессе реорганизации, ликвидации, банкротства. </a:t>
            </a:r>
          </a:p>
          <a:p>
            <a:pPr algn="just">
              <a:buFontTx/>
              <a:buChar char="-"/>
            </a:pPr>
            <a:r>
              <a:rPr lang="ru-RU" sz="1600" dirty="0" err="1">
                <a:latin typeface="Times New Roman" pitchFamily="18" charset="0"/>
                <a:cs typeface="Times New Roman" pitchFamily="18" charset="0"/>
              </a:rPr>
              <a:t>СПоК</a:t>
            </a:r>
            <a:r>
              <a:rPr lang="ru-RU" sz="1600" dirty="0">
                <a:latin typeface="Times New Roman" pitchFamily="18" charset="0"/>
                <a:cs typeface="Times New Roman" pitchFamily="18" charset="0"/>
              </a:rPr>
              <a:t> не получал аналогичные субсидии из областного бюджета на основании иных нормативных или муниципальных правовых актов, в текущем финансовом году.  </a:t>
            </a:r>
          </a:p>
          <a:p>
            <a:pPr algn="just">
              <a:buFontTx/>
              <a:buChar char="-"/>
            </a:pPr>
            <a:r>
              <a:rPr lang="ru-RU" sz="1600" dirty="0">
                <a:latin typeface="Times New Roman" pitchFamily="18" charset="0"/>
                <a:cs typeface="Times New Roman" pitchFamily="18" charset="0"/>
              </a:rPr>
              <a:t>Кооператив не имеет сведений в отношении председателя, членов коллегиального исполнительного органа, лица, исполняющего функции единоличного исполнительного органа, или главного бухгалтера в реестре дисквалифицированных лиц. </a:t>
            </a:r>
          </a:p>
          <a:p>
            <a:pPr algn="just">
              <a:buNone/>
            </a:pPr>
            <a:r>
              <a:rPr lang="ru-RU" sz="1600" dirty="0">
                <a:latin typeface="Times New Roman" pitchFamily="18" charset="0"/>
                <a:cs typeface="Times New Roman" pitchFamily="18" charset="0"/>
              </a:rPr>
              <a:t>	</a:t>
            </a:r>
            <a:r>
              <a:rPr lang="ru-RU" sz="1600" dirty="0" err="1">
                <a:latin typeface="Times New Roman" panose="02020603050405020304" pitchFamily="18" charset="0"/>
                <a:cs typeface="Times New Roman" panose="02020603050405020304" pitchFamily="18" charset="0"/>
              </a:rPr>
              <a:t>СПоК</a:t>
            </a:r>
            <a:r>
              <a:rPr lang="ru-RU" sz="1600" dirty="0">
                <a:latin typeface="Times New Roman" panose="02020603050405020304" pitchFamily="18" charset="0"/>
                <a:cs typeface="Times New Roman" panose="02020603050405020304" pitchFamily="18" charset="0"/>
              </a:rPr>
              <a:t> не менее 50 % объема работ (услуг) оказывает членам кооператива.</a:t>
            </a:r>
          </a:p>
          <a:p>
            <a:pPr algn="just"/>
            <a:r>
              <a:rPr lang="ru-RU" sz="1600" dirty="0" err="1">
                <a:latin typeface="Times New Roman" pitchFamily="18" charset="0"/>
                <a:cs typeface="Times New Roman" pitchFamily="18" charset="0"/>
              </a:rPr>
              <a:t>СПоК</a:t>
            </a:r>
            <a:r>
              <a:rPr lang="ru-RU" sz="1600" dirty="0">
                <a:latin typeface="Times New Roman" pitchFamily="18" charset="0"/>
                <a:cs typeface="Times New Roman" pitchFamily="18" charset="0"/>
              </a:rPr>
              <a:t> не находится в перечне организаций и физических лиц, в отношении которых имеются сведения об их причастности к экстремистской деятельности или терроризму, либо в перечне организаций и физических лиц, в отношении которых имеются сведения об их причастности к распространению оружия массового уничтожения. </a:t>
            </a:r>
          </a:p>
          <a:p>
            <a:pPr algn="just"/>
            <a:r>
              <a:rPr lang="ru-RU" sz="1600" dirty="0" err="1">
                <a:latin typeface="Times New Roman" panose="02020603050405020304" pitchFamily="18" charset="0"/>
                <a:cs typeface="Times New Roman" panose="02020603050405020304" pitchFamily="18" charset="0"/>
              </a:rPr>
              <a:t>СПоК</a:t>
            </a:r>
            <a:r>
              <a:rPr lang="ru-RU" sz="1600" dirty="0">
                <a:latin typeface="Times New Roman" panose="02020603050405020304" pitchFamily="18" charset="0"/>
                <a:cs typeface="Times New Roman" panose="02020603050405020304" pitchFamily="18" charset="0"/>
              </a:rPr>
              <a:t> является членом одного из ревизионных союзов. </a:t>
            </a:r>
          </a:p>
          <a:p>
            <a:pPr algn="just">
              <a:buFontTx/>
              <a:buChar char="-"/>
            </a:pP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57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332656"/>
            <a:ext cx="2193229" cy="369332"/>
          </a:xfrm>
          <a:prstGeom prst="rect">
            <a:avLst/>
          </a:prstGeom>
          <a:noFill/>
        </p:spPr>
        <p:txBody>
          <a:bodyPr wrap="none" rtlCol="0">
            <a:spAutoFit/>
          </a:bodyPr>
          <a:lstStyle/>
          <a:p>
            <a:r>
              <a:rPr lang="ru-RU" b="1" dirty="0">
                <a:latin typeface="Times New Roman" pitchFamily="18" charset="0"/>
                <a:cs typeface="Times New Roman" pitchFamily="18" charset="0"/>
              </a:rPr>
              <a:t>ОБЯЗАТЕЛЬСТВА</a:t>
            </a:r>
          </a:p>
        </p:txBody>
      </p:sp>
      <p:sp>
        <p:nvSpPr>
          <p:cNvPr id="3" name="TextBox 2"/>
          <p:cNvSpPr txBox="1"/>
          <p:nvPr/>
        </p:nvSpPr>
        <p:spPr>
          <a:xfrm>
            <a:off x="539552" y="764704"/>
            <a:ext cx="8496944" cy="1477328"/>
          </a:xfrm>
          <a:prstGeom prst="rect">
            <a:avLst/>
          </a:prstGeom>
          <a:noFill/>
        </p:spPr>
        <p:txBody>
          <a:bodyPr wrap="square" rtlCol="0">
            <a:spAutoFit/>
          </a:bodyPr>
          <a:lstStyle/>
          <a:p>
            <a:pPr algn="ctr"/>
            <a:r>
              <a:rPr lang="ru-RU" dirty="0">
                <a:latin typeface="Times New Roman" pitchFamily="18" charset="0"/>
                <a:cs typeface="Times New Roman" pitchFamily="18" charset="0"/>
              </a:rPr>
              <a:t>Результатом предоставления субсидии сельскохозяйственным потребительским кооперативам в 2024 году является "</a:t>
            </a:r>
            <a:r>
              <a:rPr lang="ru-RU" b="1" dirty="0">
                <a:latin typeface="Times New Roman" pitchFamily="18" charset="0"/>
                <a:cs typeface="Times New Roman" pitchFamily="18" charset="0"/>
              </a:rPr>
              <a:t>Количество </a:t>
            </a:r>
            <a:r>
              <a:rPr lang="ru-RU" b="1" u="sng" dirty="0">
                <a:latin typeface="Times New Roman" pitchFamily="18" charset="0"/>
                <a:cs typeface="Times New Roman" pitchFamily="18" charset="0"/>
              </a:rPr>
              <a:t>новых членов </a:t>
            </a:r>
            <a:r>
              <a:rPr lang="ru-RU" b="1" dirty="0">
                <a:latin typeface="Times New Roman" pitchFamily="18" charset="0"/>
                <a:cs typeface="Times New Roman" pitchFamily="18" charset="0"/>
              </a:rPr>
              <a:t>сельскохозяйственных потребительских кооперативов из числа субъектов малого и среднего предпринимательства в агропромышленном комплексе и личных подсобных хозяйств граждан</a:t>
            </a:r>
            <a:r>
              <a:rPr lang="ru-RU" dirty="0">
                <a:latin typeface="Times New Roman" pitchFamily="18" charset="0"/>
                <a:cs typeface="Times New Roman" pitchFamily="18" charset="0"/>
              </a:rPr>
              <a:t>", единиц </a:t>
            </a:r>
          </a:p>
        </p:txBody>
      </p:sp>
      <p:sp>
        <p:nvSpPr>
          <p:cNvPr id="4" name="Прямоугольник 3"/>
          <p:cNvSpPr/>
          <p:nvPr/>
        </p:nvSpPr>
        <p:spPr>
          <a:xfrm>
            <a:off x="0" y="2276872"/>
            <a:ext cx="9036496" cy="2308324"/>
          </a:xfrm>
          <a:prstGeom prst="rect">
            <a:avLst/>
          </a:prstGeom>
        </p:spPr>
        <p:txBody>
          <a:bodyPr wrap="square">
            <a:spAutoFit/>
          </a:bodyPr>
          <a:lstStyle/>
          <a:p>
            <a:pPr algn="just"/>
            <a:r>
              <a:rPr lang="ru-RU" dirty="0">
                <a:latin typeface="Times New Roman" pitchFamily="18" charset="0"/>
                <a:cs typeface="Times New Roman" pitchFamily="18" charset="0"/>
              </a:rPr>
              <a:t>Плановое значение результата предоставления субсидии в 2024 году устанавливается министерством сельского хозяйства и продовольствия Кировской области (для каждого сельскохозяйственного потребительского кооператива в проекте соглашения о предоставлении субсидии, исходя:</a:t>
            </a:r>
          </a:p>
          <a:p>
            <a:pPr algn="just">
              <a:buFontTx/>
              <a:buChar char="-"/>
            </a:pPr>
            <a:r>
              <a:rPr lang="ru-RU" dirty="0">
                <a:latin typeface="Times New Roman" pitchFamily="18" charset="0"/>
                <a:cs typeface="Times New Roman" pitchFamily="18" charset="0"/>
              </a:rPr>
              <a:t>из планового значения результатов федерального проекта «Акселерация субъектов малого и среднего предпринимательства» на 2024 год для кировской области (70 единиц), </a:t>
            </a:r>
          </a:p>
          <a:p>
            <a:pPr algn="just">
              <a:buFontTx/>
              <a:buChar char="-"/>
            </a:pPr>
            <a:r>
              <a:rPr lang="ru-RU" dirty="0">
                <a:latin typeface="Times New Roman" pitchFamily="18" charset="0"/>
                <a:cs typeface="Times New Roman" pitchFamily="18" charset="0"/>
              </a:rPr>
              <a:t>а также с учетом лимитов бюджетных обязательств, доведенных в установленном порядке до министерства на текущий 2024 год на предоставление субсидии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686800" cy="836712"/>
          </a:xfrm>
        </p:spPr>
        <p:txBody>
          <a:bodyPr>
            <a:noAutofit/>
          </a:bodyPr>
          <a:lstStyle/>
          <a:p>
            <a:r>
              <a:rPr lang="ru-RU" sz="2400" b="1" dirty="0">
                <a:solidFill>
                  <a:prstClr val="black"/>
                </a:solidFill>
                <a:latin typeface="Times New Roman" panose="02020603050405020304" pitchFamily="18" charset="0"/>
                <a:ea typeface="+mn-ea"/>
                <a:cs typeface="Times New Roman" panose="02020603050405020304" pitchFamily="18" charset="0"/>
              </a:rPr>
              <a:t>Перечень  предоставляемых субсидий</a:t>
            </a:r>
            <a:br>
              <a:rPr lang="ru-RU" sz="2400" b="1" dirty="0">
                <a:solidFill>
                  <a:prstClr val="black"/>
                </a:solidFill>
                <a:latin typeface="Times New Roman" panose="02020603050405020304" pitchFamily="18" charset="0"/>
                <a:ea typeface="+mn-ea"/>
                <a:cs typeface="Times New Roman" panose="02020603050405020304" pitchFamily="18" charset="0"/>
              </a:rPr>
            </a:br>
            <a:endParaRPr lang="ru-RU" sz="2400" b="1" dirty="0"/>
          </a:p>
        </p:txBody>
      </p:sp>
      <p:sp>
        <p:nvSpPr>
          <p:cNvPr id="3" name="Объект 2"/>
          <p:cNvSpPr>
            <a:spLocks noGrp="1"/>
          </p:cNvSpPr>
          <p:nvPr>
            <p:ph idx="1"/>
          </p:nvPr>
        </p:nvSpPr>
        <p:spPr>
          <a:xfrm>
            <a:off x="251520" y="963885"/>
            <a:ext cx="8712968" cy="5894115"/>
          </a:xfrm>
        </p:spPr>
        <p:txBody>
          <a:bodyPr>
            <a:normAutofit lnSpcReduction="10000"/>
          </a:bodyPr>
          <a:lstStyle/>
          <a:p>
            <a:pPr algn="just">
              <a:buAutoNum type="arabicPeriod"/>
            </a:pPr>
            <a:r>
              <a:rPr lang="ru-RU" sz="1800" b="1" i="1" dirty="0">
                <a:solidFill>
                  <a:srgbClr val="7030A0"/>
                </a:solidFill>
                <a:latin typeface="Times New Roman" panose="02020603050405020304" pitchFamily="18" charset="0"/>
                <a:cs typeface="Times New Roman" panose="02020603050405020304" pitchFamily="18" charset="0"/>
              </a:rPr>
              <a:t>Субсидии на возмещение части затрат, связанных с приобретением имущества по перечню, утв. Минсельхозом РФ, в целях последующей передачи в собственность членам кооператива (кроме ассоциированных членов);</a:t>
            </a:r>
          </a:p>
          <a:p>
            <a:pPr algn="just">
              <a:buNone/>
            </a:pPr>
            <a:r>
              <a:rPr lang="ru-RU" sz="1800" b="1" i="1" dirty="0">
                <a:solidFill>
                  <a:srgbClr val="7030A0"/>
                </a:solidFill>
                <a:latin typeface="Times New Roman" panose="02020603050405020304" pitchFamily="18" charset="0"/>
                <a:cs typeface="Times New Roman" panose="02020603050405020304" pitchFamily="18" charset="0"/>
              </a:rPr>
              <a:t>2</a:t>
            </a:r>
            <a:r>
              <a:rPr lang="ru-RU" sz="1800" dirty="0">
                <a:solidFill>
                  <a:srgbClr val="7030A0"/>
                </a:solidFill>
                <a:latin typeface="Times New Roman" panose="02020603050405020304" pitchFamily="18" charset="0"/>
                <a:cs typeface="Times New Roman" panose="02020603050405020304" pitchFamily="18" charset="0"/>
              </a:rPr>
              <a:t>. </a:t>
            </a:r>
            <a:r>
              <a:rPr lang="ru-RU" sz="1800" b="1" i="1" dirty="0">
                <a:solidFill>
                  <a:srgbClr val="7030A0"/>
                </a:solidFill>
                <a:latin typeface="Times New Roman" panose="02020603050405020304" pitchFamily="18" charset="0"/>
                <a:cs typeface="Times New Roman" panose="02020603050405020304" pitchFamily="18" charset="0"/>
              </a:rPr>
              <a:t>Субсидия на возмещение части затрат, связанных с приобретением и последующим внесением в неделимый фонд сельскохозяйственной техники, специализированного автотранспорта, оборудования для организации хранения, переработки, упаковки, маркировки, транспортировки и реализации с/х продукции и мобильных торговых объектов для оказания услуг членам </a:t>
            </a:r>
            <a:r>
              <a:rPr lang="ru-RU" sz="1800" b="1" i="1" dirty="0" err="1">
                <a:solidFill>
                  <a:srgbClr val="7030A0"/>
                </a:solidFill>
                <a:latin typeface="Times New Roman" panose="02020603050405020304" pitchFamily="18" charset="0"/>
                <a:cs typeface="Times New Roman" panose="02020603050405020304" pitchFamily="18" charset="0"/>
              </a:rPr>
              <a:t>СПоКа</a:t>
            </a:r>
            <a:r>
              <a:rPr lang="ru-RU" sz="1800" b="1" i="1" dirty="0">
                <a:solidFill>
                  <a:srgbClr val="7030A0"/>
                </a:solidFill>
                <a:latin typeface="Times New Roman" panose="02020603050405020304" pitchFamily="18" charset="0"/>
                <a:cs typeface="Times New Roman" panose="02020603050405020304" pitchFamily="18" charset="0"/>
              </a:rPr>
              <a:t>, по перечню утв. министерством;</a:t>
            </a:r>
          </a:p>
          <a:p>
            <a:pPr algn="just">
              <a:buNone/>
            </a:pPr>
            <a:r>
              <a:rPr lang="ru-RU" sz="1800" b="1" i="1" dirty="0">
                <a:solidFill>
                  <a:srgbClr val="7030A0"/>
                </a:solidFill>
                <a:latin typeface="Times New Roman" panose="02020603050405020304" pitchFamily="18" charset="0"/>
                <a:cs typeface="Times New Roman" panose="02020603050405020304" pitchFamily="18" charset="0"/>
              </a:rPr>
              <a:t>3</a:t>
            </a:r>
            <a:r>
              <a:rPr lang="ru-RU" sz="1800" dirty="0">
                <a:solidFill>
                  <a:srgbClr val="7030A0"/>
                </a:solidFill>
                <a:latin typeface="Times New Roman" panose="02020603050405020304" pitchFamily="18" charset="0"/>
                <a:cs typeface="Times New Roman" panose="02020603050405020304" pitchFamily="18" charset="0"/>
              </a:rPr>
              <a:t>. </a:t>
            </a:r>
            <a:r>
              <a:rPr lang="ru-RU" sz="1800" b="1" i="1" dirty="0">
                <a:solidFill>
                  <a:srgbClr val="7030A0"/>
                </a:solidFill>
                <a:latin typeface="Times New Roman" panose="02020603050405020304" pitchFamily="18" charset="0"/>
                <a:cs typeface="Times New Roman" panose="02020603050405020304" pitchFamily="18" charset="0"/>
              </a:rPr>
              <a:t>Субсидия на возмещение части затрат, связанных с приобретением крупного рогатого скота (КРС) в целях замены КРС больного или инфицированного лейкозом, принадлежащего членам данного </a:t>
            </a:r>
            <a:r>
              <a:rPr lang="ru-RU" sz="1800" b="1" i="1" dirty="0" err="1">
                <a:solidFill>
                  <a:srgbClr val="7030A0"/>
                </a:solidFill>
                <a:latin typeface="Times New Roman" panose="02020603050405020304" pitchFamily="18" charset="0"/>
                <a:cs typeface="Times New Roman" panose="02020603050405020304" pitchFamily="18" charset="0"/>
              </a:rPr>
              <a:t>СПоК</a:t>
            </a:r>
            <a:r>
              <a:rPr lang="ru-RU" sz="1800" b="1" i="1" dirty="0">
                <a:solidFill>
                  <a:srgbClr val="7030A0"/>
                </a:solidFill>
                <a:latin typeface="Times New Roman" panose="02020603050405020304" pitchFamily="18" charset="0"/>
                <a:cs typeface="Times New Roman" panose="02020603050405020304" pitchFamily="18" charset="0"/>
              </a:rPr>
              <a:t> на праве собственности (кроме ассоциированных членов);</a:t>
            </a:r>
          </a:p>
          <a:p>
            <a:pPr algn="just">
              <a:buAutoNum type="arabicPeriod" startAt="4"/>
            </a:pPr>
            <a:r>
              <a:rPr lang="ru-RU" sz="1800" b="1" i="1" dirty="0">
                <a:solidFill>
                  <a:srgbClr val="7030A0"/>
                </a:solidFill>
                <a:latin typeface="Times New Roman" panose="02020603050405020304" pitchFamily="18" charset="0"/>
                <a:cs typeface="Times New Roman" panose="02020603050405020304" pitchFamily="18" charset="0"/>
              </a:rPr>
              <a:t>Субсидия на возмещение части затрат, связанных с закупкой сельскохозяйственной продукции у членов </a:t>
            </a:r>
            <a:r>
              <a:rPr lang="ru-RU" sz="1800" b="1" i="1" dirty="0" err="1">
                <a:solidFill>
                  <a:srgbClr val="7030A0"/>
                </a:solidFill>
                <a:latin typeface="Times New Roman" panose="02020603050405020304" pitchFamily="18" charset="0"/>
                <a:cs typeface="Times New Roman" panose="02020603050405020304" pitchFamily="18" charset="0"/>
              </a:rPr>
              <a:t>СПоК</a:t>
            </a:r>
            <a:r>
              <a:rPr lang="ru-RU" sz="1800" b="1" i="1" dirty="0">
                <a:solidFill>
                  <a:srgbClr val="7030A0"/>
                </a:solidFill>
                <a:latin typeface="Times New Roman" panose="02020603050405020304" pitchFamily="18" charset="0"/>
                <a:cs typeface="Times New Roman" panose="02020603050405020304" pitchFamily="18" charset="0"/>
              </a:rPr>
              <a:t> (кроме ассоциированных членов)</a:t>
            </a:r>
            <a:r>
              <a:rPr lang="ru-RU" sz="1800" dirty="0"/>
              <a:t> </a:t>
            </a:r>
            <a:r>
              <a:rPr lang="ru-RU" sz="1800" b="1" i="1" dirty="0">
                <a:solidFill>
                  <a:srgbClr val="7030A0"/>
                </a:solidFill>
                <a:latin typeface="Times New Roman" pitchFamily="18" charset="0"/>
                <a:cs typeface="Times New Roman" pitchFamily="18" charset="0"/>
              </a:rPr>
              <a:t>и (или) закупкой овощей открытого грунта, картофеля, молока, мяса (кроме мяса свиней) у граждан, ведущих личные подсобные хозяйства, не являющихся членами этого </a:t>
            </a:r>
            <a:r>
              <a:rPr lang="ru-RU" sz="1800" b="1" i="1" dirty="0" err="1">
                <a:solidFill>
                  <a:srgbClr val="7030A0"/>
                </a:solidFill>
                <a:latin typeface="Times New Roman" pitchFamily="18" charset="0"/>
                <a:cs typeface="Times New Roman" pitchFamily="18" charset="0"/>
              </a:rPr>
              <a:t>СПоК</a:t>
            </a:r>
            <a:r>
              <a:rPr lang="ru-RU" sz="1800" b="1" i="1" dirty="0">
                <a:solidFill>
                  <a:srgbClr val="7030A0"/>
                </a:solidFill>
                <a:latin typeface="Times New Roman" pitchFamily="18" charset="0"/>
                <a:cs typeface="Times New Roman" pitchFamily="18" charset="0"/>
              </a:rPr>
              <a:t>. </a:t>
            </a:r>
          </a:p>
          <a:p>
            <a:pPr algn="just">
              <a:buFont typeface="Arial" panose="020B0604020202020204" pitchFamily="34" charset="0"/>
              <a:buAutoNum type="arabicPeriod" startAt="4"/>
            </a:pPr>
            <a:r>
              <a:rPr lang="ru-RU" sz="1800" b="1" i="1" dirty="0">
                <a:solidFill>
                  <a:srgbClr val="7030A0"/>
                </a:solidFill>
                <a:latin typeface="Times New Roman" pitchFamily="18" charset="0"/>
                <a:cs typeface="Times New Roman" pitchFamily="18" charset="0"/>
              </a:rPr>
              <a:t>Уплата лизинговых платежей за приобретенные в лизинг объекты для организации хранения, переработки, упаковки, маркировки и реализации сельскохозяйственной продукции, а также оборудования для их комплектации. </a:t>
            </a:r>
          </a:p>
          <a:p>
            <a:pPr algn="just">
              <a:buAutoNum type="arabicPeriod" startAt="4"/>
            </a:pPr>
            <a:endParaRPr lang="ru-RU" sz="1800" b="1" i="1" dirty="0">
              <a:solidFill>
                <a:srgbClr val="7030A0"/>
              </a:solidFill>
              <a:latin typeface="Times New Roman" pitchFamily="18" charset="0"/>
              <a:cs typeface="Times New Roman" pitchFamily="18" charset="0"/>
            </a:endParaRPr>
          </a:p>
          <a:p>
            <a:pPr algn="just">
              <a:buNone/>
            </a:pPr>
            <a:endParaRPr lang="ru-RU" sz="1800" b="1" i="1" dirty="0">
              <a:solidFill>
                <a:srgbClr val="7030A0"/>
              </a:solidFill>
              <a:latin typeface="Times New Roman" pitchFamily="18" charset="0"/>
              <a:cs typeface="Times New Roman" pitchFamily="18" charset="0"/>
            </a:endParaRPr>
          </a:p>
          <a:p>
            <a:pPr algn="just"/>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stretch>
            <a:fillRect/>
          </a:stretch>
        </p:blipFill>
        <p:spPr>
          <a:xfrm>
            <a:off x="7081182" y="0"/>
            <a:ext cx="2062818" cy="1001940"/>
          </a:xfrm>
          <a:prstGeom prst="rect">
            <a:avLst/>
          </a:prstGeom>
        </p:spPr>
      </p:pic>
    </p:spTree>
    <p:extLst>
      <p:ext uri="{BB962C8B-B14F-4D97-AF65-F5344CB8AC3E}">
        <p14:creationId xmlns:p14="http://schemas.microsoft.com/office/powerpoint/2010/main" val="141868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052737"/>
            <a:ext cx="8383960" cy="288031"/>
          </a:xfrm>
        </p:spPr>
        <p:txBody>
          <a:bodyPr>
            <a:normAutofit fontScale="90000"/>
          </a:bodyPr>
          <a:lstStyle/>
          <a:p>
            <a:r>
              <a:rPr lang="ru-RU" sz="2000" b="1" dirty="0">
                <a:latin typeface="Times New Roman" panose="02020603050405020304" pitchFamily="18" charset="0"/>
                <a:cs typeface="Times New Roman" panose="02020603050405020304" pitchFamily="18" charset="0"/>
              </a:rPr>
              <a:t>Условия предоставления:</a:t>
            </a:r>
          </a:p>
        </p:txBody>
      </p:sp>
      <p:sp>
        <p:nvSpPr>
          <p:cNvPr id="3" name="Объект 2"/>
          <p:cNvSpPr>
            <a:spLocks noGrp="1"/>
          </p:cNvSpPr>
          <p:nvPr>
            <p:ph idx="1"/>
          </p:nvPr>
        </p:nvSpPr>
        <p:spPr>
          <a:xfrm>
            <a:off x="179512" y="1313384"/>
            <a:ext cx="8229600" cy="5544616"/>
          </a:xfrm>
        </p:spPr>
        <p:txBody>
          <a:bodyPr>
            <a:normAutofit/>
          </a:bodyPr>
          <a:lstStyle/>
          <a:p>
            <a:pPr algn="just"/>
            <a:r>
              <a:rPr lang="ru-RU" sz="2000" dirty="0">
                <a:latin typeface="Times New Roman" panose="02020603050405020304" pitchFamily="18" charset="0"/>
                <a:cs typeface="Times New Roman" panose="02020603050405020304" pitchFamily="18" charset="0"/>
              </a:rPr>
              <a:t>имущество должно быть передано в собственность членов кооператива;</a:t>
            </a:r>
          </a:p>
          <a:p>
            <a:pPr algn="just"/>
            <a:r>
              <a:rPr lang="ru-RU" sz="2000" dirty="0">
                <a:latin typeface="Times New Roman" panose="02020603050405020304" pitchFamily="18" charset="0"/>
                <a:cs typeface="Times New Roman" panose="02020603050405020304" pitchFamily="18" charset="0"/>
              </a:rPr>
              <a:t>имущество не может быть приобретено у членов (в том числе ассоциированных членов) данного кооператива</a:t>
            </a:r>
          </a:p>
          <a:p>
            <a:pPr algn="just"/>
            <a:endParaRPr lang="ru-RU" sz="9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стоимость приобретенного с использованием средств </a:t>
            </a:r>
            <a:r>
              <a:rPr lang="ru-RU" sz="2000" dirty="0" err="1">
                <a:latin typeface="Times New Roman" panose="02020603050405020304" pitchFamily="18" charset="0"/>
                <a:cs typeface="Times New Roman" panose="02020603050405020304" pitchFamily="18" charset="0"/>
              </a:rPr>
              <a:t>гос</a:t>
            </a:r>
            <a:r>
              <a:rPr lang="ru-RU" sz="2000" dirty="0">
                <a:latin typeface="Times New Roman" panose="02020603050405020304" pitchFamily="18" charset="0"/>
                <a:cs typeface="Times New Roman" panose="02020603050405020304" pitchFamily="18" charset="0"/>
              </a:rPr>
              <a:t>. поддержки имущества, передаваемого (реализуемого) в собственность одного члена </a:t>
            </a:r>
            <a:r>
              <a:rPr lang="ru-RU" sz="2000" dirty="0" err="1">
                <a:latin typeface="Times New Roman" panose="02020603050405020304" pitchFamily="18" charset="0"/>
                <a:cs typeface="Times New Roman" panose="02020603050405020304" pitchFamily="18" charset="0"/>
              </a:rPr>
              <a:t>СПоКа</a:t>
            </a:r>
            <a:r>
              <a:rPr lang="ru-RU" sz="2000" dirty="0">
                <a:latin typeface="Times New Roman" panose="02020603050405020304" pitchFamily="18" charset="0"/>
                <a:cs typeface="Times New Roman" panose="02020603050405020304" pitchFamily="18" charset="0"/>
              </a:rPr>
              <a:t> не может превышать 30 % общей стоимости данного имущества. </a:t>
            </a:r>
          </a:p>
          <a:p>
            <a:pPr algn="just"/>
            <a:endParaRPr lang="ru-RU" sz="9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stretch>
            <a:fillRect/>
          </a:stretch>
        </p:blipFill>
        <p:spPr>
          <a:xfrm>
            <a:off x="5302423" y="4386624"/>
            <a:ext cx="3424101" cy="2282735"/>
          </a:xfrm>
          <a:prstGeom prst="rect">
            <a:avLst/>
          </a:prstGeom>
        </p:spPr>
      </p:pic>
      <p:sp>
        <p:nvSpPr>
          <p:cNvPr id="5" name="TextBox 4"/>
          <p:cNvSpPr txBox="1"/>
          <p:nvPr/>
        </p:nvSpPr>
        <p:spPr>
          <a:xfrm>
            <a:off x="467544" y="4077072"/>
            <a:ext cx="4752528" cy="1692771"/>
          </a:xfrm>
          <a:prstGeom prst="rect">
            <a:avLst/>
          </a:prstGeom>
          <a:noFill/>
        </p:spPr>
        <p:txBody>
          <a:bodyPr wrap="square" rtlCol="0">
            <a:spAutoFit/>
          </a:bodyPr>
          <a:lstStyle/>
          <a:p>
            <a:pPr algn="ctr"/>
            <a:r>
              <a:rPr lang="ru-RU" sz="2000" dirty="0">
                <a:solidFill>
                  <a:srgbClr val="FF0000"/>
                </a:solidFill>
                <a:latin typeface="Times New Roman" panose="02020603050405020304" pitchFamily="18" charset="0"/>
                <a:cs typeface="Times New Roman" panose="02020603050405020304" pitchFamily="18" charset="0"/>
              </a:rPr>
              <a:t>Размер субсидии = 50 % стоимости приобретаемого кооперативом имущества, но </a:t>
            </a:r>
          </a:p>
          <a:p>
            <a:pPr algn="ctr"/>
            <a:r>
              <a:rPr lang="ru-RU" sz="2000" dirty="0">
                <a:solidFill>
                  <a:srgbClr val="FF0000"/>
                </a:solidFill>
                <a:latin typeface="Times New Roman" panose="02020603050405020304" pitchFamily="18" charset="0"/>
                <a:cs typeface="Times New Roman" panose="02020603050405020304" pitchFamily="18" charset="0"/>
              </a:rPr>
              <a:t>не более 3 млн. рублей на </a:t>
            </a:r>
          </a:p>
          <a:p>
            <a:pPr algn="ctr"/>
            <a:r>
              <a:rPr lang="ru-RU" sz="2000" dirty="0">
                <a:solidFill>
                  <a:srgbClr val="FF0000"/>
                </a:solidFill>
                <a:latin typeface="Times New Roman" panose="02020603050405020304" pitchFamily="18" charset="0"/>
                <a:cs typeface="Times New Roman" panose="02020603050405020304" pitchFamily="18" charset="0"/>
              </a:rPr>
              <a:t>один </a:t>
            </a:r>
            <a:r>
              <a:rPr lang="ru-RU" sz="2000" dirty="0" err="1">
                <a:solidFill>
                  <a:srgbClr val="FF0000"/>
                </a:solidFill>
                <a:latin typeface="Times New Roman" panose="02020603050405020304" pitchFamily="18" charset="0"/>
                <a:cs typeface="Times New Roman" panose="02020603050405020304" pitchFamily="18" charset="0"/>
              </a:rPr>
              <a:t>СПоК</a:t>
            </a:r>
            <a:r>
              <a:rPr lang="ru-RU" sz="2000" dirty="0">
                <a:solidFill>
                  <a:srgbClr val="FF0000"/>
                </a:solidFill>
                <a:latin typeface="Times New Roman" panose="02020603050405020304" pitchFamily="18" charset="0"/>
                <a:cs typeface="Times New Roman" panose="02020603050405020304" pitchFamily="18" charset="0"/>
              </a:rPr>
              <a:t> (без учета НДС</a:t>
            </a:r>
            <a:r>
              <a:rPr lang="ru-RU" sz="2400" dirty="0">
                <a:solidFill>
                  <a:srgbClr val="FF0000"/>
                </a:solidFill>
                <a:latin typeface="Times New Roman" panose="02020603050405020304" pitchFamily="18" charset="0"/>
                <a:cs typeface="Times New Roman" panose="02020603050405020304" pitchFamily="18" charset="0"/>
              </a:rPr>
              <a:t>). </a:t>
            </a:r>
          </a:p>
        </p:txBody>
      </p:sp>
      <p:sp>
        <p:nvSpPr>
          <p:cNvPr id="6" name="Прямоугольник 5"/>
          <p:cNvSpPr/>
          <p:nvPr/>
        </p:nvSpPr>
        <p:spPr>
          <a:xfrm>
            <a:off x="0" y="0"/>
            <a:ext cx="9144000" cy="1015663"/>
          </a:xfrm>
          <a:prstGeom prst="rect">
            <a:avLst/>
          </a:prstGeom>
        </p:spPr>
        <p:txBody>
          <a:bodyPr wrap="square">
            <a:spAutoFit/>
          </a:bodyPr>
          <a:lstStyle/>
          <a:p>
            <a:pPr algn="ctr">
              <a:buAutoNum type="arabicPeriod"/>
            </a:pPr>
            <a:r>
              <a:rPr lang="ru-RU" b="1" i="1" dirty="0">
                <a:solidFill>
                  <a:srgbClr val="7030A0"/>
                </a:solidFill>
                <a:latin typeface="Times New Roman" panose="02020603050405020304" pitchFamily="18" charset="0"/>
                <a:cs typeface="Times New Roman" panose="02020603050405020304" pitchFamily="18" charset="0"/>
              </a:rPr>
              <a:t> </a:t>
            </a:r>
            <a:r>
              <a:rPr lang="ru-RU" sz="2000" b="1" i="1" dirty="0">
                <a:solidFill>
                  <a:srgbClr val="7030A0"/>
                </a:solidFill>
                <a:latin typeface="Times New Roman" panose="02020603050405020304" pitchFamily="18" charset="0"/>
                <a:cs typeface="Times New Roman" panose="02020603050405020304" pitchFamily="18" charset="0"/>
              </a:rPr>
              <a:t>Субсидии на возмещение части затрат, связанных с приобретением имущества по перечню, утв. Минсельхозом РФ, в целях последующей передачи в собственность членам кооператива (кроме ассоциированных членов)</a:t>
            </a:r>
          </a:p>
        </p:txBody>
      </p:sp>
      <p:sp>
        <p:nvSpPr>
          <p:cNvPr id="7" name="Прямоугольник 6"/>
          <p:cNvSpPr/>
          <p:nvPr/>
        </p:nvSpPr>
        <p:spPr>
          <a:xfrm>
            <a:off x="107504" y="6021288"/>
            <a:ext cx="5112568" cy="707886"/>
          </a:xfrm>
          <a:prstGeom prst="rect">
            <a:avLst/>
          </a:prstGeom>
        </p:spPr>
        <p:txBody>
          <a:bodyPr wrap="square">
            <a:spAutoFit/>
          </a:bodyPr>
          <a:lstStyle/>
          <a:p>
            <a:pPr algn="just"/>
            <a:r>
              <a:rPr lang="ru-RU" sz="1000" dirty="0">
                <a:latin typeface="Times New Roman" pitchFamily="18" charset="0"/>
                <a:cs typeface="Times New Roman" pitchFamily="18" charset="0"/>
              </a:rPr>
              <a:t>Возмещение затрат сельскохозяйственным потребительским кооперативам, осуществляющим сбор, первичную и (или) последующую переработку, хранение и реализацию плодоовощной продукции, картофеля и молока, осуществляется в приоритетном порядке. </a:t>
            </a:r>
          </a:p>
        </p:txBody>
      </p:sp>
    </p:spTree>
    <p:extLst>
      <p:ext uri="{BB962C8B-B14F-4D97-AF65-F5344CB8AC3E}">
        <p14:creationId xmlns:p14="http://schemas.microsoft.com/office/powerpoint/2010/main" val="974429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Autofit/>
          </a:bodyPr>
          <a:lstStyle/>
          <a:p>
            <a:r>
              <a:rPr lang="ru-RU" sz="2000" b="1" dirty="0">
                <a:solidFill>
                  <a:prstClr val="black"/>
                </a:solidFill>
                <a:latin typeface="Times New Roman" panose="02020603050405020304" pitchFamily="18" charset="0"/>
                <a:ea typeface="+mn-ea"/>
                <a:cs typeface="Times New Roman" panose="02020603050405020304" pitchFamily="18" charset="0"/>
              </a:rPr>
              <a:t>Перечень  имущества , приобретаемого </a:t>
            </a:r>
            <a:r>
              <a:rPr lang="ru-RU" sz="2000" b="1" dirty="0" err="1">
                <a:solidFill>
                  <a:prstClr val="black"/>
                </a:solidFill>
                <a:latin typeface="Times New Roman" panose="02020603050405020304" pitchFamily="18" charset="0"/>
                <a:ea typeface="+mn-ea"/>
                <a:cs typeface="Times New Roman" panose="02020603050405020304" pitchFamily="18" charset="0"/>
              </a:rPr>
              <a:t>СПоКом</a:t>
            </a:r>
            <a:r>
              <a:rPr lang="ru-RU" sz="2000" b="1" dirty="0">
                <a:solidFill>
                  <a:prstClr val="black"/>
                </a:solidFill>
                <a:latin typeface="Times New Roman" panose="02020603050405020304" pitchFamily="18" charset="0"/>
                <a:ea typeface="+mn-ea"/>
                <a:cs typeface="Times New Roman" panose="02020603050405020304" pitchFamily="18" charset="0"/>
              </a:rPr>
              <a:t> в целях </a:t>
            </a:r>
            <a:r>
              <a:rPr lang="ru-RU" sz="2000" b="1" dirty="0">
                <a:latin typeface="Times New Roman" panose="02020603050405020304" pitchFamily="18" charset="0"/>
                <a:cs typeface="Times New Roman" panose="02020603050405020304" pitchFamily="18" charset="0"/>
              </a:rPr>
              <a:t>последующей передачи (реализации) приобретенного имущества в собственность членов </a:t>
            </a:r>
            <a:r>
              <a:rPr lang="ru-RU" sz="2000" b="1" dirty="0" err="1">
                <a:latin typeface="Times New Roman" panose="02020603050405020304" pitchFamily="18" charset="0"/>
                <a:cs typeface="Times New Roman" panose="02020603050405020304" pitchFamily="18" charset="0"/>
              </a:rPr>
              <a:t>СПоКа</a:t>
            </a:r>
            <a:endParaRPr lang="ru-RU" sz="2000" b="1" dirty="0"/>
          </a:p>
        </p:txBody>
      </p:sp>
      <p:sp>
        <p:nvSpPr>
          <p:cNvPr id="3" name="Объект 2"/>
          <p:cNvSpPr>
            <a:spLocks noGrp="1"/>
          </p:cNvSpPr>
          <p:nvPr>
            <p:ph idx="1"/>
          </p:nvPr>
        </p:nvSpPr>
        <p:spPr>
          <a:xfrm>
            <a:off x="323528" y="1196752"/>
            <a:ext cx="8229600" cy="5318051"/>
          </a:xfrm>
        </p:spPr>
        <p:txBody>
          <a:bodyPr>
            <a:normAutofit/>
          </a:bodyPr>
          <a:lstStyle/>
          <a:p>
            <a:pPr algn="just">
              <a:buNone/>
            </a:pPr>
            <a:r>
              <a:rPr lang="ru-RU" sz="1800" dirty="0">
                <a:latin typeface="Times New Roman" panose="02020603050405020304" pitchFamily="18" charset="0"/>
                <a:cs typeface="Times New Roman" panose="02020603050405020304" pitchFamily="18" charset="0"/>
              </a:rPr>
              <a:t>-     сельскохозяйственные животные (кроме свиней) и птица;</a:t>
            </a:r>
          </a:p>
          <a:p>
            <a:pPr algn="just">
              <a:buFontTx/>
              <a:buChar char="-"/>
            </a:pPr>
            <a:r>
              <a:rPr lang="ru-RU" sz="1800" dirty="0">
                <a:latin typeface="Times New Roman" panose="02020603050405020304" pitchFamily="18" charset="0"/>
                <a:cs typeface="Times New Roman" panose="02020603050405020304" pitchFamily="18" charset="0"/>
              </a:rPr>
              <a:t>рыбопосадочный материал;</a:t>
            </a:r>
          </a:p>
          <a:p>
            <a:pPr algn="just">
              <a:buFontTx/>
              <a:buChar char="-"/>
            </a:pPr>
            <a:r>
              <a:rPr lang="ru-RU" sz="1800" dirty="0">
                <a:latin typeface="Times New Roman" panose="02020603050405020304" pitchFamily="18" charset="0"/>
                <a:cs typeface="Times New Roman" panose="02020603050405020304" pitchFamily="18" charset="0"/>
              </a:rPr>
              <a:t>специализированный инвентарь, материалы и оборудование, средства автоматизации, предназначенные и используемые для  производства с/х продукции (кроме свиноводческой продукции), включая поливные (оросительные) системы, дождевальные системы и оборудование для полива с/х культур в соответствии со списком*</a:t>
            </a:r>
          </a:p>
          <a:p>
            <a:pPr algn="just">
              <a:buFontTx/>
              <a:buChar char="-"/>
            </a:pPr>
            <a:r>
              <a:rPr lang="ru-RU" sz="1800" dirty="0">
                <a:latin typeface="Times New Roman" panose="02020603050405020304" pitchFamily="18" charset="0"/>
                <a:cs typeface="Times New Roman" panose="02020603050405020304" pitchFamily="18" charset="0"/>
              </a:rPr>
              <a:t>Средства автоматизации, оборудование и материалы, включая конструкции, предназначенные для возведения мини-теплиц площадью до 1 га*</a:t>
            </a:r>
          </a:p>
          <a:p>
            <a:pPr algn="just">
              <a:buFontTx/>
              <a:buChar char="-"/>
            </a:pPr>
            <a:r>
              <a:rPr lang="ru-RU" sz="1800" dirty="0">
                <a:latin typeface="Times New Roman" panose="02020603050405020304" pitchFamily="18" charset="0"/>
                <a:cs typeface="Times New Roman" panose="02020603050405020304" pitchFamily="18" charset="0"/>
              </a:rPr>
              <a:t> посадочный материал для закладки многолетних насаждений, в том числе виноградных и земляники;</a:t>
            </a:r>
          </a:p>
          <a:p>
            <a:pPr algn="just">
              <a:buFontTx/>
              <a:buChar char="-"/>
            </a:pPr>
            <a:r>
              <a:rPr lang="ru-RU" sz="1800" dirty="0">
                <a:latin typeface="Times New Roman" panose="02020603050405020304" pitchFamily="18" charset="0"/>
                <a:cs typeface="Times New Roman" panose="02020603050405020304" pitchFamily="18" charset="0"/>
              </a:rPr>
              <a:t> племенная продукция (материал), за исключением племенной продукции (материала) племенных свиней.</a:t>
            </a:r>
          </a:p>
          <a:p>
            <a:pPr>
              <a:buNone/>
            </a:pPr>
            <a:r>
              <a:rPr lang="ru-RU" sz="1800" i="1" dirty="0">
                <a:latin typeface="Times New Roman" panose="02020603050405020304" pitchFamily="18" charset="0"/>
                <a:cs typeface="Times New Roman" panose="02020603050405020304" pitchFamily="18" charset="0"/>
              </a:rPr>
              <a:t>Нормативная база: </a:t>
            </a:r>
          </a:p>
          <a:p>
            <a:pPr>
              <a:buNone/>
            </a:pPr>
            <a:r>
              <a:rPr lang="ru-RU" sz="1800" i="1" dirty="0">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Приложение № 3 к приказу Минсельхоза России от 14.09.2023 № 730</a:t>
            </a:r>
          </a:p>
        </p:txBody>
      </p:sp>
      <p:sp>
        <p:nvSpPr>
          <p:cNvPr id="5" name="TextBox 4"/>
          <p:cNvSpPr txBox="1"/>
          <p:nvPr/>
        </p:nvSpPr>
        <p:spPr>
          <a:xfrm>
            <a:off x="179512" y="5805264"/>
            <a:ext cx="8964488" cy="923330"/>
          </a:xfrm>
          <a:prstGeom prst="rect">
            <a:avLst/>
          </a:prstGeom>
          <a:noFill/>
        </p:spPr>
        <p:txBody>
          <a:bodyPr wrap="square" rtlCol="0">
            <a:spAutoFit/>
          </a:bodyPr>
          <a:lstStyle/>
          <a:p>
            <a:pPr algn="just"/>
            <a:r>
              <a:rPr lang="ru-RU" dirty="0"/>
              <a:t>    *</a:t>
            </a:r>
            <a:r>
              <a:rPr lang="ru-RU" dirty="0">
                <a:latin typeface="Times New Roman" pitchFamily="18" charset="0"/>
                <a:cs typeface="Times New Roman" pitchFamily="18" charset="0"/>
              </a:rPr>
              <a:t>Приложение N 2,3 распоряжения министерства сельского хозяйства и продовольствия Кировской области от 10 июня 2021 г. N 57</a:t>
            </a:r>
          </a:p>
          <a:p>
            <a:endParaRPr lang="ru-RU" dirty="0"/>
          </a:p>
        </p:txBody>
      </p:sp>
    </p:spTree>
    <p:extLst>
      <p:ext uri="{BB962C8B-B14F-4D97-AF65-F5344CB8AC3E}">
        <p14:creationId xmlns:p14="http://schemas.microsoft.com/office/powerpoint/2010/main" val="1418688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46331"/>
          </a:xfrm>
          <a:prstGeom prst="rect">
            <a:avLst/>
          </a:prstGeom>
        </p:spPr>
        <p:txBody>
          <a:bodyPr wrap="square">
            <a:spAutoFit/>
          </a:bodyPr>
          <a:lstStyle/>
          <a:p>
            <a:pPr algn="ctr"/>
            <a:r>
              <a:rPr lang="ru-RU" sz="1200" b="1" dirty="0">
                <a:latin typeface="Times New Roman" pitchFamily="18" charset="0"/>
                <a:cs typeface="Times New Roman" pitchFamily="18" charset="0"/>
              </a:rPr>
              <a:t>Приложение № 2 к распоряжению министерства сельского хозяйства и продовольствия Кировской области от 10.06.2021 N 57</a:t>
            </a:r>
            <a:br>
              <a:rPr lang="ru-RU" sz="1200" b="1" dirty="0">
                <a:latin typeface="Times New Roman" pitchFamily="18" charset="0"/>
                <a:cs typeface="Times New Roman" pitchFamily="18" charset="0"/>
              </a:rPr>
            </a:br>
            <a:r>
              <a:rPr lang="ru-RU" sz="1200" b="1" dirty="0">
                <a:latin typeface="Times New Roman" pitchFamily="18" charset="0"/>
                <a:cs typeface="Times New Roman" pitchFamily="18" charset="0"/>
              </a:rPr>
              <a:t>"О представлении и рассмотрении документов для предоставления субсидий из областного бюджета на развитие сельскохозяйственной потребительской кооперации</a:t>
            </a:r>
          </a:p>
        </p:txBody>
      </p:sp>
      <p:sp>
        <p:nvSpPr>
          <p:cNvPr id="1025" name="Rectangle 1"/>
          <p:cNvSpPr>
            <a:spLocks noChangeArrowheads="1"/>
          </p:cNvSpPr>
          <p:nvPr/>
        </p:nvSpPr>
        <p:spPr bwMode="auto">
          <a:xfrm>
            <a:off x="3203848" y="764704"/>
            <a:ext cx="244827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2">
                    <a:lumMod val="60000"/>
                    <a:lumOff val="40000"/>
                  </a:schemeClr>
                </a:solidFill>
                <a:effectLst/>
                <a:latin typeface="Arial" pitchFamily="34" charset="0"/>
                <a:ea typeface="Times New Roman" pitchFamily="18" charset="0"/>
                <a:cs typeface="Arial" pitchFamily="34" charset="0"/>
              </a:rPr>
              <a:t>СПИСОК</a:t>
            </a:r>
            <a:endParaRPr kumimoji="0" lang="ru-RU" sz="600" b="0" i="0" u="none" strike="noStrike" cap="none" normalizeH="0" baseline="0" dirty="0">
              <a:ln>
                <a:noFill/>
              </a:ln>
              <a:solidFill>
                <a:schemeClr val="tx2">
                  <a:lumMod val="60000"/>
                  <a:lumOff val="4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2">
                    <a:lumMod val="60000"/>
                    <a:lumOff val="40000"/>
                  </a:schemeClr>
                </a:solidFill>
                <a:effectLst/>
                <a:latin typeface="Arial" pitchFamily="34" charset="0"/>
                <a:ea typeface="Times New Roman" pitchFamily="18" charset="0"/>
                <a:cs typeface="Arial" pitchFamily="34" charset="0"/>
              </a:rPr>
              <a:t>СПЕЦИАЛИЗИРОВАННОГО ИНВЕНТАРЯ, МАТЕРИАЛОВ И ОБОРУДОВАНИЯ,</a:t>
            </a:r>
            <a:endParaRPr kumimoji="0" lang="ru-RU" sz="600" b="0" i="0" u="none" strike="noStrike" cap="none" normalizeH="0" baseline="0" dirty="0">
              <a:ln>
                <a:noFill/>
              </a:ln>
              <a:solidFill>
                <a:schemeClr val="tx2">
                  <a:lumMod val="60000"/>
                  <a:lumOff val="4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2">
                    <a:lumMod val="60000"/>
                    <a:lumOff val="40000"/>
                  </a:schemeClr>
                </a:solidFill>
                <a:effectLst/>
                <a:latin typeface="Arial" pitchFamily="34" charset="0"/>
                <a:ea typeface="Times New Roman" pitchFamily="18" charset="0"/>
                <a:cs typeface="Arial" pitchFamily="34" charset="0"/>
              </a:rPr>
              <a:t>СРЕДСТВ АВТОМАТИЗАЦИИ, ПРЕДНАЗНАЧЕННЫХ ДЛЯ ПРОИЗВОДСТВА</a:t>
            </a:r>
            <a:endParaRPr kumimoji="0" lang="ru-RU" sz="600" b="0" i="0" u="none" strike="noStrike" cap="none" normalizeH="0" baseline="0" dirty="0">
              <a:ln>
                <a:noFill/>
              </a:ln>
              <a:solidFill>
                <a:schemeClr val="tx2">
                  <a:lumMod val="60000"/>
                  <a:lumOff val="4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2">
                    <a:lumMod val="60000"/>
                    <a:lumOff val="40000"/>
                  </a:schemeClr>
                </a:solidFill>
                <a:effectLst/>
                <a:latin typeface="Arial" pitchFamily="34" charset="0"/>
                <a:ea typeface="Times New Roman" pitchFamily="18" charset="0"/>
                <a:cs typeface="Arial" pitchFamily="34" charset="0"/>
              </a:rPr>
              <a:t>СЕЛЬСКОХОЗЯЙСТВЕННОЙ ПРОДУКЦИИ (КРОМЕ СВИНОВОДЧЕСКОЙ</a:t>
            </a:r>
            <a:endParaRPr kumimoji="0" lang="ru-RU" sz="600" b="0" i="0" u="none" strike="noStrike" cap="none" normalizeH="0" baseline="0" dirty="0">
              <a:ln>
                <a:noFill/>
              </a:ln>
              <a:solidFill>
                <a:schemeClr val="tx2">
                  <a:lumMod val="60000"/>
                  <a:lumOff val="4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2">
                    <a:lumMod val="60000"/>
                    <a:lumOff val="40000"/>
                  </a:schemeClr>
                </a:solidFill>
                <a:effectLst/>
                <a:latin typeface="Arial" pitchFamily="34" charset="0"/>
                <a:ea typeface="Times New Roman" pitchFamily="18" charset="0"/>
                <a:cs typeface="Arial" pitchFamily="34" charset="0"/>
              </a:rPr>
              <a:t>ПРОДУКЦИИ), ПРИОБРЕТАЕМЫХ СЕЛЬСКОХОЗЯЙСТВЕННЫМ</a:t>
            </a:r>
            <a:endParaRPr kumimoji="0" lang="ru-RU" sz="600" b="0" i="0" u="none" strike="noStrike" cap="none" normalizeH="0" baseline="0" dirty="0">
              <a:ln>
                <a:noFill/>
              </a:ln>
              <a:solidFill>
                <a:schemeClr val="tx2">
                  <a:lumMod val="60000"/>
                  <a:lumOff val="4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2">
                    <a:lumMod val="60000"/>
                    <a:lumOff val="40000"/>
                  </a:schemeClr>
                </a:solidFill>
                <a:effectLst/>
                <a:latin typeface="Arial" pitchFamily="34" charset="0"/>
                <a:ea typeface="Times New Roman" pitchFamily="18" charset="0"/>
                <a:cs typeface="Arial" pitchFamily="34" charset="0"/>
              </a:rPr>
              <a:t>ПОТРЕБИТЕЛЬСКИМ КООПЕРАТИВОМ </a:t>
            </a:r>
            <a:endParaRPr kumimoji="0" lang="ru-RU" sz="600" b="0" i="0" u="none" strike="noStrike" cap="none" normalizeH="0" baseline="0" dirty="0">
              <a:ln>
                <a:noFill/>
              </a:ln>
              <a:solidFill>
                <a:schemeClr val="tx2">
                  <a:lumMod val="60000"/>
                  <a:lumOff val="4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sng" strike="noStrike" cap="none" normalizeH="0" baseline="0" dirty="0">
                <a:ln>
                  <a:noFill/>
                </a:ln>
                <a:solidFill>
                  <a:schemeClr val="tx2">
                    <a:lumMod val="60000"/>
                    <a:lumOff val="40000"/>
                  </a:schemeClr>
                </a:solidFill>
                <a:effectLst/>
                <a:latin typeface="Arial" pitchFamily="34" charset="0"/>
                <a:ea typeface="Times New Roman" pitchFamily="18" charset="0"/>
                <a:cs typeface="Arial" pitchFamily="34" charset="0"/>
              </a:rPr>
              <a:t>В ЦЕЛЯХ ПОСЛЕДУЮЩЕЙ ПЕРЕДАЧИ</a:t>
            </a:r>
            <a:endParaRPr kumimoji="0" lang="ru-RU" sz="600" b="0" i="0" u="none" strike="noStrike" cap="none" normalizeH="0" baseline="0" dirty="0">
              <a:ln>
                <a:noFill/>
              </a:ln>
              <a:solidFill>
                <a:schemeClr val="tx2">
                  <a:lumMod val="60000"/>
                  <a:lumOff val="4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sng" strike="noStrike" cap="none" normalizeH="0" baseline="0" dirty="0">
                <a:ln>
                  <a:noFill/>
                </a:ln>
                <a:solidFill>
                  <a:schemeClr val="tx2">
                    <a:lumMod val="60000"/>
                    <a:lumOff val="40000"/>
                  </a:schemeClr>
                </a:solidFill>
                <a:effectLst/>
                <a:latin typeface="Arial" pitchFamily="34" charset="0"/>
                <a:ea typeface="Times New Roman" pitchFamily="18" charset="0"/>
                <a:cs typeface="Arial" pitchFamily="34" charset="0"/>
              </a:rPr>
              <a:t>(РЕАЛИЗАЦИИ) ПРИОБРЕТЕННОГО ИМУЩЕСТВА В СОБСТВЕННОСТЬ ЧЛЕНАМ</a:t>
            </a:r>
            <a:endParaRPr kumimoji="0" lang="ru-RU" sz="600" b="0" i="0" u="none" strike="noStrike" cap="none" normalizeH="0" baseline="0" dirty="0">
              <a:ln>
                <a:noFill/>
              </a:ln>
              <a:solidFill>
                <a:schemeClr val="tx2">
                  <a:lumMod val="60000"/>
                  <a:lumOff val="4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2">
                    <a:lumMod val="60000"/>
                    <a:lumOff val="40000"/>
                  </a:schemeClr>
                </a:solidFill>
                <a:effectLst/>
                <a:latin typeface="Arial" pitchFamily="34" charset="0"/>
                <a:ea typeface="Times New Roman" pitchFamily="18" charset="0"/>
                <a:cs typeface="Arial" pitchFamily="34" charset="0"/>
              </a:rPr>
              <a:t>(КРОМЕ АССОЦИИРОВАННЫХ ЧЛЕНОВ) ДАННОГО СЕЛЬСКОХОЗЯЙСТВЕННОГО</a:t>
            </a:r>
            <a:endParaRPr kumimoji="0" lang="ru-RU" sz="600" b="0" i="0" u="none" strike="noStrike" cap="none" normalizeH="0" baseline="0" dirty="0">
              <a:ln>
                <a:noFill/>
              </a:ln>
              <a:solidFill>
                <a:schemeClr val="tx2">
                  <a:lumMod val="60000"/>
                  <a:lumOff val="4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chemeClr val="tx2">
                    <a:lumMod val="60000"/>
                    <a:lumOff val="40000"/>
                  </a:schemeClr>
                </a:solidFill>
                <a:effectLst/>
                <a:latin typeface="Arial" pitchFamily="34" charset="0"/>
                <a:ea typeface="Times New Roman" pitchFamily="18" charset="0"/>
                <a:cs typeface="Arial" pitchFamily="34" charset="0"/>
              </a:rPr>
              <a:t>ПОТРЕБИТЕЛЬСКОГО КООПЕРАТИВА</a:t>
            </a:r>
            <a:endParaRPr kumimoji="0" lang="ru-RU" sz="1800" b="0" i="0" u="none" strike="noStrike" cap="none" normalizeH="0" baseline="0" dirty="0">
              <a:ln>
                <a:noFill/>
              </a:ln>
              <a:solidFill>
                <a:schemeClr val="tx2">
                  <a:lumMod val="60000"/>
                  <a:lumOff val="40000"/>
                </a:schemeClr>
              </a:solidFill>
              <a:effectLst/>
              <a:latin typeface="Arial" pitchFamily="34" charset="0"/>
              <a:cs typeface="Arial" pitchFamily="34" charset="0"/>
            </a:endParaRPr>
          </a:p>
        </p:txBody>
      </p:sp>
      <p:sp>
        <p:nvSpPr>
          <p:cNvPr id="4" name="Прямоугольник 3"/>
          <p:cNvSpPr/>
          <p:nvPr/>
        </p:nvSpPr>
        <p:spPr>
          <a:xfrm>
            <a:off x="0" y="6457890"/>
            <a:ext cx="9144000" cy="400110"/>
          </a:xfrm>
          <a:prstGeom prst="rect">
            <a:avLst/>
          </a:prstGeom>
        </p:spPr>
        <p:txBody>
          <a:bodyPr wrap="square">
            <a:spAutoFit/>
          </a:bodyPr>
          <a:lstStyle/>
          <a:p>
            <a:pPr algn="ctr"/>
            <a:r>
              <a:rPr lang="ru-RU" sz="1000" dirty="0">
                <a:latin typeface="Times New Roman" pitchFamily="18" charset="0"/>
                <a:cs typeface="Times New Roman" pitchFamily="18" charset="0"/>
              </a:rPr>
              <a:t>в соответствии с Общероссийским классификатором продукции по видам экономической деятельности, утвержденным приказом Федерального агентства по техническому регулированию Министерства промышленности и торговли Российской Федерации от 31.01.2014 N 14-ст (ОКПД 2)</a:t>
            </a:r>
          </a:p>
        </p:txBody>
      </p:sp>
      <p:sp>
        <p:nvSpPr>
          <p:cNvPr id="5" name="Прямоугольник 4"/>
          <p:cNvSpPr/>
          <p:nvPr/>
        </p:nvSpPr>
        <p:spPr>
          <a:xfrm>
            <a:off x="0" y="1268760"/>
            <a:ext cx="2987824" cy="3785652"/>
          </a:xfrm>
          <a:prstGeom prst="rect">
            <a:avLst/>
          </a:prstGeom>
        </p:spPr>
        <p:txBody>
          <a:bodyPr wrap="square">
            <a:spAutoFit/>
          </a:bodyPr>
          <a:lstStyle/>
          <a:p>
            <a:r>
              <a:rPr lang="ru-RU" sz="1000" dirty="0">
                <a:latin typeface="Times New Roman" pitchFamily="18" charset="0"/>
                <a:cs typeface="Times New Roman" pitchFamily="18" charset="0"/>
              </a:rPr>
              <a:t>28.22.18.210 Устройства загрузочные, специально разработанные для использования в сельском хозяйстве, навесные для сельскохозяйственных тракторов;</a:t>
            </a:r>
          </a:p>
          <a:p>
            <a:r>
              <a:rPr lang="ru-RU" sz="1000" dirty="0">
                <a:latin typeface="Times New Roman" pitchFamily="18" charset="0"/>
                <a:cs typeface="Times New Roman" pitchFamily="18" charset="0"/>
              </a:rPr>
              <a:t>28.22.18.231 Загрузчики сельскохозяйственные;</a:t>
            </a:r>
          </a:p>
          <a:p>
            <a:r>
              <a:rPr lang="ru-RU" sz="1000" dirty="0">
                <a:latin typeface="Times New Roman" pitchFamily="18" charset="0"/>
                <a:cs typeface="Times New Roman" pitchFamily="18" charset="0"/>
              </a:rPr>
              <a:t>28.22.18.232 Разгрузчики сельскохозяйственные;</a:t>
            </a:r>
          </a:p>
          <a:p>
            <a:r>
              <a:rPr lang="ru-RU" sz="1000" dirty="0">
                <a:latin typeface="Times New Roman" pitchFamily="18" charset="0"/>
                <a:cs typeface="Times New Roman" pitchFamily="18" charset="0"/>
              </a:rPr>
              <a:t>28.22.18.241 Погрузчики для животноводческих ферм специальные;</a:t>
            </a:r>
          </a:p>
          <a:p>
            <a:r>
              <a:rPr lang="ru-RU" sz="1000" dirty="0">
                <a:latin typeface="Times New Roman" pitchFamily="18" charset="0"/>
                <a:cs typeface="Times New Roman" pitchFamily="18" charset="0"/>
              </a:rPr>
              <a:t>28.22.18.242 Погрузчики для животноводческих ферм грейферные;</a:t>
            </a:r>
          </a:p>
          <a:p>
            <a:r>
              <a:rPr lang="ru-RU" sz="1000" dirty="0">
                <a:latin typeface="Times New Roman" pitchFamily="18" charset="0"/>
                <a:cs typeface="Times New Roman" pitchFamily="18" charset="0"/>
              </a:rPr>
              <a:t>28.22.18.243 </a:t>
            </a:r>
            <a:r>
              <a:rPr lang="ru-RU" sz="1000" dirty="0" err="1">
                <a:latin typeface="Times New Roman" pitchFamily="18" charset="0"/>
                <a:cs typeface="Times New Roman" pitchFamily="18" charset="0"/>
              </a:rPr>
              <a:t>Навозопогрузчики</a:t>
            </a:r>
            <a:r>
              <a:rPr lang="ru-RU" sz="1000" dirty="0">
                <a:latin typeface="Times New Roman" pitchFamily="18" charset="0"/>
                <a:cs typeface="Times New Roman" pitchFamily="18" charset="0"/>
              </a:rPr>
              <a:t>;</a:t>
            </a:r>
          </a:p>
          <a:p>
            <a:r>
              <a:rPr lang="ru-RU" sz="1000" dirty="0">
                <a:latin typeface="Times New Roman" pitchFamily="18" charset="0"/>
                <a:cs typeface="Times New Roman" pitchFamily="18" charset="0"/>
              </a:rPr>
              <a:t>28.22.18.244 </a:t>
            </a:r>
            <a:r>
              <a:rPr lang="ru-RU" sz="1000" dirty="0" err="1">
                <a:latin typeface="Times New Roman" pitchFamily="18" charset="0"/>
                <a:cs typeface="Times New Roman" pitchFamily="18" charset="0"/>
              </a:rPr>
              <a:t>Погрузчики-измельчители</a:t>
            </a:r>
            <a:r>
              <a:rPr lang="ru-RU" sz="1000" dirty="0">
                <a:latin typeface="Times New Roman" pitchFamily="18" charset="0"/>
                <a:cs typeface="Times New Roman" pitchFamily="18" charset="0"/>
              </a:rPr>
              <a:t> силоса и грубых кормов;</a:t>
            </a:r>
          </a:p>
          <a:p>
            <a:r>
              <a:rPr lang="ru-RU" sz="1000" dirty="0">
                <a:latin typeface="Times New Roman" pitchFamily="18" charset="0"/>
                <a:cs typeface="Times New Roman" pitchFamily="18" charset="0"/>
              </a:rPr>
              <a:t>28.22.18.245 Стогометатели;</a:t>
            </a:r>
          </a:p>
          <a:p>
            <a:r>
              <a:rPr lang="ru-RU" sz="1000" dirty="0">
                <a:latin typeface="Times New Roman" pitchFamily="18" charset="0"/>
                <a:cs typeface="Times New Roman" pitchFamily="18" charset="0"/>
              </a:rPr>
              <a:t>28.22.18.246 Погрузчики универсальные сельскохозяйственного назначения;</a:t>
            </a:r>
          </a:p>
          <a:p>
            <a:r>
              <a:rPr lang="ru-RU" sz="1000" dirty="0">
                <a:latin typeface="Times New Roman" pitchFamily="18" charset="0"/>
                <a:cs typeface="Times New Roman" pitchFamily="18" charset="0"/>
              </a:rPr>
              <a:t>28.22.18.249 Погрузчики для животноводческих ферм прочие;</a:t>
            </a:r>
          </a:p>
          <a:p>
            <a:r>
              <a:rPr lang="ru-RU" sz="1000" dirty="0">
                <a:latin typeface="Times New Roman" pitchFamily="18" charset="0"/>
                <a:cs typeface="Times New Roman" pitchFamily="18" charset="0"/>
              </a:rPr>
              <a:t>28.22.18.251 Загрузчики для животноводческих ферм;</a:t>
            </a:r>
          </a:p>
          <a:p>
            <a:r>
              <a:rPr lang="ru-RU" sz="1000" dirty="0">
                <a:latin typeface="Times New Roman" pitchFamily="18" charset="0"/>
                <a:cs typeface="Times New Roman" pitchFamily="18" charset="0"/>
              </a:rPr>
              <a:t>28.22.18.252 Разгрузчики для животноводческих ферм;</a:t>
            </a:r>
          </a:p>
          <a:p>
            <a:r>
              <a:rPr lang="ru-RU" sz="1000" dirty="0">
                <a:latin typeface="Times New Roman" pitchFamily="18" charset="0"/>
                <a:cs typeface="Times New Roman" pitchFamily="18" charset="0"/>
              </a:rPr>
              <a:t>28.22.18.253 Загрузчики сухих и влажных кормов;</a:t>
            </a:r>
          </a:p>
          <a:p>
            <a:r>
              <a:rPr lang="ru-RU" sz="1000" dirty="0">
                <a:latin typeface="Times New Roman" pitchFamily="18" charset="0"/>
                <a:cs typeface="Times New Roman" pitchFamily="18" charset="0"/>
              </a:rPr>
              <a:t>28.22.18.254 Фуражиры;</a:t>
            </a:r>
          </a:p>
        </p:txBody>
      </p:sp>
      <p:sp>
        <p:nvSpPr>
          <p:cNvPr id="7" name="Прямоугольник 6"/>
          <p:cNvSpPr/>
          <p:nvPr/>
        </p:nvSpPr>
        <p:spPr>
          <a:xfrm>
            <a:off x="5940152" y="1124744"/>
            <a:ext cx="3024336" cy="4247317"/>
          </a:xfrm>
          <a:prstGeom prst="rect">
            <a:avLst/>
          </a:prstGeom>
        </p:spPr>
        <p:txBody>
          <a:bodyPr wrap="square">
            <a:spAutoFit/>
          </a:bodyPr>
          <a:lstStyle/>
          <a:p>
            <a:r>
              <a:rPr lang="ru-RU" sz="1000" dirty="0">
                <a:latin typeface="Times New Roman" pitchFamily="18" charset="0"/>
                <a:cs typeface="Times New Roman" pitchFamily="18" charset="0"/>
              </a:rPr>
              <a:t>28.22.18.255 </a:t>
            </a:r>
            <a:r>
              <a:rPr lang="ru-RU" sz="1000" dirty="0" err="1">
                <a:latin typeface="Times New Roman" pitchFamily="18" charset="0"/>
                <a:cs typeface="Times New Roman" pitchFamily="18" charset="0"/>
              </a:rPr>
              <a:t>Скирдорезы</a:t>
            </a:r>
            <a:r>
              <a:rPr lang="ru-RU" sz="1000" dirty="0">
                <a:latin typeface="Times New Roman" pitchFamily="18" charset="0"/>
                <a:cs typeface="Times New Roman" pitchFamily="18" charset="0"/>
              </a:rPr>
              <a:t>;</a:t>
            </a:r>
          </a:p>
          <a:p>
            <a:r>
              <a:rPr lang="ru-RU" sz="1000" dirty="0">
                <a:latin typeface="Times New Roman" pitchFamily="18" charset="0"/>
                <a:cs typeface="Times New Roman" pitchFamily="18" charset="0"/>
              </a:rPr>
              <a:t>28.30.82.110 Установки доильные;</a:t>
            </a:r>
          </a:p>
          <a:p>
            <a:r>
              <a:rPr lang="ru-RU" sz="1000" dirty="0">
                <a:latin typeface="Times New Roman" pitchFamily="18" charset="0"/>
                <a:cs typeface="Times New Roman" pitchFamily="18" charset="0"/>
              </a:rPr>
              <a:t>28.30.82.120 Аппараты доильные;</a:t>
            </a:r>
          </a:p>
          <a:p>
            <a:r>
              <a:rPr lang="ru-RU" sz="1000" dirty="0">
                <a:latin typeface="Times New Roman" pitchFamily="18" charset="0"/>
                <a:cs typeface="Times New Roman" pitchFamily="18" charset="0"/>
              </a:rPr>
              <a:t>28.30.83.110 Дробилки для кормов;</a:t>
            </a:r>
          </a:p>
          <a:p>
            <a:r>
              <a:rPr lang="ru-RU" sz="1000" dirty="0">
                <a:latin typeface="Times New Roman" pitchFamily="18" charset="0"/>
                <a:cs typeface="Times New Roman" pitchFamily="18" charset="0"/>
              </a:rPr>
              <a:t>28.30.83.120 </a:t>
            </a:r>
            <a:r>
              <a:rPr lang="ru-RU" sz="1000" dirty="0" err="1">
                <a:latin typeface="Times New Roman" pitchFamily="18" charset="0"/>
                <a:cs typeface="Times New Roman" pitchFamily="18" charset="0"/>
              </a:rPr>
              <a:t>Измельчители</a:t>
            </a:r>
            <a:r>
              <a:rPr lang="ru-RU" sz="1000" dirty="0">
                <a:latin typeface="Times New Roman" pitchFamily="18" charset="0"/>
                <a:cs typeface="Times New Roman" pitchFamily="18" charset="0"/>
              </a:rPr>
              <a:t> грубых и сочных кормов;</a:t>
            </a:r>
          </a:p>
          <a:p>
            <a:r>
              <a:rPr lang="ru-RU" sz="1000" dirty="0">
                <a:latin typeface="Times New Roman" pitchFamily="18" charset="0"/>
                <a:cs typeface="Times New Roman" pitchFamily="18" charset="0"/>
              </a:rPr>
              <a:t>28.30.83.130 Овощетерки, </a:t>
            </a:r>
            <a:r>
              <a:rPr lang="ru-RU" sz="1000" dirty="0" err="1">
                <a:latin typeface="Times New Roman" pitchFamily="18" charset="0"/>
                <a:cs typeface="Times New Roman" pitchFamily="18" charset="0"/>
              </a:rPr>
              <a:t>пастоизготовители</a:t>
            </a:r>
            <a:r>
              <a:rPr lang="ru-RU" sz="1000" dirty="0">
                <a:latin typeface="Times New Roman" pitchFamily="18" charset="0"/>
                <a:cs typeface="Times New Roman" pitchFamily="18" charset="0"/>
              </a:rPr>
              <a:t> и мялки;</a:t>
            </a:r>
          </a:p>
          <a:p>
            <a:r>
              <a:rPr lang="ru-RU" sz="1000" dirty="0">
                <a:latin typeface="Times New Roman" pitchFamily="18" charset="0"/>
                <a:cs typeface="Times New Roman" pitchFamily="18" charset="0"/>
              </a:rPr>
              <a:t>28.30.83.140 Смесители кормов;</a:t>
            </a:r>
          </a:p>
          <a:p>
            <a:r>
              <a:rPr lang="ru-RU" sz="1000" dirty="0">
                <a:latin typeface="Times New Roman" pitchFamily="18" charset="0"/>
                <a:cs typeface="Times New Roman" pitchFamily="18" charset="0"/>
              </a:rPr>
              <a:t>28.30.83.150 Запарники-смесители;</a:t>
            </a:r>
          </a:p>
          <a:p>
            <a:r>
              <a:rPr lang="ru-RU" sz="1000" dirty="0">
                <a:latin typeface="Times New Roman" pitchFamily="18" charset="0"/>
                <a:cs typeface="Times New Roman" pitchFamily="18" charset="0"/>
              </a:rPr>
              <a:t>28.30.83.160 </a:t>
            </a:r>
            <a:r>
              <a:rPr lang="ru-RU" sz="1000" dirty="0" err="1">
                <a:latin typeface="Times New Roman" pitchFamily="18" charset="0"/>
                <a:cs typeface="Times New Roman" pitchFamily="18" charset="0"/>
              </a:rPr>
              <a:t>Котлы-парообразователи</a:t>
            </a:r>
            <a:r>
              <a:rPr lang="ru-RU" sz="1000" dirty="0">
                <a:latin typeface="Times New Roman" pitchFamily="18" charset="0"/>
                <a:cs typeface="Times New Roman" pitchFamily="18" charset="0"/>
              </a:rPr>
              <a:t>;</a:t>
            </a:r>
          </a:p>
          <a:p>
            <a:r>
              <a:rPr lang="ru-RU" sz="1000" dirty="0">
                <a:latin typeface="Times New Roman" pitchFamily="18" charset="0"/>
                <a:cs typeface="Times New Roman" pitchFamily="18" charset="0"/>
              </a:rPr>
              <a:t>28.30.83.170 Котлы варочные;</a:t>
            </a:r>
          </a:p>
          <a:p>
            <a:r>
              <a:rPr lang="ru-RU" sz="1000" dirty="0">
                <a:latin typeface="Times New Roman" pitchFamily="18" charset="0"/>
                <a:cs typeface="Times New Roman" pitchFamily="18" charset="0"/>
              </a:rPr>
              <a:t>28.30.83.180 Мойки и мойки-корнерезки;</a:t>
            </a:r>
          </a:p>
          <a:p>
            <a:r>
              <a:rPr lang="ru-RU" sz="1000" dirty="0">
                <a:latin typeface="Times New Roman" pitchFamily="18" charset="0"/>
                <a:cs typeface="Times New Roman" pitchFamily="18" charset="0"/>
              </a:rPr>
              <a:t>28.30.83.190 Оборудование подогрева молока, обрата и оборудование для молока прочее;</a:t>
            </a:r>
          </a:p>
          <a:p>
            <a:r>
              <a:rPr lang="ru-RU" sz="1000" dirty="0">
                <a:latin typeface="Times New Roman" pitchFamily="18" charset="0"/>
                <a:cs typeface="Times New Roman" pitchFamily="18" charset="0"/>
              </a:rPr>
              <a:t>28.30.84.110 Инкубаторы птицеводческие;</a:t>
            </a:r>
          </a:p>
          <a:p>
            <a:r>
              <a:rPr lang="ru-RU" sz="1000" dirty="0">
                <a:latin typeface="Times New Roman" pitchFamily="18" charset="0"/>
                <a:cs typeface="Times New Roman" pitchFamily="18" charset="0"/>
              </a:rPr>
              <a:t>28.30.84.120 Брудеры птицеводческие;</a:t>
            </a:r>
          </a:p>
          <a:p>
            <a:r>
              <a:rPr lang="ru-RU" sz="1000" dirty="0">
                <a:latin typeface="Times New Roman" pitchFamily="18" charset="0"/>
                <a:cs typeface="Times New Roman" pitchFamily="18" charset="0"/>
              </a:rPr>
              <a:t>28.30.85.000 Машины и оборудование для содержания птицы;</a:t>
            </a:r>
          </a:p>
          <a:p>
            <a:r>
              <a:rPr lang="ru-RU" sz="1000" dirty="0">
                <a:latin typeface="Times New Roman" pitchFamily="18" charset="0"/>
                <a:cs typeface="Times New Roman" pitchFamily="18" charset="0"/>
              </a:rPr>
              <a:t>28.30.86.110 Оборудование для сельского хозяйства, не включенное в другие группировки;</a:t>
            </a:r>
          </a:p>
          <a:p>
            <a:r>
              <a:rPr lang="ru-RU" sz="1000" dirty="0">
                <a:latin typeface="Times New Roman" pitchFamily="18" charset="0"/>
                <a:cs typeface="Times New Roman" pitchFamily="18" charset="0"/>
              </a:rPr>
              <a:t>28.30.86.120 Оборудование для садоводства, не включенное в другие группировки;</a:t>
            </a:r>
          </a:p>
          <a:p>
            <a:r>
              <a:rPr lang="ru-RU" sz="1000" dirty="0">
                <a:latin typeface="Times New Roman" pitchFamily="18" charset="0"/>
                <a:cs typeface="Times New Roman" pitchFamily="18" charset="0"/>
              </a:rPr>
              <a:t>28.30.86.140 Оборудование для птицеводства, не включенное в другие группировки;</a:t>
            </a:r>
          </a:p>
          <a:p>
            <a:r>
              <a:rPr lang="ru-RU" sz="1000" dirty="0">
                <a:latin typeface="Times New Roman" pitchFamily="18" charset="0"/>
                <a:cs typeface="Times New Roman" pitchFamily="18" charset="0"/>
              </a:rPr>
              <a:t>28.30.86.150 Оборудование для пчеловодства, не включенное в другие группировки</a:t>
            </a:r>
          </a:p>
        </p:txBody>
      </p:sp>
    </p:spTree>
  </p:cSld>
  <p:clrMapOvr>
    <a:masterClrMapping/>
  </p:clrMapOvr>
</p:sld>
</file>

<file path=ppt/theme/theme1.xml><?xml version="1.0" encoding="utf-8"?>
<a:theme xmlns:a="http://schemas.openxmlformats.org/drawingml/2006/main" name="Тема Office">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3028</TotalTime>
  <Words>5340</Words>
  <Application>Microsoft Office PowerPoint</Application>
  <PresentationFormat>Экран (4:3)</PresentationFormat>
  <Paragraphs>320</Paragraphs>
  <Slides>29</Slides>
  <Notes>6</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29</vt:i4>
      </vt:variant>
    </vt:vector>
  </HeadingPairs>
  <TitlesOfParts>
    <vt:vector size="33" baseType="lpstr">
      <vt:lpstr>Arial</vt:lpstr>
      <vt:lpstr>Calibri</vt:lpstr>
      <vt:lpstr>Times New Roman</vt:lpstr>
      <vt:lpstr>Тема Office</vt:lpstr>
      <vt:lpstr>Меры государственной поддержки сельскохозяйственным потребительским кооперативам</vt:lpstr>
      <vt:lpstr>Презентация PowerPoint</vt:lpstr>
      <vt:lpstr>Категории получателей субсидий</vt:lpstr>
      <vt:lpstr>Условия предоставления субсидий</vt:lpstr>
      <vt:lpstr>Презентация PowerPoint</vt:lpstr>
      <vt:lpstr>Перечень  предоставляемых субсидий </vt:lpstr>
      <vt:lpstr>Условия предоставления:</vt:lpstr>
      <vt:lpstr>Перечень  имущества , приобретаемого СПоКом в целях последующей передачи (реализации) приобретенного имущества в собственность членов СПоКа</vt:lpstr>
      <vt:lpstr>Презентация PowerPoint</vt:lpstr>
      <vt:lpstr>Презентация PowerPoint</vt:lpstr>
      <vt:lpstr>Расчет субсидии </vt:lpstr>
      <vt:lpstr>2. Субсидия на возмещение части затрат, связанных с приобретением и последующим внесением в неделимый фонд сельскохозяйственной техники, специализированного автотранспорта, оборудования для организации хранения, переработки, упаковки, маркировки, транспортировки и реализации сельскохозяйственной продукции и мобильных торговых объектов, по перечню утв. министерством, для оказания услуг членам СПоК.</vt:lpstr>
      <vt:lpstr>Презентация PowerPoint</vt:lpstr>
      <vt:lpstr>3. Субсидия на возмещение части затрат, связанных с приобретением крупного рогатого скота (КРС) в целях замены КРС больного или инфицированного лейкозом, принадлежащего членам данного СПоК на праве собственности (кроме ассоциированных членов)</vt:lpstr>
      <vt:lpstr>Презентация PowerPoint</vt:lpstr>
      <vt:lpstr>Презентация PowerPoint</vt:lpstr>
      <vt:lpstr>Расчет суммы субсидии</vt:lpstr>
      <vt:lpstr>Презентация PowerPoint</vt:lpstr>
      <vt:lpstr>Презентация PowerPoint</vt:lpstr>
      <vt:lpstr>Презентация PowerPoint</vt:lpstr>
      <vt:lpstr>Категории получателей субсидий – переработчик, относящийся к одной из следующих категорий:</vt:lpstr>
      <vt:lpstr>Требования к переработчику – участнику отбора</vt:lpstr>
      <vt:lpstr>Условия предоставления: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Меры государственной поддержки сельскохозяйственным потребительским кооперативам</dc:title>
  <dc:creator>Владелец</dc:creator>
  <cp:lastModifiedBy>Владелец</cp:lastModifiedBy>
  <cp:revision>234</cp:revision>
  <cp:lastPrinted>2019-09-20T08:16:13Z</cp:lastPrinted>
  <dcterms:created xsi:type="dcterms:W3CDTF">2019-09-09T09:44:44Z</dcterms:created>
  <dcterms:modified xsi:type="dcterms:W3CDTF">2024-05-31T12:13:13Z</dcterms:modified>
</cp:coreProperties>
</file>