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59" r:id="rId4"/>
    <p:sldId id="260" r:id="rId5"/>
    <p:sldId id="277" r:id="rId6"/>
    <p:sldId id="258" r:id="rId7"/>
    <p:sldId id="270" r:id="rId8"/>
    <p:sldId id="261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174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0849-2030-40F0-95C0-50E2BD1BBB8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9C49-B4F3-4923-99FD-FC6DB89C7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0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7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8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4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2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3CF8-AA2A-4957-BD02-952917A6174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2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86409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государственной поддержки сельскохозяйственным потребительским кооперативам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9373"/>
            <a:ext cx="1296144" cy="117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/>
          <a:stretch>
            <a:fillRect/>
          </a:stretch>
        </p:blipFill>
        <p:spPr bwMode="auto">
          <a:xfrm>
            <a:off x="2699792" y="3861048"/>
            <a:ext cx="4680520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59" y="98507"/>
            <a:ext cx="2342355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62613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2023 год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10" name="Picture 3" descr="http://dsx-kirov.ru/images/header-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79388"/>
            <a:ext cx="1647825" cy="2019301"/>
          </a:xfrm>
          <a:prstGeom prst="rect">
            <a:avLst/>
          </a:prstGeom>
          <a:noFill/>
        </p:spPr>
      </p:pic>
      <p:pic>
        <p:nvPicPr>
          <p:cNvPr id="11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6" cstate="print"/>
          <a:srcRect r="-89" b="10042"/>
          <a:stretch>
            <a:fillRect/>
          </a:stretch>
        </p:blipFill>
        <p:spPr bwMode="auto">
          <a:xfrm>
            <a:off x="3995936" y="908720"/>
            <a:ext cx="1312549" cy="10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" y="278092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ГРАНТ НА РАЗВИТИЕ МАТЕРИАЛЬНО-ТЕХНИЧЕСКОЙ БАЗЫ</a:t>
            </a:r>
          </a:p>
        </p:txBody>
      </p:sp>
    </p:spTree>
    <p:extLst>
      <p:ext uri="{BB962C8B-B14F-4D97-AF65-F5344CB8AC3E}">
        <p14:creationId xmlns:p14="http://schemas.microsoft.com/office/powerpoint/2010/main" val="62870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619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4274" name="Picture 2" descr="https://rbsmi.ru/upload/iblock/f61/f612043aa9d8ab73ec0321cd0847c8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43150" y="215900"/>
            <a:ext cx="6621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18110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052736"/>
            <a:ext cx="824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23.12.2019 № 690-П «Об утверждении государственной программы Кировской области Развитие агропромышленного комплекса»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276872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Кировской области от 07 декабря 2021 г. № 675-П «О предоставлении сельскохозяйственным потребительским кооперативам грантов из областного бюджета на развитие материально-технической базы»</a:t>
            </a:r>
            <a:endParaRPr lang="ru-RU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3789040"/>
            <a:ext cx="8784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2888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Распоряжение от 10.03.2022 № 19 «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представлении и рассмотрении документов для предоставления сельскохозяйственным потребительским кооперативам из областного бюджета грантов на развитие материально-технической базы»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8862" y="3850015"/>
            <a:ext cx="8945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2888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участникам – кооперативам, отвечающим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условиям: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3923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Сельскохозяйственный потребительский перерабатывающий и (или) сбытовой кооператив, созданный и осуществляющий деятельность в соответствии с ФЗ от 08.12.1995 N 193-ФЗ "О сельскохозяйственной кооперации", или потребительское общество (кооператив);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052736"/>
            <a:ext cx="4139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деятельности которых на дату подачи заявки превышает 12 месяцев со дня их регистрации, зарегистрированные на сельской территории или на территории сельской агломерации Кировской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636912"/>
            <a:ext cx="4139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Осуществляющие деятельность по заготовке, хранению, подработке, переработке, сортировке, убою, первичной переработке, охлаждению, подготовке к реализации, транспортировке и реализации сельскохозяйственной продукции, дикорастущих пищевых ресурсов, а также продуктов переработки указанной продукции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501008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менее 70 процентов выручки кооператива должно формироваться за счет осуществления видов деятельности по заготовке, хранению, переработке и сбыту с/х продукции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5301208"/>
            <a:ext cx="4139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Объединяющие не менее 10 с/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товаропроизводителей на правах членов кооперативов (кроме ассоциированных членов)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725144"/>
            <a:ext cx="2915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в ревизионный союз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589240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находится в процессе реорганизации, ликвидации, банкротства, деятельность не  приостановлена</a:t>
            </a:r>
          </a:p>
        </p:txBody>
      </p:sp>
      <p:pic>
        <p:nvPicPr>
          <p:cNvPr id="14" name="Picture 2" descr="https://im0-tub-ru.yandex.net/i?id=0bfa98d8363fab256b085937effe5801&amp;n=13"/>
          <p:cNvPicPr>
            <a:picLocks noChangeAspect="1" noChangeArrowheads="1"/>
          </p:cNvPicPr>
          <p:nvPr/>
        </p:nvPicPr>
        <p:blipFill>
          <a:blip r:embed="rId2" cstate="print"/>
          <a:srcRect l="21313" t="7060" r="17411"/>
          <a:stretch>
            <a:fillRect/>
          </a:stretch>
        </p:blipFill>
        <p:spPr bwMode="auto">
          <a:xfrm>
            <a:off x="3059832" y="5157192"/>
            <a:ext cx="1296144" cy="1483727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flipH="1">
            <a:off x="2915816" y="5373216"/>
            <a:ext cx="1512168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71800" y="5301208"/>
            <a:ext cx="180020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AutoShape 2" descr="https://www.featurepics.com/StockImage/20090623/exclamation-mark-stock-illustration-1225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www.featurepics.com/StockImage/20090623/exclamation-mark-stock-illustration-1225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i.ytimg.com/vi/q2__zXOkbvk/maxresdefault.jpg"/>
          <p:cNvPicPr>
            <a:picLocks noChangeAspect="1" noChangeArrowheads="1"/>
          </p:cNvPicPr>
          <p:nvPr/>
        </p:nvPicPr>
        <p:blipFill>
          <a:blip r:embed="rId3" cstate="print"/>
          <a:srcRect l="19288" t="4617" r="24456" b="9659"/>
          <a:stretch>
            <a:fillRect/>
          </a:stretch>
        </p:blipFill>
        <p:spPr bwMode="auto">
          <a:xfrm>
            <a:off x="3851920" y="980728"/>
            <a:ext cx="1152128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369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участникам – кооперативам, отвечающим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условиям: (продолжение)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900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имеющие неисполненных обязанностей по уплате налогов, сборов, страховых взносов, пеней, штрафов, процентов, в сумме, превышающей 10000 рублей, по состоянию на дату подачи заявки на участие в конкурсе;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103674"/>
            <a:ext cx="6012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имеющие сведений в отношении председателя, членов коллегиального исполнительного органа, лица, исполняющего функции единоличного исполнительного органа, или главного бухгалтера кооператива в реестре дисквалифицированных лиц по состоянию на 1-е число месяца подачи заявки на участие в конкурсе;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3285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получающие по состоянию на 1-е число месяца подачи заявки на участие в конкурсе средства из областного бюджета на основании иных нормативных правовых актов Кировской области на аналогичные направления расходования средств гранта.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3671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просроченная задолженность по возврату в бюджет субсидий, инвестиций и иной задолженности по денежным обязательствам перед областным бюджетом по состоянию на 1-е число месяца подачи заявки на участие в конкурсе</a:t>
            </a:r>
            <a:endParaRPr lang="ru-RU" dirty="0"/>
          </a:p>
        </p:txBody>
      </p:sp>
      <p:pic>
        <p:nvPicPr>
          <p:cNvPr id="8" name="Рисунок 7" descr="https://i.ytimg.com/vi/a5lrQfQOxE4/hqdefault.jpg"/>
          <p:cNvPicPr/>
          <p:nvPr/>
        </p:nvPicPr>
        <p:blipFill>
          <a:blip r:embed="rId2" cstate="print"/>
          <a:srcRect l="15644" r="15077" b="2395"/>
          <a:stretch>
            <a:fillRect/>
          </a:stretch>
        </p:blipFill>
        <p:spPr bwMode="auto">
          <a:xfrm>
            <a:off x="7452320" y="1196752"/>
            <a:ext cx="14766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ncauditors.ru/pic/news/getimage.jpg"/>
          <p:cNvPicPr>
            <a:picLocks noChangeAspect="1" noChangeArrowheads="1"/>
          </p:cNvPicPr>
          <p:nvPr/>
        </p:nvPicPr>
        <p:blipFill>
          <a:blip r:embed="rId3" cstate="print"/>
          <a:srcRect t="1893" r="3380"/>
          <a:stretch>
            <a:fillRect/>
          </a:stretch>
        </p:blipFill>
        <p:spPr bwMode="auto">
          <a:xfrm>
            <a:off x="6145162" y="4581128"/>
            <a:ext cx="2998838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15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66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  ОЦЕНКИ   КООПЕРАТИВОВ (не менее 20 баллов)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7" y="620688"/>
          <a:ext cx="9036493" cy="5742755"/>
        </p:xfrm>
        <a:graphic>
          <a:graphicData uri="http://schemas.openxmlformats.org/drawingml/2006/table">
            <a:tbl>
              <a:tblPr/>
              <a:tblGrid>
                <a:gridCol w="159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9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9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1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7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93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452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Планируемая деятельность: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в собственности кооператива грузоперевозящих транспортных средств: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овощи, картофель, молоко и мясо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иные, в т.ч. дикорастущие пищевые ресурсы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 единицы и более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единица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 имеется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89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на территории МР или МО по месту регистрации кооператива производственного объекта недвижимости и подлежащего капремонту, реконструкции/модернизации за счет гранта или используемого для осуществления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на территории МР или МО по месту регистрации кооператива земельного участка на праве собственности кооператива или аренды на срок не менее 3 лет, предназначенного для строительства (эксплуатации) производственного объекта: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собственности кооператива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 имеется такой собственности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собственности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права аренды не менее 3 лет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 имеется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2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Заявитель подал заявку на участие в конкурсе: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обеспечения реализации производимой продукции кооператив: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1-й раз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во 2-й и более раз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имеет объект по переработке с/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продукции/ планирует строительство объекта за счет гранта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реализует с/х продукцию по договорам, заключенным с покупателями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52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 кооператива на дату подачи заявки на участие в конкурсе: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выручки от реализации с/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продукции за год, предшествующий году подачи заявки, тыс.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заключен труд.договор на неопределенный срок с бухгалтером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заключен договор на оказание услуг по ведению бухгалтерского учета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свыше 1000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свыше 500 до 1000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свыше 250 до 500 вкл.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свыше 50 до 250 вкл.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свыше 30 до 50 вкл.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 и менее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52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членов кооператива (кроме ассоциированных) по состоянию на 1-е число месяца подачи заявки на участие в конкурсе составляет: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 21 и более с/х тов-пр-ей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 16 до 20 с/х товаропроизводителей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 11 до 15 с/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товаропроизводителей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 с/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тов-пр-ей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гранта: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604448" cy="23762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	Приобретение и монтаж оборудования и техники для производственных объектов, предназначенных для заготовки, хранения, подработки, переработки, сортировки, убоя, первичной переработки, охлаждения, подготовки к реализации, погрузки, разгрузки сельскохозяйственной продукции, транспортировки и реализации дикорастущих пищевых ресурсов и продуктов переработки указанной продукции и дикорастущих пищевых ресурсов, а также на приобретение оборудования для лабораторного анализа качества сельскохозяйственной продукции для оснащения лабораторий производственного контроля качества и безопасности выпускаемой (производимой и перерабатываемой) продукции и проведения государственной ветеринарно-санитарной экспертизы</a:t>
            </a:r>
            <a:r>
              <a:rPr lang="ru-RU" sz="6400" dirty="0">
                <a:effectLst/>
                <a:latin typeface="Times New Roman" pitchFamily="18" charset="0"/>
                <a:cs typeface="Times New Roman" pitchFamily="18" charset="0"/>
              </a:rPr>
              <a:t>). (прил. № 2 к приказу Минсельхоза России от 29.01.2020 № 30)</a:t>
            </a:r>
            <a:r>
              <a:rPr lang="ru-RU" sz="7200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3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5085184"/>
            <a:ext cx="2160240" cy="16201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836712"/>
            <a:ext cx="81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Приобретение, строительство, капитальный ремонт, реконструкцию или модернизацию производственных объектов по заготовке, хранению, подработке, переработке, сортировке, убою, первичной переработке, подготовке к реализации и реализации сельскохозяйственной продукции, дикорастущих пищевых ресурсов и продуктов переработки указанной продукции и дикорастущих пищевых ресурсов</a:t>
            </a:r>
          </a:p>
        </p:txBody>
      </p:sp>
      <p:pic>
        <p:nvPicPr>
          <p:cNvPr id="4098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899849" cy="719879"/>
          </a:xfrm>
          <a:prstGeom prst="rect">
            <a:avLst/>
          </a:prstGeom>
          <a:noFill/>
        </p:spPr>
      </p:pic>
      <p:pic>
        <p:nvPicPr>
          <p:cNvPr id="7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899849" cy="719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75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1"/>
            <a:ext cx="8208912" cy="4680519"/>
          </a:xfrm>
        </p:spPr>
        <p:txBody>
          <a:bodyPr>
            <a:normAutofit lnSpcReduction="10000"/>
          </a:bodyPr>
          <a:lstStyle/>
          <a:p>
            <a:pPr algn="just">
              <a:lnSpc>
                <a:spcPts val="2160"/>
              </a:lnSpc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Приобретение специализированного транспорта, фургонов, прицепов, полуприцепов, вагонов, контейнеров для транспортировки, обеспечения сохранности при перевозке и реализации сельскохозяйственной продукции, дикорастущих пищевых ресурсов и продуктов переработки указанной продукции. (прил. № 4 к приказу Минсельхоза России от 29.01.2020 № 30);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Приобретение и монтаж оборудования для рыбоводной инфраструктуры и товарной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аквакультуры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(товарного рыбоводства). (прил. № 3 к приказу Минсельхоза России от 29.01.2020 № 30);.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Погашение не более 20% привлекаемого на реализацию бизнес-плана победителя конкурса льготного инвестиционного кредита и уплату процентов по кредиту, в течение 18 месяцев с даты получения гранта;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Приобретение и монтаж оборудования и техники для производственных объектов, предназначенных для первичной переработки льна и (или) технической конопли. Перечень указанного оборудования и техники утверждается правовым актом министерства</a:t>
            </a:r>
            <a:r>
              <a:rPr lang="ru-RU" sz="1600" dirty="0"/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1" y="5157192"/>
            <a:ext cx="2112235" cy="1584176"/>
          </a:xfrm>
          <a:prstGeom prst="rect">
            <a:avLst/>
          </a:prstGeom>
        </p:spPr>
      </p:pic>
      <p:pic>
        <p:nvPicPr>
          <p:cNvPr id="5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899849" cy="719879"/>
          </a:xfrm>
          <a:prstGeom prst="rect">
            <a:avLst/>
          </a:prstGeom>
          <a:noFill/>
        </p:spPr>
      </p:pic>
      <p:pic>
        <p:nvPicPr>
          <p:cNvPr id="6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899849" cy="719879"/>
          </a:xfrm>
          <a:prstGeom prst="rect">
            <a:avLst/>
          </a:prstGeom>
          <a:noFill/>
        </p:spPr>
      </p:pic>
      <p:pic>
        <p:nvPicPr>
          <p:cNvPr id="7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899849" cy="719879"/>
          </a:xfrm>
          <a:prstGeom prst="rect">
            <a:avLst/>
          </a:prstGeom>
          <a:noFill/>
        </p:spPr>
      </p:pic>
      <p:pic>
        <p:nvPicPr>
          <p:cNvPr id="8" name="Picture 2" descr="Банк России выпустил в обращение первые монеты с символом рубля — РБ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93096"/>
            <a:ext cx="971600" cy="719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победителей конкурса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619268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Использовать грант в течение 24 месяцев со дня поступления средств гранта на лицевой счет кооператива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Неприобретение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имущества у члена данного кооператива (включая ассоциированных членов) за счет средств гранта;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Внесение имущества, приобретенного в целях развития материально-технической базы за счет средств гранта, в неделимый фонд кооператива;</a:t>
            </a: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Неприобретение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счет гранта имущества, ранее приобретенного с участием государственной поддержки;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Осуществлять деятельность и предоставлять отчетность о реализации проекта </a:t>
            </a:r>
            <a:r>
              <a:rPr lang="ru-RU" sz="1600" dirty="0" err="1">
                <a:effectLst/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 в министерство в течение не менее 5 лет со  дня получения гранта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Оплачивать за счет собственных средств не менее 40% стоимости планируемых затрат, указанных в бизнес-плане;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Трудоустроить на постоянную работу не менее 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нового работника на каждые 10 млн. руб. гранта, но не менее одного нового работника на один грант в срок, определяемый министерством, но не позднее 24 месяцев со дня предоставления гранта;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Представлять сведения о принятых работниках в ПФ РФ не позднее 24 месяцев с даты предоставления гранта;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Ежегодно, в течение 5 лет со дня получения средств гранта представлять в министерство заключение ревизионного союза о результатах деятельности;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Обеспечивать ежегодный прирост объем реализации с/х продукции в течение не менее чем 5 лет с даты получения гранта, не менее чем на 8%;</a:t>
            </a:r>
          </a:p>
          <a:p>
            <a:pPr algn="just"/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Ежегодно в течении 5 лет со дня получения средств гранта предоставлять в министерство отчет о достижении кооперативом результатов предоставления гранта и отчета о показателях ФХД .</a:t>
            </a:r>
          </a:p>
          <a:p>
            <a:pPr marL="0" indent="0" algn="just">
              <a:buNone/>
            </a:pPr>
            <a:endParaRPr lang="ru-RU" sz="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евер — Природа, флора - Stock Photo | #345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3054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Ба̀тюсь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Алёна Дмитриевна тел. 64-99-98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бухгалтер, консультант: Русских Татьяна Васильевна, тел. 64-01-91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518" y="5542473"/>
            <a:ext cx="790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1372</Words>
  <Application>Microsoft Office PowerPoint</Application>
  <PresentationFormat>Экран (4:3)</PresentationFormat>
  <Paragraphs>114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Меры государственной поддержки сельскохозяйственным потребительским кооперативам</vt:lpstr>
      <vt:lpstr>Презентация PowerPoint</vt:lpstr>
      <vt:lpstr>Требования к участникам – кооперативам, отвечающим одновременно следующим условиям: </vt:lpstr>
      <vt:lpstr>Требования к участникам – кооперативам, отвечающим одновременно следующим условиям: (продолжение)</vt:lpstr>
      <vt:lpstr>Презентация PowerPoint</vt:lpstr>
      <vt:lpstr>Направления расходования гранта: </vt:lpstr>
      <vt:lpstr>Презентация PowerPoint</vt:lpstr>
      <vt:lpstr>Обязательства победителей конкурса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государственной поддержки сельскохозяйственным потребительским кооперативам</dc:title>
  <dc:creator>Владелец</dc:creator>
  <cp:lastModifiedBy>Владелец</cp:lastModifiedBy>
  <cp:revision>151</cp:revision>
  <cp:lastPrinted>2019-09-20T08:16:13Z</cp:lastPrinted>
  <dcterms:created xsi:type="dcterms:W3CDTF">2019-09-09T09:44:44Z</dcterms:created>
  <dcterms:modified xsi:type="dcterms:W3CDTF">2024-03-28T07:57:26Z</dcterms:modified>
</cp:coreProperties>
</file>