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358" r:id="rId2"/>
    <p:sldId id="348" r:id="rId3"/>
    <p:sldId id="376" r:id="rId4"/>
    <p:sldId id="378" r:id="rId5"/>
    <p:sldId id="379" r:id="rId6"/>
    <p:sldId id="380" r:id="rId7"/>
    <p:sldId id="381" r:id="rId8"/>
    <p:sldId id="356" r:id="rId9"/>
    <p:sldId id="382" r:id="rId10"/>
    <p:sldId id="383" r:id="rId11"/>
    <p:sldId id="367" r:id="rId12"/>
    <p:sldId id="368" r:id="rId13"/>
    <p:sldId id="280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70" autoAdjust="0"/>
    <p:restoredTop sz="94636" autoAdjust="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0D4DDA-0EC4-46A2-BFDD-50ECA7DE9793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27D22FB-220C-46C2-9788-2950DA49E5A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303D-F05B-48EB-977C-9A866EE3E5CF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C602-5C7A-477F-856B-F4451BB869D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86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71F6-81A3-4037-A409-59D0B2332233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C625-6363-4C31-817F-C739186F85D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973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2ED9-7129-4DA6-8BCA-2F0FE935EE90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D349-5A4F-4F8B-AFCE-BDA7A4005E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929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38E4-91EF-4B85-99D4-6932258FA463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6714D8-E0AD-4866-926B-5065A7AEB4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620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5835-98AB-4E6E-86E0-E0C075AB5306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A0AA7-AFBE-454E-9955-9C36B919AF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327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54A7-9652-4CEC-9048-FFFBF44FDEE1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EC152A0-3D43-4D38-9566-A9C6D90045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357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94C1-0E32-4508-B2B5-D024A8910F2A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D9923-8C69-41BE-A58F-C3FB70E82E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139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FD7B-6572-48C7-8322-C2003E0DF1DE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27514-FC61-4F69-9300-18AB3968E8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053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07C8-2403-46CD-AE5A-5BFAD6466D7D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158D7-ED6C-4B3B-BFF4-18BF340449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645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F33B-E7C0-4C36-A771-0E6C9F95A94E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9355D-4B80-4A5B-BC10-5B35B54CACA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757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52D5-FA77-44D1-B285-A5D5C1ECAC79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8FCD1-1ADC-4AB9-A0E6-82C36BC7F2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318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451AF-A29A-43F9-BE07-755D4BD81F5E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9B53003A-9C67-4C3E-A48D-651A2CBD64D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2" r:id="rId2"/>
    <p:sldLayoutId id="2147483761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62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vetrf.ru/wiki/&#1050;&#1086;&#1084;&#1087;&#1086;&#1085;&#1077;&#1085;&#1090;_&#1061;&#1086;&#1088;&#1088;&#1080;&#1086;&#1090;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svps.gov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etupr@vetupr.kirov.r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79388" y="260350"/>
            <a:ext cx="86407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i="1">
                <a:solidFill>
                  <a:schemeClr val="tx1"/>
                </a:solidFill>
                <a:latin typeface="Times New Roman" panose="02020603050405020304" pitchFamily="18" charset="0"/>
              </a:rPr>
              <a:t>«Организация работы по маркированию и учету сельскохозяйственных животных»</a:t>
            </a:r>
            <a:r>
              <a:rPr lang="ru-RU" altLang="ru-RU" sz="32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128" name="Picture 8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81525"/>
            <a:ext cx="3025775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yn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652963"/>
            <a:ext cx="2771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nor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697663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619250" y="6165850"/>
            <a:ext cx="594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1400" i="1">
                <a:latin typeface="Times New Roman" panose="02020603050405020304" pitchFamily="18" charset="0"/>
              </a:rPr>
              <a:t>Киров, 2024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AutoShape 10" descr="Picture backgroun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4" name="Picture 12" descr="BHpr_RDjZSqmICTw7d181_4anHarAqm71fqgVkuhdmjASmmsdrsBKwN4nxQDmMvmJJu-A-hyW1CnX6js6CixC0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624637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040313" y="4437063"/>
            <a:ext cx="4103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i="1"/>
              <a:t>Модуль оформление акта отбора проб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50825" y="1412875"/>
            <a:ext cx="4535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2400" i="1"/>
              <a:t>Модуль эмиссии уникальных номеров средства маркирования.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859338" y="1557338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i="1"/>
              <a:t>Модуль учета животных. 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4508500"/>
            <a:ext cx="3851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200" i="1"/>
              <a:t>Модуль учета событий с животными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2268538" y="5445125"/>
            <a:ext cx="46085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400" i="1"/>
              <a:t>Модуль регистрации очагов заразных болезней животных.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188913"/>
            <a:ext cx="8964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en-US" sz="2800"/>
              <a:t>Компонент Хорриот состоит из модулей, основные из которых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72723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60363" y="476250"/>
            <a:ext cx="8783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чтобы стать платформой для сбора данных о животных и для обмена этими данными с внешними информационными системами. 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124075" y="109538"/>
            <a:ext cx="5338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/>
              <a:t>Компонент Хорриот предназначена для того</a:t>
            </a:r>
            <a:r>
              <a:rPr lang="en-US" altLang="en-US"/>
              <a:t>,</a:t>
            </a:r>
            <a:endParaRPr lang="ru-RU" alt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en-US" sz="2000"/>
              <a:t>Оформление ветсетификатов в системе ВетИС будет невозможно </a:t>
            </a:r>
          </a:p>
          <a:p>
            <a:pPr algn="ctr" eaLnBrk="0" hangingPunct="0"/>
            <a:r>
              <a:rPr lang="ru-RU" altLang="en-US" sz="2000"/>
              <a:t>без учета сельскохозяйственных животных в компоненте Хорриот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844675"/>
            <a:ext cx="3240087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179388" y="2133600"/>
            <a:ext cx="597693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форуме, посвященном информационным системам в области ветеринарии, создан тематических раздел «Компонент ХОРРИОТ» (</a:t>
            </a:r>
            <a:r>
              <a:rPr lang="en-GB" alt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https://vetrf.ru/vetrf-forum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создана группа «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ВетИС.Хорриот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которая доступна по ссылке: </a:t>
            </a:r>
            <a:r>
              <a:rPr lang="ru-RU" alt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https://t.me/vetisherriot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Georgia" pitchFamily="18" charset="0"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Инструкции и справочные материалы: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Georgia" pitchFamily="18" charset="0"/>
              <a:buNone/>
              <a:defRPr/>
            </a:pPr>
            <a:r>
              <a:rPr lang="en-GB" alt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https://help.vetrf.ru/wiki/</a:t>
            </a:r>
            <a:r>
              <a:rPr lang="ru-RU" altLang="ru-RU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Компонент_Хорриот</a:t>
            </a:r>
            <a:endParaRPr lang="ru-RU" alt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технической поддержки: </a:t>
            </a:r>
            <a:r>
              <a:rPr lang="en-GB" alt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herriot@fsvps.ru</a:t>
            </a:r>
            <a:endParaRPr lang="ru-RU" alt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250" y="260350"/>
            <a:ext cx="5761038" cy="51911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пользователями</a:t>
            </a: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427038" y="1046163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разъяснения вопросов, возникающих при работе с Хорриот, а также сбора и обсуждения предложений по доработке системы открыты две площадки: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68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Grp="1"/>
          </p:cNvSpPr>
          <p:nvPr>
            <p:ph type="title"/>
          </p:nvPr>
        </p:nvSpPr>
        <p:spPr>
          <a:xfrm>
            <a:off x="468313" y="2130425"/>
            <a:ext cx="8207375" cy="302736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altLang="ru-RU" sz="6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Благодарю за внимание!</a:t>
            </a:r>
          </a:p>
        </p:txBody>
      </p:sp>
      <p:pic>
        <p:nvPicPr>
          <p:cNvPr id="22532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6237288"/>
            <a:ext cx="39544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0"/>
            <a:ext cx="8569325" cy="82232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маркирования и учета сельскохозяйственных животных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4556125"/>
            <a:ext cx="8459787" cy="3968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908050"/>
            <a:ext cx="8964613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ru-RU" altLang="en-US">
                <a:solidFill>
                  <a:srgbClr val="000000"/>
                </a:solidFill>
              </a:rPr>
              <a:t>ст. 18 </a:t>
            </a:r>
            <a:r>
              <a:rPr lang="ru-RU" altLang="en-US"/>
              <a:t>Закона Российской Федерации «О ветеринарии» от 14.05.1993              № 4979-</a:t>
            </a:r>
            <a:r>
              <a:rPr lang="en-US" altLang="en-US"/>
              <a:t>I</a:t>
            </a:r>
            <a:r>
              <a:rPr lang="ru-RU" altLang="en-US"/>
              <a:t> (редакции от 28.04.2023)</a:t>
            </a:r>
            <a:r>
              <a:rPr lang="ru-RU" altLang="en-US" b="0"/>
              <a:t> </a:t>
            </a:r>
          </a:p>
          <a:p>
            <a:pPr lvl="1"/>
            <a:endParaRPr lang="ru-RU" altLang="en-US" sz="800" b="0" i="1"/>
          </a:p>
          <a:p>
            <a:pPr lvl="1"/>
            <a:r>
              <a:rPr lang="ru-RU" altLang="en-US" sz="1600" b="0" i="1"/>
              <a:t>Владельцы животных и производители продукции животного происхождения обязаны:</a:t>
            </a:r>
            <a:r>
              <a:rPr lang="ru-RU" altLang="en-US" sz="1600"/>
              <a:t> </a:t>
            </a:r>
          </a:p>
          <a:p>
            <a:pPr lvl="1"/>
            <a:r>
              <a:rPr lang="ru-RU" altLang="en-US" sz="1600" b="0" i="1"/>
              <a:t>обеспечить маркирование животных;</a:t>
            </a:r>
            <a:r>
              <a:rPr lang="ru-RU" altLang="en-US" sz="1600" i="1"/>
              <a:t> </a:t>
            </a:r>
          </a:p>
          <a:p>
            <a:pPr lvl="1"/>
            <a:r>
              <a:rPr lang="ru-RU" altLang="en-US" sz="1600" b="0" i="1"/>
              <a:t>представлять сведения, необходимые для учета животных, лицам, осуществляющим учет животных, по перечню и в сроки, которые установлены ветеринарными правилами маркирования и учета животных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213100"/>
            <a:ext cx="882015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en-US"/>
              <a:t>ст. 19.1 Закона Российской Федерации «О ветеринарии» от 14.05.1993 № 4979-</a:t>
            </a:r>
            <a:r>
              <a:rPr lang="en-US" altLang="en-US"/>
              <a:t>I</a:t>
            </a:r>
            <a:r>
              <a:rPr lang="ru-RU" altLang="en-US"/>
              <a:t> (редакции от 28.04.2023)  </a:t>
            </a:r>
            <a:r>
              <a:rPr lang="ru-RU" altLang="en-US" sz="1600" b="0" i="1"/>
              <a:t>Маркирование и учет животных</a:t>
            </a:r>
            <a:r>
              <a:rPr lang="ru-RU" altLang="en-US" sz="1600" i="1"/>
              <a:t>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en-US">
              <a:solidFill>
                <a:srgbClr val="FF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8313" y="4076700"/>
            <a:ext cx="83534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en-US">
                <a:solidFill>
                  <a:srgbClr val="000000"/>
                </a:solidFill>
              </a:rPr>
              <a:t>Постановление Правительства РФ от 05.04.2023 № 550 «Об утверждении Правил осуществления учета животных и перечня видов животных, подлежащих индивидуальному или групповому маркированию и учету, случаев осуществления индивидуального или группового маркирования и учета животных, а также сроков осуществления учета животных»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68313" y="5949950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en-US"/>
              <a:t>Приказ Минсельхоза РФ от 03.11.2023 № 832 «Об утверждении Ветеринарных правил маркирования и учета животных»</a:t>
            </a:r>
            <a:endParaRPr lang="en-US" altLang="en-US"/>
          </a:p>
        </p:txBody>
      </p:sp>
      <p:pic>
        <p:nvPicPr>
          <p:cNvPr id="6154" name="Рисунок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83250"/>
            <a:ext cx="154781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1" name="AutoShape 15"/>
          <p:cNvSpPr>
            <a:spLocks noChangeArrowheads="1"/>
          </p:cNvSpPr>
          <p:nvPr/>
        </p:nvSpPr>
        <p:spPr bwMode="auto">
          <a:xfrm>
            <a:off x="2339975" y="3284538"/>
            <a:ext cx="6551613" cy="10795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1476375" y="2133600"/>
            <a:ext cx="6335713" cy="10795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555875" y="3429000"/>
            <a:ext cx="6840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2200"/>
              <a:t>отслеживания перемещения животных по регионам страны и за её пределы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850" y="0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800">
                <a:latin typeface="Times New Roman" panose="02020603050405020304" pitchFamily="18" charset="0"/>
              </a:rPr>
              <a:t>Учет и маркирование сельскохозяйственных животных необходимы для</a:t>
            </a:r>
          </a:p>
        </p:txBody>
      </p:sp>
      <p:grpSp>
        <p:nvGrpSpPr>
          <p:cNvPr id="45073" name="Group 17"/>
          <p:cNvGrpSpPr>
            <a:grpSpLocks/>
          </p:cNvGrpSpPr>
          <p:nvPr/>
        </p:nvGrpSpPr>
        <p:grpSpPr bwMode="auto">
          <a:xfrm>
            <a:off x="323850" y="1125538"/>
            <a:ext cx="6119813" cy="1100137"/>
            <a:chOff x="612" y="890"/>
            <a:chExt cx="4899" cy="807"/>
          </a:xfrm>
        </p:grpSpPr>
        <p:sp>
          <p:nvSpPr>
            <p:cNvPr id="45067" name="AutoShape 11"/>
            <p:cNvSpPr>
              <a:spLocks noChangeArrowheads="1"/>
            </p:cNvSpPr>
            <p:nvPr/>
          </p:nvSpPr>
          <p:spPr bwMode="auto">
            <a:xfrm>
              <a:off x="612" y="890"/>
              <a:ext cx="4899" cy="680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702" y="937"/>
              <a:ext cx="4220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en-US" sz="2200">
                  <a:latin typeface="Times New Roman" panose="02020603050405020304" pitchFamily="18" charset="0"/>
                </a:rPr>
                <a:t>предотвращения распространения заразных болезней животных</a:t>
              </a:r>
              <a:r>
                <a:rPr lang="ru-RU" altLang="en-US"/>
                <a:t/>
              </a:r>
              <a:br>
                <a:rPr lang="ru-RU" altLang="en-US"/>
              </a:br>
              <a:endParaRPr lang="ru-RU" altLang="en-US"/>
            </a:p>
          </p:txBody>
        </p:sp>
      </p:grp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619250" y="2133600"/>
            <a:ext cx="63373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2200">
                <a:latin typeface="Times New Roman" panose="02020603050405020304" pitchFamily="18" charset="0"/>
              </a:rPr>
              <a:t>выявления источников и путей распространения возбудителей таких болезней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331913" y="4724400"/>
            <a:ext cx="670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en-US" sz="2000" i="1"/>
              <a:t>Учет животных осуществляется безвозмездно.</a:t>
            </a:r>
            <a:r>
              <a:rPr lang="ru-RU" altLang="en-US"/>
              <a:t> 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395288" y="5300663"/>
            <a:ext cx="8569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en-US" sz="2400"/>
              <a:t>Маркирование животных проводится их владельцами за свой счет самостоятельно или посредством привлечения иных лиц.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8560" r="19754" b="18294"/>
          <a:stretch>
            <a:fillRect/>
          </a:stretch>
        </p:blipFill>
        <p:spPr bwMode="auto">
          <a:xfrm>
            <a:off x="0" y="1484313"/>
            <a:ext cx="914400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95288" y="228600"/>
            <a:ext cx="849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en-US" sz="2000"/>
              <a:t>При маркирования животного владельцем животного (группы животных) самостоятельно определяются используемые средства маркирования в зависимости от вида животного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95288" y="228600"/>
            <a:ext cx="849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en-US" sz="2000"/>
              <a:t>При маркирования животного владельцем животного (группы животных) самостоятельно определяются используемые средства маркирования в зависимости от вида животного 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t="21913" r="20126" b="6445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188913"/>
            <a:ext cx="8893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en-US" sz="2800">
                <a:latin typeface="Times New Roman" panose="02020603050405020304" pitchFamily="18" charset="0"/>
              </a:rPr>
              <a:t>Последовательность действий </a:t>
            </a:r>
          </a:p>
          <a:p>
            <a:pPr algn="ctr" eaLnBrk="0" hangingPunct="0"/>
            <a:r>
              <a:rPr lang="ru-RU" altLang="en-US" sz="2800">
                <a:latin typeface="Times New Roman" panose="02020603050405020304" pitchFamily="18" charset="0"/>
              </a:rPr>
              <a:t>при маркировании и учете животных</a:t>
            </a:r>
            <a:r>
              <a:rPr lang="ru-RU" altLang="en-US"/>
              <a:t> </a:t>
            </a:r>
          </a:p>
        </p:txBody>
      </p:sp>
      <p:pic>
        <p:nvPicPr>
          <p:cNvPr id="49157" name="Picture 5" descr="1676551881_gas-kvas-com-p-korova-kartinka-detskaya-risunok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4868863"/>
            <a:ext cx="1916112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95288" y="1484313"/>
            <a:ext cx="1296987" cy="504825"/>
          </a:xfrm>
          <a:prstGeom prst="rightArrow">
            <a:avLst>
              <a:gd name="adj1" fmla="val 50000"/>
              <a:gd name="adj2" fmla="val 64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395288" y="2565400"/>
            <a:ext cx="1296987" cy="504825"/>
          </a:xfrm>
          <a:prstGeom prst="rightArrow">
            <a:avLst>
              <a:gd name="adj1" fmla="val 50000"/>
              <a:gd name="adj2" fmla="val 64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95288" y="3716338"/>
            <a:ext cx="1296987" cy="504825"/>
          </a:xfrm>
          <a:prstGeom prst="rightArrow">
            <a:avLst>
              <a:gd name="adj1" fmla="val 50000"/>
              <a:gd name="adj2" fmla="val 64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395288" y="4797425"/>
            <a:ext cx="1296987" cy="504825"/>
          </a:xfrm>
          <a:prstGeom prst="rightArrow">
            <a:avLst>
              <a:gd name="adj1" fmla="val 50000"/>
              <a:gd name="adj2" fmla="val 64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1908175" y="1322388"/>
            <a:ext cx="698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en-US" sz="2400" i="1"/>
              <a:t>получение уникальных номеров средств маркирования УНСМ в Россельхознадзоре</a:t>
            </a:r>
            <a:r>
              <a:rPr lang="ru-RU" altLang="en-US"/>
              <a:t> 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908175" y="2401888"/>
            <a:ext cx="698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en-US" sz="2400" i="1"/>
              <a:t>нанесение/вшивание полученных УНСМ на/в средство маркирования 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1908175" y="3644900"/>
            <a:ext cx="698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en-US" sz="2400" i="1"/>
              <a:t>маркирование животного/группы животных</a:t>
            </a:r>
            <a:r>
              <a:rPr lang="ru-RU" altLang="en-US" i="1"/>
              <a:t> 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979613" y="4724400"/>
            <a:ext cx="64817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en-US" sz="2400" i="1"/>
              <a:t>внесение данных о животном/группе животных в компонент Хорриот</a:t>
            </a:r>
            <a:r>
              <a:rPr lang="ru-RU" altLang="en-US" i="1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en-US" sz="2800"/>
              <a:t>Получение уникальных номеров средств маркирования</a:t>
            </a:r>
            <a:r>
              <a:rPr lang="ru-RU" altLang="en-US"/>
              <a:t> </a:t>
            </a:r>
          </a:p>
        </p:txBody>
      </p:sp>
      <p:pic>
        <p:nvPicPr>
          <p:cNvPr id="50181" name="Picture 5" descr="1200px-Emblem_of_the_Federal_Service_for_Veterinary_and_Phytosanitary_Super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73688"/>
            <a:ext cx="1131887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331913" y="5661025"/>
            <a:ext cx="7345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400"/>
              <a:t>Эмиссию УНСМ осуществляет Россельхознадзор  по заявкам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1066800"/>
            <a:ext cx="8893175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200"/>
              <a:t>Заявки от производителей средств маркирования и лиц, осуществляющих маркирование животных, на выдачу УНСМ принимаются Россельхознадзором посредством официальных писем на электронный адрес  </a:t>
            </a:r>
            <a:r>
              <a:rPr lang="ru-RU" altLang="en-US" sz="3200">
                <a:solidFill>
                  <a:srgbClr val="CC0000"/>
                </a:solidFill>
                <a:hlinkClick r:id="rId3"/>
              </a:rPr>
              <a:t>info@fsvps.gov.ru </a:t>
            </a:r>
            <a:r>
              <a:rPr lang="ru-RU" altLang="en-US" sz="2200"/>
              <a:t>в произвольной форме.</a:t>
            </a:r>
          </a:p>
          <a:p>
            <a:pPr algn="ctr" eaLnBrk="1" hangingPunct="1"/>
            <a:endParaRPr lang="ru-RU" altLang="en-US" sz="2200"/>
          </a:p>
          <a:p>
            <a:pPr algn="ctr" eaLnBrk="1" hangingPunct="1"/>
            <a:r>
              <a:rPr lang="ru-RU" altLang="en-US" sz="2000" b="0" i="1"/>
              <a:t>В обращениях обязательно указывать: </a:t>
            </a:r>
          </a:p>
          <a:p>
            <a:pPr algn="ctr" eaLnBrk="1" hangingPunct="1"/>
            <a:r>
              <a:rPr lang="ru-RU" altLang="en-US" sz="2400" i="1"/>
              <a:t>сколько номеров необходимо выдать для индивидуального маркирования животных</a:t>
            </a:r>
            <a:r>
              <a:rPr lang="ru-RU" altLang="en-US" sz="2400" b="0" i="1"/>
              <a:t>;</a:t>
            </a:r>
          </a:p>
          <a:p>
            <a:pPr algn="ctr" eaLnBrk="1" hangingPunct="1"/>
            <a:r>
              <a:rPr lang="ru-RU" altLang="en-US" sz="2400" i="1"/>
              <a:t>сколько – для группового маркирования;</a:t>
            </a:r>
            <a:r>
              <a:rPr lang="ru-RU" altLang="en-US" sz="2400" b="0" i="1"/>
              <a:t>  </a:t>
            </a:r>
          </a:p>
          <a:p>
            <a:pPr algn="ctr" eaLnBrk="1" hangingPunct="1"/>
            <a:r>
              <a:rPr lang="ru-RU" altLang="en-US" sz="2400" i="1"/>
              <a:t>указывать адрес электронной почты</a:t>
            </a:r>
            <a:r>
              <a:rPr lang="ru-RU" altLang="en-US" sz="2400" b="0" i="1"/>
              <a:t>, </a:t>
            </a:r>
          </a:p>
          <a:p>
            <a:pPr algn="ctr" eaLnBrk="1" hangingPunct="1"/>
            <a:r>
              <a:rPr lang="ru-RU" altLang="en-US" sz="2400" b="0" i="1"/>
              <a:t>на который нужно отправлять сформированные УНСМ.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1"/>
          <p:cNvSpPr txBox="1">
            <a:spLocks/>
          </p:cNvSpPr>
          <p:nvPr/>
        </p:nvSpPr>
        <p:spPr>
          <a:xfrm>
            <a:off x="0" y="188913"/>
            <a:ext cx="9144000" cy="720725"/>
          </a:xfrm>
          <a:prstGeom prst="rect">
            <a:avLst/>
          </a:prstGeom>
        </p:spPr>
        <p:txBody>
          <a:bodyPr anchor="ctr"/>
          <a:lstStyle>
            <a:lvl1pPr defTabSz="4492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en-US" sz="2400">
                <a:solidFill>
                  <a:srgbClr val="601A24"/>
                </a:solidFill>
              </a:rPr>
              <a:t>Учет маркированных животных в компоненте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en-US" sz="2400">
                <a:solidFill>
                  <a:srgbClr val="601A24"/>
                </a:solidFill>
              </a:rPr>
              <a:t>Хорриот  ФГИС ВетИС</a:t>
            </a:r>
          </a:p>
        </p:txBody>
      </p:sp>
      <p:grpSp>
        <p:nvGrpSpPr>
          <p:cNvPr id="8310" name="Group 118"/>
          <p:cNvGrpSpPr>
            <a:grpSpLocks/>
          </p:cNvGrpSpPr>
          <p:nvPr/>
        </p:nvGrpSpPr>
        <p:grpSpPr bwMode="auto">
          <a:xfrm>
            <a:off x="179388" y="1268413"/>
            <a:ext cx="8964612" cy="4783137"/>
            <a:chOff x="892" y="572"/>
            <a:chExt cx="6418" cy="3281"/>
          </a:xfrm>
        </p:grpSpPr>
        <p:pic>
          <p:nvPicPr>
            <p:cNvPr id="8311" name="Рисунок 1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" y="597"/>
              <a:ext cx="680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12" name="Рисунок 1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667"/>
              <a:ext cx="453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" name="Прямая со стрелкой 129"/>
            <p:cNvCxnSpPr/>
            <p:nvPr/>
          </p:nvCxnSpPr>
          <p:spPr>
            <a:xfrm flipV="1">
              <a:off x="2978" y="799"/>
              <a:ext cx="613" cy="4"/>
            </a:xfrm>
            <a:prstGeom prst="straightConnector1">
              <a:avLst/>
            </a:prstGeom>
            <a:ln w="1270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14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" y="572"/>
              <a:ext cx="521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Прямая со стрелкой 109"/>
            <p:cNvCxnSpPr/>
            <p:nvPr/>
          </p:nvCxnSpPr>
          <p:spPr>
            <a:xfrm flipV="1">
              <a:off x="4250" y="1612"/>
              <a:ext cx="1176" cy="29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8316" name="Рисунок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" y="1664"/>
              <a:ext cx="567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 стрелкой 43"/>
            <p:cNvCxnSpPr/>
            <p:nvPr/>
          </p:nvCxnSpPr>
          <p:spPr>
            <a:xfrm flipH="1">
              <a:off x="2648" y="2323"/>
              <a:ext cx="1076" cy="805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4"/>
            <p:cNvCxnSpPr/>
            <p:nvPr/>
          </p:nvCxnSpPr>
          <p:spPr>
            <a:xfrm flipV="1">
              <a:off x="3823" y="2383"/>
              <a:ext cx="3" cy="656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46"/>
            <p:cNvCxnSpPr/>
            <p:nvPr/>
          </p:nvCxnSpPr>
          <p:spPr>
            <a:xfrm>
              <a:off x="2367" y="1642"/>
              <a:ext cx="1205" cy="28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8"/>
            <p:cNvCxnSpPr/>
            <p:nvPr/>
          </p:nvCxnSpPr>
          <p:spPr>
            <a:xfrm flipV="1">
              <a:off x="2592" y="2276"/>
              <a:ext cx="1079" cy="812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81"/>
            <p:cNvCxnSpPr/>
            <p:nvPr/>
          </p:nvCxnSpPr>
          <p:spPr>
            <a:xfrm flipV="1">
              <a:off x="3822" y="1252"/>
              <a:ext cx="0" cy="368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3"/>
            <p:cNvCxnSpPr/>
            <p:nvPr/>
          </p:nvCxnSpPr>
          <p:spPr>
            <a:xfrm>
              <a:off x="3958" y="1253"/>
              <a:ext cx="0" cy="379"/>
            </a:xfrm>
            <a:prstGeom prst="straightConnector1">
              <a:avLst/>
            </a:prstGeom>
            <a:ln w="1270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23" name="Группа 70"/>
            <p:cNvGrpSpPr>
              <a:grpSpLocks/>
            </p:cNvGrpSpPr>
            <p:nvPr/>
          </p:nvGrpSpPr>
          <p:grpSpPr bwMode="auto">
            <a:xfrm>
              <a:off x="2133" y="3073"/>
              <a:ext cx="1200" cy="604"/>
              <a:chOff x="3413971" y="4985405"/>
              <a:chExt cx="1906248" cy="959381"/>
            </a:xfrm>
          </p:grpSpPr>
          <p:pic>
            <p:nvPicPr>
              <p:cNvPr id="8324" name="Рисунок 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971" y="4985405"/>
                <a:ext cx="828000" cy="95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84"/>
              <p:cNvSpPr txBox="1"/>
              <p:nvPr/>
            </p:nvSpPr>
            <p:spPr>
              <a:xfrm>
                <a:off x="4241006" y="5017037"/>
                <a:ext cx="1079645" cy="895965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Учет ввоза и вывоза животных</a:t>
                </a:r>
              </a:p>
            </p:txBody>
          </p:sp>
        </p:grpSp>
        <p:grpSp>
          <p:nvGrpSpPr>
            <p:cNvPr id="8326" name="Группа 69"/>
            <p:cNvGrpSpPr>
              <a:grpSpLocks/>
            </p:cNvGrpSpPr>
            <p:nvPr/>
          </p:nvGrpSpPr>
          <p:grpSpPr bwMode="auto">
            <a:xfrm>
              <a:off x="3641" y="3073"/>
              <a:ext cx="1315" cy="780"/>
              <a:chOff x="5761056" y="4985408"/>
              <a:chExt cx="2087167" cy="1238497"/>
            </a:xfrm>
          </p:grpSpPr>
          <p:pic>
            <p:nvPicPr>
              <p:cNvPr id="8327" name="Рисунок 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1056" y="4985408"/>
                <a:ext cx="828000" cy="955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86"/>
              <p:cNvSpPr txBox="1"/>
              <p:nvPr/>
            </p:nvSpPr>
            <p:spPr>
              <a:xfrm>
                <a:off x="6576852" y="5129417"/>
                <a:ext cx="1271753" cy="10944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Электронная ветеринарная сертификация</a:t>
                </a:r>
              </a:p>
            </p:txBody>
          </p:sp>
        </p:grpSp>
        <p:cxnSp>
          <p:nvCxnSpPr>
            <p:cNvPr id="12" name="Прямая со стрелкой 92"/>
            <p:cNvCxnSpPr/>
            <p:nvPr/>
          </p:nvCxnSpPr>
          <p:spPr>
            <a:xfrm>
              <a:off x="4131" y="2278"/>
              <a:ext cx="1066" cy="76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30" name="Группа 1"/>
            <p:cNvGrpSpPr>
              <a:grpSpLocks/>
            </p:cNvGrpSpPr>
            <p:nvPr/>
          </p:nvGrpSpPr>
          <p:grpSpPr bwMode="auto">
            <a:xfrm>
              <a:off x="1025" y="1359"/>
              <a:ext cx="1300" cy="604"/>
              <a:chOff x="1260371" y="4481458"/>
              <a:chExt cx="2063926" cy="959381"/>
            </a:xfrm>
          </p:grpSpPr>
          <p:pic>
            <p:nvPicPr>
              <p:cNvPr id="8331" name="Рисунок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297" y="4481458"/>
                <a:ext cx="828000" cy="95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93"/>
              <p:cNvSpPr txBox="1"/>
              <p:nvPr/>
            </p:nvSpPr>
            <p:spPr>
              <a:xfrm>
                <a:off x="1260330" y="4734480"/>
                <a:ext cx="1241427" cy="6953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Учет </a:t>
                </a:r>
              </a:p>
              <a:p>
                <a:pPr algn="r"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пользователей</a:t>
                </a:r>
              </a:p>
            </p:txBody>
          </p:sp>
        </p:grpSp>
        <p:cxnSp>
          <p:nvCxnSpPr>
            <p:cNvPr id="14" name="Прямая со стрелкой 98"/>
            <p:cNvCxnSpPr/>
            <p:nvPr/>
          </p:nvCxnSpPr>
          <p:spPr>
            <a:xfrm flipH="1" flipV="1">
              <a:off x="2356" y="1703"/>
              <a:ext cx="1164" cy="26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01"/>
            <p:cNvCxnSpPr/>
            <p:nvPr/>
          </p:nvCxnSpPr>
          <p:spPr>
            <a:xfrm flipH="1">
              <a:off x="2367" y="2044"/>
              <a:ext cx="1187" cy="45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35" name="Группа 3"/>
            <p:cNvGrpSpPr>
              <a:grpSpLocks/>
            </p:cNvGrpSpPr>
            <p:nvPr/>
          </p:nvGrpSpPr>
          <p:grpSpPr bwMode="auto">
            <a:xfrm>
              <a:off x="892" y="2268"/>
              <a:ext cx="1433" cy="814"/>
              <a:chOff x="305659" y="4140491"/>
              <a:chExt cx="2274503" cy="1293509"/>
            </a:xfrm>
          </p:grpSpPr>
          <p:pic>
            <p:nvPicPr>
              <p:cNvPr id="8336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162" y="4140491"/>
                <a:ext cx="828000" cy="95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04"/>
              <p:cNvSpPr txBox="1"/>
              <p:nvPr/>
            </p:nvSpPr>
            <p:spPr>
              <a:xfrm>
                <a:off x="305659" y="4139683"/>
                <a:ext cx="1439545" cy="12943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Учет владельцев и мест разведения, содержания, убоя животных</a:t>
                </a:r>
              </a:p>
            </p:txBody>
          </p:sp>
        </p:grpSp>
        <p:grpSp>
          <p:nvGrpSpPr>
            <p:cNvPr id="8338" name="Группа 66"/>
            <p:cNvGrpSpPr>
              <a:grpSpLocks/>
            </p:cNvGrpSpPr>
            <p:nvPr/>
          </p:nvGrpSpPr>
          <p:grpSpPr bwMode="auto">
            <a:xfrm>
              <a:off x="5458" y="1273"/>
              <a:ext cx="1852" cy="815"/>
              <a:chOff x="8692417" y="1995873"/>
              <a:chExt cx="2940564" cy="1293517"/>
            </a:xfrm>
          </p:grpSpPr>
          <p:pic>
            <p:nvPicPr>
              <p:cNvPr id="8339" name="Рисунок 3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2417" y="2137247"/>
                <a:ext cx="828000" cy="95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05"/>
              <p:cNvSpPr txBox="1"/>
              <p:nvPr/>
            </p:nvSpPr>
            <p:spPr>
              <a:xfrm>
                <a:off x="9512622" y="1996322"/>
                <a:ext cx="2120359" cy="129277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Проведение и учет результатов лабораторных исследований, диагностика болезней животных</a:t>
                </a:r>
              </a:p>
            </p:txBody>
          </p:sp>
        </p:grpSp>
        <p:sp>
          <p:nvSpPr>
            <p:cNvPr id="8341" name="TextBox 106"/>
            <p:cNvSpPr txBox="1">
              <a:spLocks noChangeArrowheads="1"/>
            </p:cNvSpPr>
            <p:nvPr/>
          </p:nvSpPr>
          <p:spPr bwMode="auto">
            <a:xfrm>
              <a:off x="3229" y="2773"/>
              <a:ext cx="8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эВСД</a:t>
              </a:r>
            </a:p>
          </p:txBody>
        </p:sp>
        <p:sp>
          <p:nvSpPr>
            <p:cNvPr id="8342" name="TextBox 107"/>
            <p:cNvSpPr txBox="1">
              <a:spLocks noChangeArrowheads="1"/>
            </p:cNvSpPr>
            <p:nvPr/>
          </p:nvSpPr>
          <p:spPr bwMode="auto">
            <a:xfrm rot="-789751">
              <a:off x="4527" y="1776"/>
              <a:ext cx="104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результаты лаб. исследований</a:t>
              </a:r>
            </a:p>
          </p:txBody>
        </p:sp>
        <p:cxnSp>
          <p:nvCxnSpPr>
            <p:cNvPr id="18" name="Прямая со стрелкой 113"/>
            <p:cNvCxnSpPr/>
            <p:nvPr/>
          </p:nvCxnSpPr>
          <p:spPr>
            <a:xfrm flipV="1">
              <a:off x="4125" y="1011"/>
              <a:ext cx="1067" cy="669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16"/>
            <p:cNvCxnSpPr/>
            <p:nvPr/>
          </p:nvCxnSpPr>
          <p:spPr>
            <a:xfrm flipH="1">
              <a:off x="4150" y="1085"/>
              <a:ext cx="1042" cy="64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18"/>
            <p:cNvSpPr txBox="1"/>
            <p:nvPr/>
          </p:nvSpPr>
          <p:spPr>
            <a:xfrm rot="20808408">
              <a:off x="4415" y="1556"/>
              <a:ext cx="1041" cy="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nsolas" panose="020B0609020204030204" pitchFamily="49" charset="0"/>
                  <a:cs typeface="Arial" charset="0"/>
                </a:rPr>
                <a:t>акт отбора проб</a:t>
              </a:r>
            </a:p>
          </p:txBody>
        </p:sp>
        <p:grpSp>
          <p:nvGrpSpPr>
            <p:cNvPr id="8346" name="Группа 67"/>
            <p:cNvGrpSpPr>
              <a:grpSpLocks/>
            </p:cNvGrpSpPr>
            <p:nvPr/>
          </p:nvGrpSpPr>
          <p:grpSpPr bwMode="auto">
            <a:xfrm>
              <a:off x="5115" y="3036"/>
              <a:ext cx="1798" cy="611"/>
              <a:chOff x="8229647" y="4923597"/>
              <a:chExt cx="2854637" cy="969920"/>
            </a:xfrm>
          </p:grpSpPr>
          <p:pic>
            <p:nvPicPr>
              <p:cNvPr id="8347" name="Рисунок 8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47" y="4929642"/>
                <a:ext cx="828000" cy="96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119"/>
              <p:cNvSpPr txBox="1"/>
              <p:nvPr/>
            </p:nvSpPr>
            <p:spPr>
              <a:xfrm>
                <a:off x="9072886" y="4924055"/>
                <a:ext cx="2011955" cy="89542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Электронная ветеринарная сертификация </a:t>
                </a:r>
              </a:p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при экспорте</a:t>
                </a:r>
              </a:p>
            </p:txBody>
          </p:sp>
        </p:grpSp>
        <p:cxnSp>
          <p:nvCxnSpPr>
            <p:cNvPr id="22" name="Прямая со стрелкой 120"/>
            <p:cNvCxnSpPr/>
            <p:nvPr/>
          </p:nvCxnSpPr>
          <p:spPr>
            <a:xfrm>
              <a:off x="3953" y="2403"/>
              <a:ext cx="0" cy="654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123"/>
            <p:cNvCxnSpPr/>
            <p:nvPr/>
          </p:nvCxnSpPr>
          <p:spPr>
            <a:xfrm flipH="1" flipV="1">
              <a:off x="4052" y="2311"/>
              <a:ext cx="1088" cy="793"/>
            </a:xfrm>
            <a:prstGeom prst="straightConnector1">
              <a:avLst/>
            </a:prstGeom>
            <a:ln w="12700">
              <a:solidFill>
                <a:srgbClr val="007888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133"/>
            <p:cNvCxnSpPr/>
            <p:nvPr/>
          </p:nvCxnSpPr>
          <p:spPr>
            <a:xfrm flipH="1">
              <a:off x="2960" y="947"/>
              <a:ext cx="611" cy="4"/>
            </a:xfrm>
            <a:prstGeom prst="straightConnector1">
              <a:avLst/>
            </a:prstGeom>
            <a:ln w="1270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52" name="TextBox 39"/>
            <p:cNvSpPr txBox="1">
              <a:spLocks noChangeArrowheads="1"/>
            </p:cNvSpPr>
            <p:nvPr/>
          </p:nvSpPr>
          <p:spPr bwMode="auto">
            <a:xfrm rot="2193375">
              <a:off x="4329" y="2865"/>
              <a:ext cx="88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сертификаты</a:t>
              </a:r>
            </a:p>
          </p:txBody>
        </p:sp>
        <p:sp>
          <p:nvSpPr>
            <p:cNvPr id="8353" name="TextBox 41"/>
            <p:cNvSpPr txBox="1">
              <a:spLocks noChangeArrowheads="1"/>
            </p:cNvSpPr>
            <p:nvPr/>
          </p:nvSpPr>
          <p:spPr bwMode="auto">
            <a:xfrm rot="-2269942">
              <a:off x="2333" y="2684"/>
              <a:ext cx="88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учетные данные пункта пропуска</a:t>
              </a:r>
            </a:p>
          </p:txBody>
        </p:sp>
        <p:cxnSp>
          <p:nvCxnSpPr>
            <p:cNvPr id="26" name="Прямая со стрелкой 22"/>
            <p:cNvCxnSpPr/>
            <p:nvPr/>
          </p:nvCxnSpPr>
          <p:spPr>
            <a:xfrm flipV="1">
              <a:off x="2367" y="2099"/>
              <a:ext cx="1205" cy="47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55" name="TextBox 85"/>
            <p:cNvSpPr txBox="1">
              <a:spLocks noChangeArrowheads="1"/>
            </p:cNvSpPr>
            <p:nvPr/>
          </p:nvSpPr>
          <p:spPr bwMode="auto">
            <a:xfrm rot="788283">
              <a:off x="2289" y="1476"/>
              <a:ext cx="8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информация о пользователях</a:t>
              </a:r>
            </a:p>
          </p:txBody>
        </p:sp>
        <p:sp>
          <p:nvSpPr>
            <p:cNvPr id="8356" name="TextBox 88"/>
            <p:cNvSpPr txBox="1">
              <a:spLocks noChangeArrowheads="1"/>
            </p:cNvSpPr>
            <p:nvPr/>
          </p:nvSpPr>
          <p:spPr bwMode="auto">
            <a:xfrm rot="-1263915">
              <a:off x="2244" y="2101"/>
              <a:ext cx="8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информация об объектах</a:t>
              </a:r>
            </a:p>
          </p:txBody>
        </p:sp>
        <p:sp>
          <p:nvSpPr>
            <p:cNvPr id="8357" name="TextBox 89"/>
            <p:cNvSpPr txBox="1">
              <a:spLocks noChangeArrowheads="1"/>
            </p:cNvSpPr>
            <p:nvPr/>
          </p:nvSpPr>
          <p:spPr bwMode="auto">
            <a:xfrm>
              <a:off x="3703" y="2767"/>
              <a:ext cx="88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события</a:t>
              </a:r>
            </a:p>
          </p:txBody>
        </p:sp>
        <p:cxnSp>
          <p:nvCxnSpPr>
            <p:cNvPr id="27" name="Прямая со стрелкой 62"/>
            <p:cNvCxnSpPr/>
            <p:nvPr/>
          </p:nvCxnSpPr>
          <p:spPr>
            <a:xfrm flipH="1">
              <a:off x="4271" y="1686"/>
              <a:ext cx="1146" cy="276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59" name="TextBox 96"/>
            <p:cNvSpPr txBox="1">
              <a:spLocks noChangeArrowheads="1"/>
            </p:cNvSpPr>
            <p:nvPr/>
          </p:nvSpPr>
          <p:spPr bwMode="auto">
            <a:xfrm>
              <a:off x="2822" y="798"/>
              <a:ext cx="88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данные</a:t>
              </a:r>
            </a:p>
          </p:txBody>
        </p:sp>
        <p:sp>
          <p:nvSpPr>
            <p:cNvPr id="8360" name="TextBox 97"/>
            <p:cNvSpPr txBox="1">
              <a:spLocks noChangeArrowheads="1"/>
            </p:cNvSpPr>
            <p:nvPr/>
          </p:nvSpPr>
          <p:spPr bwMode="auto">
            <a:xfrm rot="-5400000">
              <a:off x="3755" y="1295"/>
              <a:ext cx="394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данные</a:t>
              </a:r>
            </a:p>
          </p:txBody>
        </p:sp>
        <p:sp>
          <p:nvSpPr>
            <p:cNvPr id="8361" name="TextBox 50"/>
            <p:cNvSpPr txBox="1">
              <a:spLocks noChangeArrowheads="1"/>
            </p:cNvSpPr>
            <p:nvPr/>
          </p:nvSpPr>
          <p:spPr bwMode="auto">
            <a:xfrm rot="-1973054">
              <a:off x="4740" y="994"/>
              <a:ext cx="39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данные</a:t>
              </a:r>
            </a:p>
          </p:txBody>
        </p:sp>
        <p:cxnSp>
          <p:nvCxnSpPr>
            <p:cNvPr id="28" name="Прямая со стрелкой 51"/>
            <p:cNvCxnSpPr/>
            <p:nvPr/>
          </p:nvCxnSpPr>
          <p:spPr>
            <a:xfrm>
              <a:off x="4231" y="2029"/>
              <a:ext cx="1185" cy="477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55"/>
            <p:cNvCxnSpPr/>
            <p:nvPr/>
          </p:nvCxnSpPr>
          <p:spPr>
            <a:xfrm flipH="1" flipV="1">
              <a:off x="4221" y="2079"/>
              <a:ext cx="1179" cy="495"/>
            </a:xfrm>
            <a:prstGeom prst="straightConnector1">
              <a:avLst/>
            </a:prstGeom>
            <a:ln w="12700">
              <a:solidFill>
                <a:srgbClr val="008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64" name="Группа 65"/>
            <p:cNvGrpSpPr>
              <a:grpSpLocks/>
            </p:cNvGrpSpPr>
            <p:nvPr/>
          </p:nvGrpSpPr>
          <p:grpSpPr bwMode="auto">
            <a:xfrm>
              <a:off x="5458" y="2267"/>
              <a:ext cx="1545" cy="604"/>
              <a:chOff x="8692417" y="3645024"/>
              <a:chExt cx="2452724" cy="959073"/>
            </a:xfrm>
          </p:grpSpPr>
          <p:pic>
            <p:nvPicPr>
              <p:cNvPr id="8365" name="Рисунок 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2417" y="3645024"/>
                <a:ext cx="828000" cy="959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61"/>
              <p:cNvSpPr txBox="1"/>
              <p:nvPr/>
            </p:nvSpPr>
            <p:spPr>
              <a:xfrm>
                <a:off x="9514295" y="3689033"/>
                <a:ext cx="1631062" cy="895677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Мониторинг применения лекарственных препаратов</a:t>
                </a:r>
              </a:p>
            </p:txBody>
          </p:sp>
        </p:grpSp>
        <p:sp>
          <p:nvSpPr>
            <p:cNvPr id="8367" name="TextBox 63"/>
            <p:cNvSpPr txBox="1">
              <a:spLocks noChangeArrowheads="1"/>
            </p:cNvSpPr>
            <p:nvPr/>
          </p:nvSpPr>
          <p:spPr bwMode="auto">
            <a:xfrm rot="1371135">
              <a:off x="4539" y="2437"/>
              <a:ext cx="104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данные о вет. препаратах</a:t>
              </a:r>
            </a:p>
          </p:txBody>
        </p:sp>
      </p:grpSp>
      <p:grpSp>
        <p:nvGrpSpPr>
          <p:cNvPr id="8368" name="Group 176"/>
          <p:cNvGrpSpPr>
            <a:grpSpLocks/>
          </p:cNvGrpSpPr>
          <p:nvPr/>
        </p:nvGrpSpPr>
        <p:grpSpPr bwMode="auto">
          <a:xfrm>
            <a:off x="179388" y="1268413"/>
            <a:ext cx="8964612" cy="4783137"/>
            <a:chOff x="892" y="572"/>
            <a:chExt cx="6418" cy="3281"/>
          </a:xfrm>
        </p:grpSpPr>
        <p:pic>
          <p:nvPicPr>
            <p:cNvPr id="8369" name="Рисунок 1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" y="597"/>
              <a:ext cx="680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70" name="Рисунок 1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667"/>
              <a:ext cx="453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0" name="Прямая со стрелкой 129"/>
            <p:cNvCxnSpPr/>
            <p:nvPr/>
          </p:nvCxnSpPr>
          <p:spPr>
            <a:xfrm flipV="1">
              <a:off x="2978" y="799"/>
              <a:ext cx="613" cy="4"/>
            </a:xfrm>
            <a:prstGeom prst="straightConnector1">
              <a:avLst/>
            </a:prstGeom>
            <a:ln w="1270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72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" y="572"/>
              <a:ext cx="521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0" name="Прямая со стрелкой 109"/>
            <p:cNvCxnSpPr/>
            <p:nvPr/>
          </p:nvCxnSpPr>
          <p:spPr>
            <a:xfrm flipV="1">
              <a:off x="4250" y="1612"/>
              <a:ext cx="1176" cy="29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8374" name="Рисунок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" y="1664"/>
              <a:ext cx="567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" name="Прямая со стрелкой 43"/>
            <p:cNvCxnSpPr/>
            <p:nvPr/>
          </p:nvCxnSpPr>
          <p:spPr>
            <a:xfrm flipH="1">
              <a:off x="2648" y="2323"/>
              <a:ext cx="1076" cy="805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3823" y="2383"/>
              <a:ext cx="3" cy="656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2367" y="1642"/>
              <a:ext cx="1205" cy="28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 flipV="1">
              <a:off x="2592" y="2276"/>
              <a:ext cx="1079" cy="812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flipV="1">
              <a:off x="3822" y="1252"/>
              <a:ext cx="0" cy="368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>
              <a:off x="3958" y="1253"/>
              <a:ext cx="0" cy="379"/>
            </a:xfrm>
            <a:prstGeom prst="straightConnector1">
              <a:avLst/>
            </a:prstGeom>
            <a:ln w="1270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81" name="Группа 70"/>
            <p:cNvGrpSpPr>
              <a:grpSpLocks/>
            </p:cNvGrpSpPr>
            <p:nvPr/>
          </p:nvGrpSpPr>
          <p:grpSpPr bwMode="auto">
            <a:xfrm>
              <a:off x="2133" y="3073"/>
              <a:ext cx="1200" cy="604"/>
              <a:chOff x="3413971" y="4985405"/>
              <a:chExt cx="1906248" cy="959381"/>
            </a:xfrm>
          </p:grpSpPr>
          <p:pic>
            <p:nvPicPr>
              <p:cNvPr id="8382" name="Рисунок 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971" y="4985405"/>
                <a:ext cx="828000" cy="95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4241006" y="5017037"/>
                <a:ext cx="1079645" cy="895965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Учет ввоза и вывоза животных</a:t>
                </a:r>
              </a:p>
            </p:txBody>
          </p:sp>
        </p:grpSp>
        <p:grpSp>
          <p:nvGrpSpPr>
            <p:cNvPr id="8384" name="Группа 69"/>
            <p:cNvGrpSpPr>
              <a:grpSpLocks/>
            </p:cNvGrpSpPr>
            <p:nvPr/>
          </p:nvGrpSpPr>
          <p:grpSpPr bwMode="auto">
            <a:xfrm>
              <a:off x="3641" y="3073"/>
              <a:ext cx="1315" cy="780"/>
              <a:chOff x="5761056" y="4985408"/>
              <a:chExt cx="2087167" cy="1238497"/>
            </a:xfrm>
          </p:grpSpPr>
          <p:pic>
            <p:nvPicPr>
              <p:cNvPr id="8385" name="Рисунок 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1056" y="4985408"/>
                <a:ext cx="828000" cy="955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6576852" y="5129417"/>
                <a:ext cx="1271753" cy="10944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Электронная ветеринарная сертификация</a:t>
                </a:r>
              </a:p>
            </p:txBody>
          </p:sp>
        </p:grpSp>
        <p:cxnSp>
          <p:nvCxnSpPr>
            <p:cNvPr id="93" name="Прямая со стрелкой 92"/>
            <p:cNvCxnSpPr/>
            <p:nvPr/>
          </p:nvCxnSpPr>
          <p:spPr>
            <a:xfrm>
              <a:off x="4131" y="2278"/>
              <a:ext cx="1066" cy="76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88" name="Группа 1"/>
            <p:cNvGrpSpPr>
              <a:grpSpLocks/>
            </p:cNvGrpSpPr>
            <p:nvPr/>
          </p:nvGrpSpPr>
          <p:grpSpPr bwMode="auto">
            <a:xfrm>
              <a:off x="1025" y="1359"/>
              <a:ext cx="1300" cy="604"/>
              <a:chOff x="1260371" y="4481458"/>
              <a:chExt cx="2063926" cy="959381"/>
            </a:xfrm>
          </p:grpSpPr>
          <p:pic>
            <p:nvPicPr>
              <p:cNvPr id="8389" name="Рисунок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297" y="4481458"/>
                <a:ext cx="828000" cy="95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1260330" y="4734480"/>
                <a:ext cx="1241427" cy="6953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Учет </a:t>
                </a:r>
              </a:p>
              <a:p>
                <a:pPr algn="r"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пользователей</a:t>
                </a:r>
              </a:p>
            </p:txBody>
          </p:sp>
        </p:grpSp>
        <p:cxnSp>
          <p:nvCxnSpPr>
            <p:cNvPr id="99" name="Прямая со стрелкой 98"/>
            <p:cNvCxnSpPr/>
            <p:nvPr/>
          </p:nvCxnSpPr>
          <p:spPr>
            <a:xfrm flipH="1" flipV="1">
              <a:off x="2356" y="1703"/>
              <a:ext cx="1164" cy="26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/>
            <p:nvPr/>
          </p:nvCxnSpPr>
          <p:spPr>
            <a:xfrm flipH="1">
              <a:off x="2367" y="2044"/>
              <a:ext cx="1187" cy="45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93" name="Группа 3"/>
            <p:cNvGrpSpPr>
              <a:grpSpLocks/>
            </p:cNvGrpSpPr>
            <p:nvPr/>
          </p:nvGrpSpPr>
          <p:grpSpPr bwMode="auto">
            <a:xfrm>
              <a:off x="892" y="2268"/>
              <a:ext cx="1433" cy="814"/>
              <a:chOff x="305659" y="4140491"/>
              <a:chExt cx="2274503" cy="1293509"/>
            </a:xfrm>
          </p:grpSpPr>
          <p:pic>
            <p:nvPicPr>
              <p:cNvPr id="8394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162" y="4140491"/>
                <a:ext cx="828000" cy="95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TextBox 104"/>
              <p:cNvSpPr txBox="1"/>
              <p:nvPr/>
            </p:nvSpPr>
            <p:spPr>
              <a:xfrm>
                <a:off x="305659" y="4139683"/>
                <a:ext cx="1439545" cy="12943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Учет владельцев и мест разведения, содержания, убоя животных</a:t>
                </a:r>
              </a:p>
            </p:txBody>
          </p:sp>
        </p:grpSp>
        <p:grpSp>
          <p:nvGrpSpPr>
            <p:cNvPr id="8396" name="Группа 66"/>
            <p:cNvGrpSpPr>
              <a:grpSpLocks/>
            </p:cNvGrpSpPr>
            <p:nvPr/>
          </p:nvGrpSpPr>
          <p:grpSpPr bwMode="auto">
            <a:xfrm>
              <a:off x="5458" y="1273"/>
              <a:ext cx="1852" cy="815"/>
              <a:chOff x="8692417" y="1995873"/>
              <a:chExt cx="2940564" cy="1293517"/>
            </a:xfrm>
          </p:grpSpPr>
          <p:pic>
            <p:nvPicPr>
              <p:cNvPr id="8397" name="Рисунок 3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2417" y="2137247"/>
                <a:ext cx="828000" cy="959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9512622" y="1996322"/>
                <a:ext cx="2120359" cy="129277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Проведение и учет результатов лабораторных исследований, диагностика болезней животных</a:t>
                </a:r>
              </a:p>
            </p:txBody>
          </p:sp>
        </p:grpSp>
        <p:sp>
          <p:nvSpPr>
            <p:cNvPr id="8399" name="TextBox 106"/>
            <p:cNvSpPr txBox="1">
              <a:spLocks noChangeArrowheads="1"/>
            </p:cNvSpPr>
            <p:nvPr/>
          </p:nvSpPr>
          <p:spPr bwMode="auto">
            <a:xfrm>
              <a:off x="3229" y="2773"/>
              <a:ext cx="8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эВСД</a:t>
              </a:r>
            </a:p>
          </p:txBody>
        </p:sp>
        <p:sp>
          <p:nvSpPr>
            <p:cNvPr id="8400" name="TextBox 107"/>
            <p:cNvSpPr txBox="1">
              <a:spLocks noChangeArrowheads="1"/>
            </p:cNvSpPr>
            <p:nvPr/>
          </p:nvSpPr>
          <p:spPr bwMode="auto">
            <a:xfrm rot="-789751">
              <a:off x="4527" y="1776"/>
              <a:ext cx="104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результаты лаб. исследований</a:t>
              </a:r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 flipV="1">
              <a:off x="4125" y="1011"/>
              <a:ext cx="1067" cy="669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H="1">
              <a:off x="4150" y="1085"/>
              <a:ext cx="1042" cy="64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 rot="20808408">
              <a:off x="4415" y="1556"/>
              <a:ext cx="1041" cy="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nsolas" panose="020B0609020204030204" pitchFamily="49" charset="0"/>
                  <a:cs typeface="Arial" charset="0"/>
                </a:rPr>
                <a:t>акт отбора проб</a:t>
              </a:r>
            </a:p>
          </p:txBody>
        </p:sp>
        <p:grpSp>
          <p:nvGrpSpPr>
            <p:cNvPr id="8404" name="Группа 67"/>
            <p:cNvGrpSpPr>
              <a:grpSpLocks/>
            </p:cNvGrpSpPr>
            <p:nvPr/>
          </p:nvGrpSpPr>
          <p:grpSpPr bwMode="auto">
            <a:xfrm>
              <a:off x="5115" y="3036"/>
              <a:ext cx="1798" cy="611"/>
              <a:chOff x="8229647" y="4923597"/>
              <a:chExt cx="2854637" cy="969920"/>
            </a:xfrm>
          </p:grpSpPr>
          <p:pic>
            <p:nvPicPr>
              <p:cNvPr id="8405" name="Рисунок 8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47" y="4929642"/>
                <a:ext cx="828000" cy="96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TextBox 119"/>
              <p:cNvSpPr txBox="1"/>
              <p:nvPr/>
            </p:nvSpPr>
            <p:spPr>
              <a:xfrm>
                <a:off x="9072886" y="4924055"/>
                <a:ext cx="2011955" cy="895429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Электронная ветеринарная сертификация </a:t>
                </a:r>
              </a:p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при экспорте</a:t>
                </a:r>
              </a:p>
            </p:txBody>
          </p:sp>
        </p:grpSp>
        <p:cxnSp>
          <p:nvCxnSpPr>
            <p:cNvPr id="121" name="Прямая со стрелкой 120"/>
            <p:cNvCxnSpPr/>
            <p:nvPr/>
          </p:nvCxnSpPr>
          <p:spPr>
            <a:xfrm>
              <a:off x="3953" y="2403"/>
              <a:ext cx="0" cy="654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 flipH="1" flipV="1">
              <a:off x="4052" y="2311"/>
              <a:ext cx="1088" cy="793"/>
            </a:xfrm>
            <a:prstGeom prst="straightConnector1">
              <a:avLst/>
            </a:prstGeom>
            <a:ln w="12700">
              <a:solidFill>
                <a:srgbClr val="007888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 flipH="1">
              <a:off x="2960" y="947"/>
              <a:ext cx="611" cy="4"/>
            </a:xfrm>
            <a:prstGeom prst="straightConnector1">
              <a:avLst/>
            </a:prstGeom>
            <a:ln w="1270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10" name="TextBox 39"/>
            <p:cNvSpPr txBox="1">
              <a:spLocks noChangeArrowheads="1"/>
            </p:cNvSpPr>
            <p:nvPr/>
          </p:nvSpPr>
          <p:spPr bwMode="auto">
            <a:xfrm rot="2193375">
              <a:off x="4329" y="2865"/>
              <a:ext cx="88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сертификаты</a:t>
              </a:r>
            </a:p>
          </p:txBody>
        </p:sp>
        <p:sp>
          <p:nvSpPr>
            <p:cNvPr id="8411" name="TextBox 41"/>
            <p:cNvSpPr txBox="1">
              <a:spLocks noChangeArrowheads="1"/>
            </p:cNvSpPr>
            <p:nvPr/>
          </p:nvSpPr>
          <p:spPr bwMode="auto">
            <a:xfrm rot="-2269942">
              <a:off x="2333" y="2684"/>
              <a:ext cx="88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учетные данные пункта пропуска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V="1">
              <a:off x="2367" y="2099"/>
              <a:ext cx="1205" cy="47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13" name="TextBox 85"/>
            <p:cNvSpPr txBox="1">
              <a:spLocks noChangeArrowheads="1"/>
            </p:cNvSpPr>
            <p:nvPr/>
          </p:nvSpPr>
          <p:spPr bwMode="auto">
            <a:xfrm rot="788283">
              <a:off x="2289" y="1476"/>
              <a:ext cx="8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информация о пользователях</a:t>
              </a:r>
            </a:p>
          </p:txBody>
        </p:sp>
        <p:sp>
          <p:nvSpPr>
            <p:cNvPr id="8414" name="TextBox 88"/>
            <p:cNvSpPr txBox="1">
              <a:spLocks noChangeArrowheads="1"/>
            </p:cNvSpPr>
            <p:nvPr/>
          </p:nvSpPr>
          <p:spPr bwMode="auto">
            <a:xfrm rot="-1263915">
              <a:off x="2244" y="2101"/>
              <a:ext cx="8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информация об объектах</a:t>
              </a:r>
            </a:p>
          </p:txBody>
        </p:sp>
        <p:sp>
          <p:nvSpPr>
            <p:cNvPr id="8415" name="TextBox 89"/>
            <p:cNvSpPr txBox="1">
              <a:spLocks noChangeArrowheads="1"/>
            </p:cNvSpPr>
            <p:nvPr/>
          </p:nvSpPr>
          <p:spPr bwMode="auto">
            <a:xfrm>
              <a:off x="3703" y="2767"/>
              <a:ext cx="88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события</a:t>
              </a: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 flipH="1">
              <a:off x="4271" y="1686"/>
              <a:ext cx="1146" cy="276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17" name="TextBox 96"/>
            <p:cNvSpPr txBox="1">
              <a:spLocks noChangeArrowheads="1"/>
            </p:cNvSpPr>
            <p:nvPr/>
          </p:nvSpPr>
          <p:spPr bwMode="auto">
            <a:xfrm>
              <a:off x="2822" y="798"/>
              <a:ext cx="88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данные</a:t>
              </a:r>
            </a:p>
          </p:txBody>
        </p:sp>
        <p:sp>
          <p:nvSpPr>
            <p:cNvPr id="8418" name="TextBox 97"/>
            <p:cNvSpPr txBox="1">
              <a:spLocks noChangeArrowheads="1"/>
            </p:cNvSpPr>
            <p:nvPr/>
          </p:nvSpPr>
          <p:spPr bwMode="auto">
            <a:xfrm rot="-5400000">
              <a:off x="3755" y="1295"/>
              <a:ext cx="394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данные</a:t>
              </a:r>
            </a:p>
          </p:txBody>
        </p:sp>
        <p:sp>
          <p:nvSpPr>
            <p:cNvPr id="8419" name="TextBox 50"/>
            <p:cNvSpPr txBox="1">
              <a:spLocks noChangeArrowheads="1"/>
            </p:cNvSpPr>
            <p:nvPr/>
          </p:nvSpPr>
          <p:spPr bwMode="auto">
            <a:xfrm rot="-1973054">
              <a:off x="4740" y="994"/>
              <a:ext cx="39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0">
                  <a:solidFill>
                    <a:srgbClr val="262626"/>
                  </a:solidFill>
                  <a:latin typeface="Consolas" panose="020B0609020204030204" pitchFamily="49" charset="0"/>
                </a:rPr>
                <a:t>данные</a:t>
              </a: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4231" y="2029"/>
              <a:ext cx="1185" cy="477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H="1" flipV="1">
              <a:off x="4221" y="2079"/>
              <a:ext cx="1179" cy="495"/>
            </a:xfrm>
            <a:prstGeom prst="straightConnector1">
              <a:avLst/>
            </a:prstGeom>
            <a:ln w="12700">
              <a:solidFill>
                <a:srgbClr val="008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22" name="Группа 65"/>
            <p:cNvGrpSpPr>
              <a:grpSpLocks/>
            </p:cNvGrpSpPr>
            <p:nvPr/>
          </p:nvGrpSpPr>
          <p:grpSpPr bwMode="auto">
            <a:xfrm>
              <a:off x="5458" y="2267"/>
              <a:ext cx="1545" cy="604"/>
              <a:chOff x="8692417" y="3645024"/>
              <a:chExt cx="2452724" cy="959073"/>
            </a:xfrm>
          </p:grpSpPr>
          <p:pic>
            <p:nvPicPr>
              <p:cNvPr id="8423" name="Рисунок 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2417" y="3645024"/>
                <a:ext cx="828000" cy="959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9514295" y="3689033"/>
                <a:ext cx="1631062" cy="895677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ru-RU" sz="12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cs typeface="Arial" charset="0"/>
                  </a:rPr>
                  <a:t>Мониторинг применения лекарственных препаратов</a:t>
                </a:r>
              </a:p>
            </p:txBody>
          </p:sp>
        </p:grpSp>
        <p:sp>
          <p:nvSpPr>
            <p:cNvPr id="8425" name="TextBox 63"/>
            <p:cNvSpPr txBox="1">
              <a:spLocks noChangeArrowheads="1"/>
            </p:cNvSpPr>
            <p:nvPr/>
          </p:nvSpPr>
          <p:spPr bwMode="auto">
            <a:xfrm rot="1371135">
              <a:off x="4539" y="2437"/>
              <a:ext cx="104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0">
                  <a:solidFill>
                    <a:srgbClr val="262626"/>
                  </a:solidFill>
                  <a:latin typeface="Consolas" panose="020B0609020204030204" pitchFamily="49" charset="0"/>
                </a:rPr>
                <a:t>данные о вет. препаратах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Рисунок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7287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5554663"/>
            <a:ext cx="2614612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dyn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913"/>
            <a:ext cx="2376488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50825" y="1341438"/>
            <a:ext cx="8642350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en-US"/>
          </a:p>
          <a:p>
            <a:pPr algn="ctr"/>
            <a:r>
              <a:rPr lang="ru-RU" altLang="en-US" sz="2000"/>
              <a:t>Направить соответствующий запрос в адрес управления ветеринарии Кировской области в произвольной форме.</a:t>
            </a:r>
          </a:p>
          <a:p>
            <a:pPr algn="ctr"/>
            <a:r>
              <a:rPr lang="en-US" altLang="en-US" sz="2800">
                <a:hlinkClick r:id="rId5"/>
              </a:rPr>
              <a:t>vetupr@vetupr.kirov.ru</a:t>
            </a:r>
            <a:endParaRPr lang="en-US" altLang="en-US" sz="2800"/>
          </a:p>
          <a:p>
            <a:pPr algn="ctr"/>
            <a:endParaRPr lang="ru-RU" altLang="en-US" sz="2800"/>
          </a:p>
          <a:p>
            <a:pPr algn="ctr"/>
            <a:r>
              <a:rPr lang="ru-RU" altLang="en-US" sz="2000" i="1"/>
              <a:t>В запросе должны быть указаны фамилия имя отчество, должность, снилс, паспорт, адрес электронной почты, контактный телефон негосударственных ветеринарных специалистов, которые будут осуществлять учет животных. </a:t>
            </a:r>
          </a:p>
          <a:p>
            <a:pPr algn="ctr"/>
            <a:endParaRPr lang="ru-RU" altLang="en-US" sz="2000" i="1"/>
          </a:p>
          <a:p>
            <a:pPr algn="ctr"/>
            <a:r>
              <a:rPr lang="ru-RU" altLang="en-US" sz="2000"/>
              <a:t>Управление ветеринарии Кировской области после принятия решения направляет список негосударственных ветеринарных специалистов в адрес ФГБУ «ВНИИЗЖ» для предоставления доступа.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051050" y="260350"/>
            <a:ext cx="6769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sz="2400">
                <a:latin typeface="Times New Roman" panose="02020603050405020304" pitchFamily="18" charset="0"/>
              </a:rPr>
              <a:t>Хозяйствующим субъектам для получения доступа к компоненту Хорриот необходимо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4148</TotalTime>
  <Words>738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Trebuchet MS</vt:lpstr>
      <vt:lpstr>Georgia</vt:lpstr>
      <vt:lpstr>Calibri</vt:lpstr>
      <vt:lpstr>Times New Roman</vt:lpstr>
      <vt:lpstr>Consolas</vt:lpstr>
      <vt:lpstr>Wingdings</vt:lpstr>
      <vt:lpstr>Воздушный 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Е. Некрасова</dc:creator>
  <cp:lastModifiedBy>word2</cp:lastModifiedBy>
  <cp:revision>216</cp:revision>
  <dcterms:created xsi:type="dcterms:W3CDTF">2016-10-26T11:19:43Z</dcterms:created>
  <dcterms:modified xsi:type="dcterms:W3CDTF">2024-11-26T07:06:24Z</dcterms:modified>
</cp:coreProperties>
</file>