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3" r:id="rId5"/>
    <p:sldId id="264" r:id="rId6"/>
    <p:sldId id="265" r:id="rId7"/>
    <p:sldId id="258" r:id="rId8"/>
    <p:sldId id="257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18" autoAdjust="0"/>
  </p:normalViewPr>
  <p:slideViewPr>
    <p:cSldViewPr>
      <p:cViewPr>
        <p:scale>
          <a:sx n="80" d="100"/>
          <a:sy n="80" d="100"/>
        </p:scale>
        <p:origin x="-894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5CAB-A31D-4CDD-B6FA-22A24CFEF2A2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CF30C-80A0-4DC0-AD27-E704BB84B3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CF30C-80A0-4DC0-AD27-E704BB84B3A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CF30C-80A0-4DC0-AD27-E704BB84B3A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3E98-D453-47A1-866E-81F460C7868B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4A8-9E77-40E9-8C41-D44426685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arant.ru/products/ipo/prime/doc/40659529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80920" cy="4248472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работы по маркированию и учету сельскохозяйственных животных, внесение сведений в компоненте ФГИС </a:t>
            </a:r>
            <a:r>
              <a:rPr lang="ru-RU" dirty="0" err="1" smtClean="0"/>
              <a:t>ВетИС</a:t>
            </a:r>
            <a:r>
              <a:rPr lang="ru-RU" dirty="0" smtClean="0"/>
              <a:t> «</a:t>
            </a:r>
            <a:r>
              <a:rPr lang="ru-RU" dirty="0" err="1" smtClean="0"/>
              <a:t>Хорриот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6021288"/>
            <a:ext cx="5760640" cy="576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21.11.2024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30120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Владелец\Desktop\1732099085269.jpg"/>
          <p:cNvPicPr>
            <a:picLocks noChangeAspect="1" noChangeArrowheads="1"/>
          </p:cNvPicPr>
          <p:nvPr/>
        </p:nvPicPr>
        <p:blipFill>
          <a:blip r:embed="rId3" cstate="print"/>
          <a:srcRect r="12969"/>
          <a:stretch>
            <a:fillRect/>
          </a:stretch>
        </p:blipFill>
        <p:spPr bwMode="auto">
          <a:xfrm>
            <a:off x="5981533" y="1628800"/>
            <a:ext cx="3162467" cy="272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pic>
        <p:nvPicPr>
          <p:cNvPr id="5" name="Picture 2" descr="C:\Users\Владелец\Desktop\1732099085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600200"/>
            <a:ext cx="3275856" cy="3085200"/>
          </a:xfrm>
          <a:prstGeom prst="rect">
            <a:avLst/>
          </a:prstGeom>
          <a:noFill/>
        </p:spPr>
      </p:pic>
      <p:pic>
        <p:nvPicPr>
          <p:cNvPr id="4" name="Picture 2" descr="C:\Users\Владелец\Desktop\173209908530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t="12472"/>
          <a:stretch>
            <a:fillRect/>
          </a:stretch>
        </p:blipFill>
        <p:spPr bwMode="auto">
          <a:xfrm>
            <a:off x="3203848" y="1606265"/>
            <a:ext cx="3394472" cy="3819316"/>
          </a:xfrm>
          <a:prstGeom prst="rect">
            <a:avLst/>
          </a:prstGeom>
          <a:noFill/>
        </p:spPr>
      </p:pic>
      <p:pic>
        <p:nvPicPr>
          <p:cNvPr id="7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288032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Нормативное регулирование: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Обязательные маркировка и учет животных предусмотрены Федеральным законом </a:t>
            </a:r>
            <a:r>
              <a:rPr lang="ru-RU" sz="3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 28 июня 2022 г. № 221-ФЗ «О внесении изменений в Закон Российской Федерации «О ветеринарии»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(далее - Закон № 221-ФЗ). Закон № 221-ФЗ вступает в силу с 1 сентября 2023 г.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Постановление Правительства РФ от 5 апреля 2023 г. №550</a:t>
            </a:r>
            <a:r>
              <a:rPr lang="ru-RU" sz="3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устанавливающее порядок учета животных, перечень видов животных, подлежащих индивидуальному или групповому учету, случаев осуществления индивидуального или группового маркирования и учета животных, а также сроков осуществления учета животных, вступает в силу с 1 марта 2024 г.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Приказ Минсельхоза России от 03.11. 2023 № 832 </a:t>
            </a:r>
          </a:p>
          <a:p>
            <a:pPr marL="903288" indent="-903288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Об утверждении Ветеринарных правил маркирования  и учета         животных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50"/>
            <a:ext cx="1763688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Владелец\Desktop\1731406180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3672408" cy="3744416"/>
          </a:xfrm>
          <a:prstGeom prst="rect">
            <a:avLst/>
          </a:prstGeom>
          <a:noFill/>
        </p:spPr>
      </p:pic>
      <p:pic>
        <p:nvPicPr>
          <p:cNvPr id="6" name="Picture 2" descr="D:\Мои документы\ХОРРИОТ\birka_s_nomerami_rskhn_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1090">
            <a:off x="6631465" y="960326"/>
            <a:ext cx="2414022" cy="1969200"/>
          </a:xfrm>
          <a:prstGeom prst="rect">
            <a:avLst/>
          </a:prstGeom>
          <a:noFill/>
        </p:spPr>
      </p:pic>
      <p:pic>
        <p:nvPicPr>
          <p:cNvPr id="5" name="Picture 3" descr="D:\Мои документы\ХОРРИОТ\birka_s_nomerami_rskhn_s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00000">
            <a:off x="0" y="764704"/>
            <a:ext cx="1907704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252028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МАРКИРОВАНИЕ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марта 2024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Владелец\Desktop\logo-7f8c1fb82114c0a34b8ee83b8e7de2913b012bcb8954eeb782d6b437794afc07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00"/>
            <a:ext cx="1905000" cy="1428750"/>
          </a:xfrm>
          <a:prstGeom prst="rect">
            <a:avLst/>
          </a:prstGeom>
          <a:noFill/>
        </p:spPr>
      </p:pic>
      <p:pic>
        <p:nvPicPr>
          <p:cNvPr id="3074" name="Picture 2" descr="C:\Users\Владелец\Desktop\1731406150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715500" y="-15621000"/>
            <a:ext cx="1574100" cy="2098800"/>
          </a:xfrm>
          <a:prstGeom prst="rect">
            <a:avLst/>
          </a:prstGeom>
          <a:noFill/>
        </p:spPr>
      </p:pic>
      <p:pic>
        <p:nvPicPr>
          <p:cNvPr id="3075" name="Picture 3" descr="C:\Users\Владелец\Desktop\17314061507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715500" y="-15621000"/>
            <a:ext cx="1574100" cy="2098800"/>
          </a:xfrm>
          <a:prstGeom prst="rect">
            <a:avLst/>
          </a:prstGeom>
          <a:noFill/>
        </p:spPr>
      </p:pic>
      <p:pic>
        <p:nvPicPr>
          <p:cNvPr id="9" name="Picture 2" descr="C:\Users\Владелец\Desktop\1731406150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0888"/>
            <a:ext cx="2160240" cy="250925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47664" y="2564904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УНСМ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уникальный номер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средств маркиров</a:t>
            </a:r>
            <a:r>
              <a:rPr lang="ru-RU" sz="4000" dirty="0" smtClean="0">
                <a:solidFill>
                  <a:srgbClr val="000099"/>
                </a:solidFill>
              </a:rPr>
              <a:t>ания</a:t>
            </a:r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Владелец\Desktop\173140618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15500" y="-15621000"/>
            <a:ext cx="1574100" cy="209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КРУПНЫЙ РОГАТЫЙ СКОТ -</a:t>
            </a:r>
            <a:endParaRPr lang="ru-RU" dirty="0"/>
          </a:p>
        </p:txBody>
      </p:sp>
      <p:pic>
        <p:nvPicPr>
          <p:cNvPr id="4099" name="Picture 3" descr="C:\Users\Владелец\Desktop\173140618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15500" y="-15621000"/>
            <a:ext cx="1574100" cy="2098800"/>
          </a:xfrm>
          <a:prstGeom prst="rect">
            <a:avLst/>
          </a:prstGeom>
          <a:noFill/>
        </p:spPr>
      </p:pic>
      <p:pic>
        <p:nvPicPr>
          <p:cNvPr id="4100" name="Picture 4" descr="C:\Users\Владелец\Desktop\1731406180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715500" y="-15621000"/>
            <a:ext cx="4274100" cy="5698800"/>
          </a:xfrm>
          <a:prstGeom prst="rect">
            <a:avLst/>
          </a:prstGeom>
          <a:noFill/>
        </p:spPr>
      </p:pic>
      <p:pic>
        <p:nvPicPr>
          <p:cNvPr id="13" name="Picture 3" descr="C:\Users\Владелец\Desktop\173140629286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556792"/>
            <a:ext cx="2880320" cy="45259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51920" y="1268760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подлежит индивидуальному маркированию не позднее 30 календарных дней после дня рождения, а в случае содержания КРС мясного направления продуктивности на условиях круглогодичного пастбищного содержания – не позднее 91 календарного дня после дня рождения.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9200"/>
            <a:ext cx="1979712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1905000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332656"/>
            <a:ext cx="7272808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УЧЕТ –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внесения информации о животных в компоненте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Хорриот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разработан модуль – «Реестр животных».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внесении паспорта животного автоматически животному присваивается номер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12aa00739Ol3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селэксе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УИН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Хорриот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Уникальный Идентификационный Номер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Хорриот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esktop\1731482995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0" y="-10858500"/>
            <a:ext cx="9302400" cy="69768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719065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17854" y="1505826"/>
            <a:ext cx="1945463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573325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4" y="1268760"/>
          <a:ext cx="8964487" cy="1584176"/>
        </p:xfrm>
        <a:graphic>
          <a:graphicData uri="http://schemas.openxmlformats.org/drawingml/2006/table">
            <a:tbl>
              <a:tblPr/>
              <a:tblGrid>
                <a:gridCol w="792086"/>
                <a:gridCol w="1152128"/>
                <a:gridCol w="1224136"/>
                <a:gridCol w="864096"/>
                <a:gridCol w="1196839"/>
                <a:gridCol w="1100589"/>
                <a:gridCol w="2634613"/>
              </a:tblGrid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Индиви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дуальная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9" marR="5349" marT="5349" marB="534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Активно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9" marR="5349" marT="5349" marB="534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RU12aa00BX0AF3</a:t>
                      </a:r>
                      <a:endParaRPr lang="ru-RU" sz="11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9" marR="5349" marT="5349" marB="534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Крупный 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рогатый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скот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9" marR="5349" marT="5349" marB="534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получения подконтрольных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госветнадзору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товаров, предназначенных в пищу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9" marR="5349" marT="5349" marB="534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RU-043/NK07760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9" marR="5349" marT="5349" marB="534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Бирка  988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Бирка  RU15332cb70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49" marR="5349" marT="5349" marB="534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2996952"/>
          <a:ext cx="8641417" cy="2592288"/>
        </p:xfrm>
        <a:graphic>
          <a:graphicData uri="http://schemas.openxmlformats.org/drawingml/2006/table">
            <a:tbl>
              <a:tblPr/>
              <a:tblGrid>
                <a:gridCol w="36762"/>
                <a:gridCol w="817049"/>
                <a:gridCol w="998052"/>
                <a:gridCol w="1338096"/>
                <a:gridCol w="970099"/>
                <a:gridCol w="1066693"/>
                <a:gridCol w="1564483"/>
                <a:gridCol w="853354"/>
                <a:gridCol w="996829"/>
              </a:tblGrid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дуальная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Активно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RU12aa001ZOF52</a:t>
                      </a:r>
                      <a:endParaRPr lang="ru-RU" sz="11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Крупный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рогатый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получения подконтрольных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госветнадзору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товаров, предназначенных в пищу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RU-043/JG07969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Бирка 475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81" marR="5681" marT="5681" marB="56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1905000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Идентифи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кации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187624" y="33265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Статус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33265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Номер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260648"/>
            <a:ext cx="240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Биологи-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ческий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животного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260648"/>
            <a:ext cx="148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содер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2606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 содержания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26064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Номера средств маркирования    кличка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116632"/>
          <a:ext cx="8784977" cy="6136176"/>
        </p:xfrm>
        <a:graphic>
          <a:graphicData uri="http://schemas.openxmlformats.org/drawingml/2006/table">
            <a:tbl>
              <a:tblPr/>
              <a:tblGrid>
                <a:gridCol w="71423"/>
                <a:gridCol w="1296730"/>
                <a:gridCol w="720080"/>
                <a:gridCol w="1368152"/>
                <a:gridCol w="1008112"/>
                <a:gridCol w="1262574"/>
                <a:gridCol w="1257706"/>
                <a:gridCol w="1800200"/>
              </a:tblGrid>
              <a:tr h="137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Open Sans"/>
                          <a:ea typeface="Times New Roman"/>
                          <a:cs typeface="Times New Roman"/>
                        </a:rPr>
                        <a:t>69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</a:tr>
              <a:tr h="191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Open Sans"/>
                          <a:ea typeface="Times New Roman"/>
                          <a:cs typeface="Times New Roman"/>
                        </a:rPr>
                        <a:t>70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Активно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RU12aa006DQJN5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Крупный рогатый скот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Open Sans"/>
                          <a:ea typeface="Times New Roman"/>
                          <a:cs typeface="Times New Roman"/>
                        </a:rPr>
                        <a:t>Для получения подконтрольных </a:t>
                      </a:r>
                      <a:r>
                        <a:rPr lang="ru-RU" sz="1100" dirty="0" err="1">
                          <a:latin typeface="Open Sans"/>
                          <a:ea typeface="Times New Roman"/>
                          <a:cs typeface="Times New Roman"/>
                        </a:rPr>
                        <a:t>госветнадзору</a:t>
                      </a:r>
                      <a:r>
                        <a:rPr lang="ru-RU" sz="1100" dirty="0">
                          <a:latin typeface="Open Sans"/>
                          <a:ea typeface="Times New Roman"/>
                          <a:cs typeface="Times New Roman"/>
                        </a:rPr>
                        <a:t> товаров, предназначенных в пищу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9013" algn="l"/>
                        </a:tabLst>
                      </a:pPr>
                      <a:r>
                        <a:rPr lang="ru-RU" sz="1200" u="sng" dirty="0">
                          <a:solidFill>
                            <a:srgbClr val="FF0000"/>
                          </a:solidFill>
                          <a:latin typeface="Open Sans"/>
                          <a:ea typeface="Times New Roman"/>
                          <a:cs typeface="Times New Roman"/>
                        </a:rPr>
                        <a:t>RU-043/NK07760</a:t>
                      </a:r>
                      <a:endParaRPr lang="ru-RU" sz="1200" u="sng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FF0000"/>
                          </a:solidFill>
                          <a:latin typeface="Open Sans"/>
                          <a:ea typeface="Times New Roman"/>
                          <a:cs typeface="Times New Roman"/>
                        </a:rPr>
                        <a:t>         Бирка  863</a:t>
                      </a:r>
                      <a:endParaRPr lang="ru-RU" sz="16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</a:tr>
              <a:tr h="191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Open Sans"/>
                          <a:ea typeface="Times New Roman"/>
                          <a:cs typeface="Times New Roman"/>
                        </a:rPr>
                        <a:t>71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Активно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RU12aa006CHTH6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Open Sans"/>
                          <a:ea typeface="Times New Roman"/>
                          <a:cs typeface="Times New Roman"/>
                        </a:rPr>
                        <a:t>Крупный рогатый скот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Open Sans"/>
                          <a:ea typeface="Times New Roman"/>
                          <a:cs typeface="Times New Roman"/>
                        </a:rPr>
                        <a:t>Для получения подконтрольных </a:t>
                      </a:r>
                      <a:r>
                        <a:rPr lang="ru-RU" sz="1100" dirty="0" err="1">
                          <a:latin typeface="Open Sans"/>
                          <a:ea typeface="Times New Roman"/>
                          <a:cs typeface="Times New Roman"/>
                        </a:rPr>
                        <a:t>госветнадзору</a:t>
                      </a:r>
                      <a:r>
                        <a:rPr lang="ru-RU" sz="1100" dirty="0">
                          <a:latin typeface="Open Sans"/>
                          <a:ea typeface="Times New Roman"/>
                          <a:cs typeface="Times New Roman"/>
                        </a:rPr>
                        <a:t> товаров, предназначенных в пищу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FF0000"/>
                          </a:solidFill>
                          <a:latin typeface="Open Sans"/>
                          <a:ea typeface="Times New Roman"/>
                          <a:cs typeface="Times New Roman"/>
                        </a:rPr>
                        <a:t>RU-043/NK07760</a:t>
                      </a:r>
                      <a:endParaRPr lang="ru-RU" sz="1200" u="sng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 smtClean="0">
                          <a:solidFill>
                            <a:srgbClr val="FF0000"/>
                          </a:solidFill>
                          <a:latin typeface="Open Sans"/>
                          <a:ea typeface="Times New Roman"/>
                          <a:cs typeface="Times New Roman"/>
                        </a:rPr>
                        <a:t>           Бирка  863</a:t>
                      </a:r>
                      <a:endParaRPr lang="ru-RU" sz="1600" u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6E9"/>
                    </a:solidFill>
                  </a:tcPr>
                </a:tc>
              </a:tr>
              <a:tr h="198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Open Sans"/>
                          <a:ea typeface="Times New Roman"/>
                          <a:cs typeface="Times New Roman"/>
                        </a:rPr>
                        <a:t>72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9" marR="5309" marT="5309" marB="53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6E9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190500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465313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вопросам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удаления повторяющихся номеров обращаться к 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аместителю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начальника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Кировской областной ветеринарной станции </a:t>
            </a:r>
          </a:p>
          <a:p>
            <a:pPr fontAlgn="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Червоткина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Николаевна</a:t>
            </a: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(8332)27-27-51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5102)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елец\Desktop\IMG-20240723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23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1916832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Владелец\Desktop\logo-7f8c1fb82114c0a34b8ee83b8e7de2913b012bcb8954eeb782d6b437794afc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589240"/>
            <a:ext cx="1905000" cy="1428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3717032"/>
            <a:ext cx="21602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358</Words>
  <Application>Microsoft Office PowerPoint</Application>
  <PresentationFormat>Экран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Организация работы по маркированию и учету сельскохозяйственных животных, внесение сведений в компоненте ФГИС ВетИС «Хорриот»</vt:lpstr>
      <vt:lpstr>Нормативное регулирование: </vt:lpstr>
      <vt:lpstr>МАРКИРОВАНИЕ  1 марта 2024 </vt:lpstr>
      <vt:lpstr>КРУПНЫЙ РОГАТЫЙ СКОТ -</vt:lpstr>
      <vt:lpstr>Слайд 5</vt:lpstr>
      <vt:lpstr>Слайд 6</vt:lpstr>
      <vt:lpstr>Слайд 7</vt:lpstr>
      <vt:lpstr>Слайд 8</vt:lpstr>
      <vt:lpstr>Слайд 9</vt:lpstr>
      <vt:lpstr>Благодарю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164</cp:revision>
  <dcterms:created xsi:type="dcterms:W3CDTF">2024-11-07T05:01:01Z</dcterms:created>
  <dcterms:modified xsi:type="dcterms:W3CDTF">2024-11-20T12:53:06Z</dcterms:modified>
</cp:coreProperties>
</file>