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5"/>
  </p:notesMasterIdLst>
  <p:sldIdLst>
    <p:sldId id="258" r:id="rId2"/>
    <p:sldId id="264" r:id="rId3"/>
    <p:sldId id="266" r:id="rId4"/>
    <p:sldId id="841" r:id="rId5"/>
    <p:sldId id="884" r:id="rId6"/>
    <p:sldId id="886" r:id="rId7"/>
    <p:sldId id="883" r:id="rId8"/>
    <p:sldId id="861" r:id="rId9"/>
    <p:sldId id="263" r:id="rId10"/>
    <p:sldId id="887" r:id="rId11"/>
    <p:sldId id="878" r:id="rId12"/>
    <p:sldId id="891" r:id="rId13"/>
    <p:sldId id="907" r:id="rId14"/>
    <p:sldId id="877" r:id="rId15"/>
    <p:sldId id="875" r:id="rId16"/>
    <p:sldId id="876" r:id="rId17"/>
    <p:sldId id="908" r:id="rId18"/>
    <p:sldId id="874" r:id="rId19"/>
    <p:sldId id="871" r:id="rId20"/>
    <p:sldId id="881" r:id="rId21"/>
    <p:sldId id="848" r:id="rId22"/>
    <p:sldId id="892" r:id="rId23"/>
    <p:sldId id="894" r:id="rId24"/>
    <p:sldId id="896" r:id="rId25"/>
    <p:sldId id="897" r:id="rId26"/>
    <p:sldId id="899" r:id="rId27"/>
    <p:sldId id="900" r:id="rId28"/>
    <p:sldId id="901" r:id="rId29"/>
    <p:sldId id="902" r:id="rId30"/>
    <p:sldId id="262" r:id="rId31"/>
    <p:sldId id="903" r:id="rId32"/>
    <p:sldId id="905" r:id="rId33"/>
    <p:sldId id="26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49" autoAdjust="0"/>
  </p:normalViewPr>
  <p:slideViewPr>
    <p:cSldViewPr snapToGrid="0">
      <p:cViewPr varScale="1">
        <p:scale>
          <a:sx n="59" d="100"/>
          <a:sy n="59" d="100"/>
        </p:scale>
        <p:origin x="1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5;&#1083;&#1072;&#1085;&#1099;_&#1055;&#1056;\&#1055;&#1083;&#1072;&#1085;%20&#1055;&#1056;%20&#1043;&#1086;&#1083;&#1096;&#1090;&#1080;&#1085;&#1099;\&#1041;&#1086;&#1085;&#1080;&#1090;&#1080;&#1088;&#1086;&#1074;&#1082;&#1072;\&#1045;&#1046;&#1045;&#1043;&#1054;&#1044;&#1053;&#1048;&#1050;_&#1084;&#1086;&#1083;_2023_&#1087;&#1086;&#1088;&#1086;&#1076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5;&#1083;&#1072;&#1085;&#1099;_&#1055;&#1056;\&#1055;&#1083;&#1072;&#1085;%20&#1055;&#1056;%20&#1043;&#1086;&#1083;&#1096;&#1090;&#1080;&#1085;&#1099;\&#1041;&#1086;&#1085;&#1080;&#1090;&#1080;&#1088;&#1086;&#1074;&#1082;&#1072;\1\&#1055;&#1088;&#1086;&#1076;.txt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BASES\TMP\we12.DBF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93399806834477E-2"/>
          <c:y val="0.15615029844507033"/>
          <c:w val="0.9038729624816314"/>
          <c:h val="0.6057571449402154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Г олштинская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4.6499999999999995</c:v>
                </c:pt>
                <c:pt idx="1">
                  <c:v>12.26</c:v>
                </c:pt>
                <c:pt idx="2">
                  <c:v>34.720000000000013</c:v>
                </c:pt>
                <c:pt idx="3">
                  <c:v>54.32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1B-4B0B-A810-69D386DFE146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Черно-пестрая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57.92</c:v>
                </c:pt>
                <c:pt idx="1">
                  <c:v>55.57</c:v>
                </c:pt>
                <c:pt idx="2">
                  <c:v>42.35</c:v>
                </c:pt>
                <c:pt idx="3">
                  <c:v>25.25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1B-4B0B-A810-69D386DFE146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Симментальская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Лист1!$B$4:$E$4</c:f>
              <c:numCache>
                <c:formatCode>General</c:formatCode>
                <c:ptCount val="4"/>
                <c:pt idx="0">
                  <c:v>9.58</c:v>
                </c:pt>
                <c:pt idx="1">
                  <c:v>7.46</c:v>
                </c:pt>
                <c:pt idx="2">
                  <c:v>4.5199999999999996</c:v>
                </c:pt>
                <c:pt idx="3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1B-4B0B-A810-69D386DFE146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Холмогорская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2010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Лист1!$B$5:$E$5</c:f>
              <c:numCache>
                <c:formatCode>General</c:formatCode>
                <c:ptCount val="4"/>
                <c:pt idx="0">
                  <c:v>8.76</c:v>
                </c:pt>
                <c:pt idx="1">
                  <c:v>7.51</c:v>
                </c:pt>
                <c:pt idx="2">
                  <c:v>4.42</c:v>
                </c:pt>
                <c:pt idx="3">
                  <c:v>3.55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1B-4B0B-A810-69D386DFE1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0780032"/>
        <c:axId val="90781568"/>
      </c:lineChart>
      <c:catAx>
        <c:axId val="9078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781568"/>
        <c:crosses val="autoZero"/>
        <c:auto val="1"/>
        <c:lblAlgn val="ctr"/>
        <c:lblOffset val="100"/>
        <c:noMultiLvlLbl val="0"/>
      </c:catAx>
      <c:valAx>
        <c:axId val="90781568"/>
        <c:scaling>
          <c:orientation val="minMax"/>
          <c:max val="60"/>
          <c:min val="3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9078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Прод!$B$24</c:f>
              <c:strCache>
                <c:ptCount val="1"/>
                <c:pt idx="0">
                  <c:v>Все категории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Прод!$A$25:$A$29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Прод!$B$25:$B$29</c:f>
              <c:numCache>
                <c:formatCode>#,##0</c:formatCode>
                <c:ptCount val="5"/>
                <c:pt idx="0">
                  <c:v>8905</c:v>
                </c:pt>
                <c:pt idx="1">
                  <c:v>9132</c:v>
                </c:pt>
                <c:pt idx="2">
                  <c:v>9334</c:v>
                </c:pt>
                <c:pt idx="3">
                  <c:v>9584</c:v>
                </c:pt>
                <c:pt idx="4">
                  <c:v>9526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B-462E-A19B-D52603839983}"/>
            </c:ext>
          </c:extLst>
        </c:ser>
        <c:ser>
          <c:idx val="1"/>
          <c:order val="1"/>
          <c:tx>
            <c:v>Плем.заводы</c:v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-2.777766841644801E-2"/>
                  <c:y val="-1.85183362496354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986220472440938E-2"/>
                      <c:h val="6.4745552639253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0B-462E-A19B-D52603839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Прод!$A$25:$A$29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Прод!$C$25:$C$29</c:f>
              <c:numCache>
                <c:formatCode>#,##0</c:formatCode>
                <c:ptCount val="5"/>
                <c:pt idx="0">
                  <c:v>9141</c:v>
                </c:pt>
                <c:pt idx="1">
                  <c:v>9458</c:v>
                </c:pt>
                <c:pt idx="2">
                  <c:v>9629</c:v>
                </c:pt>
                <c:pt idx="3">
                  <c:v>9979</c:v>
                </c:pt>
                <c:pt idx="4">
                  <c:v>10034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0B-462E-A19B-D52603839983}"/>
            </c:ext>
          </c:extLst>
        </c:ser>
        <c:ser>
          <c:idx val="2"/>
          <c:order val="2"/>
          <c:tx>
            <c:v>Плем.репродукторы</c:v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Прод!$A$25:$A$29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Прод!$D$25:$D$29</c:f>
              <c:numCache>
                <c:formatCode>#,##0</c:formatCode>
                <c:ptCount val="5"/>
                <c:pt idx="0">
                  <c:v>9080</c:v>
                </c:pt>
                <c:pt idx="1">
                  <c:v>9212</c:v>
                </c:pt>
                <c:pt idx="2">
                  <c:v>9422</c:v>
                </c:pt>
                <c:pt idx="3">
                  <c:v>9500</c:v>
                </c:pt>
                <c:pt idx="4">
                  <c:v>9395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0B-462E-A19B-D526038399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91645440"/>
        <c:axId val="91646976"/>
      </c:barChart>
      <c:catAx>
        <c:axId val="9164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646976"/>
        <c:crosses val="autoZero"/>
        <c:auto val="1"/>
        <c:lblAlgn val="ctr"/>
        <c:lblOffset val="100"/>
        <c:noMultiLvlLbl val="0"/>
      </c:catAx>
      <c:valAx>
        <c:axId val="9164697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64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3163726925709"/>
          <c:y val="0.89757803773222866"/>
          <c:w val="0.70103215223097115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'we12'!$D$7</c:f>
              <c:strCache>
                <c:ptCount val="1"/>
                <c:pt idx="0">
                  <c:v>быки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'we12'!$E$2:$L$2</c:f>
              <c:numCache>
                <c:formatCode>0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'we12'!$E$7:$L$7</c:f>
              <c:numCache>
                <c:formatCode>0.0</c:formatCode>
                <c:ptCount val="8"/>
                <c:pt idx="0">
                  <c:v>45.725888324873118</c:v>
                </c:pt>
                <c:pt idx="1">
                  <c:v>46.647495080974736</c:v>
                </c:pt>
                <c:pt idx="2">
                  <c:v>44.834290500119629</c:v>
                </c:pt>
                <c:pt idx="3">
                  <c:v>44.210372960372979</c:v>
                </c:pt>
                <c:pt idx="4">
                  <c:v>41.138701235469554</c:v>
                </c:pt>
                <c:pt idx="5">
                  <c:v>34.102510150484356</c:v>
                </c:pt>
                <c:pt idx="6">
                  <c:v>32.281693123093497</c:v>
                </c:pt>
                <c:pt idx="7">
                  <c:v>31.279186009887287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8F-49E7-AEAC-571808221117}"/>
            </c:ext>
          </c:extLst>
        </c:ser>
        <c:ser>
          <c:idx val="1"/>
          <c:order val="1"/>
          <c:tx>
            <c:strRef>
              <c:f>'we12'!$D$8</c:f>
              <c:strCache>
                <c:ptCount val="1"/>
                <c:pt idx="0">
                  <c:v>телки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'we12'!$E$2:$L$2</c:f>
              <c:numCache>
                <c:formatCode>0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'we12'!$E$8:$L$8</c:f>
              <c:numCache>
                <c:formatCode>0.0</c:formatCode>
                <c:ptCount val="8"/>
                <c:pt idx="0">
                  <c:v>54.274111675126903</c:v>
                </c:pt>
                <c:pt idx="1">
                  <c:v>53.352504919025279</c:v>
                </c:pt>
                <c:pt idx="2">
                  <c:v>55.165709499880357</c:v>
                </c:pt>
                <c:pt idx="3">
                  <c:v>55.789627039627028</c:v>
                </c:pt>
                <c:pt idx="4">
                  <c:v>58.861298764530446</c:v>
                </c:pt>
                <c:pt idx="5">
                  <c:v>65.897489849515665</c:v>
                </c:pt>
                <c:pt idx="6">
                  <c:v>67.718306876906453</c:v>
                </c:pt>
                <c:pt idx="7">
                  <c:v>68.720813990112731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8F-49E7-AEAC-5718082211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5542016"/>
        <c:axId val="195564288"/>
      </c:lineChart>
      <c:catAx>
        <c:axId val="19554201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564288"/>
        <c:crosses val="autoZero"/>
        <c:auto val="1"/>
        <c:lblAlgn val="ctr"/>
        <c:lblOffset val="100"/>
        <c:noMultiLvlLbl val="0"/>
      </c:catAx>
      <c:valAx>
        <c:axId val="1955642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9554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6CEC1-D30B-4D71-9201-C0AC93091DB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EEA0E-76EC-45ED-A451-F0A1C16B8C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4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EEA0E-76EC-45ED-A451-F0A1C16B8C4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3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F3F8F-83F4-3643-8EBA-798DC24D0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2D0305-741C-EB48-9B3C-74A4A7E9E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2BC8F9-8063-C649-A743-2065FEA7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0E20D-C78D-DF4B-A2D9-FB227743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DE20EF-0137-4A4A-A203-D562335A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7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158E2-E32B-E04B-9A7E-E6BA1023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B99FD4-11BB-DE4B-8B75-FBAD75237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ECCFD3-4900-AA41-9E09-86B81FC1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9FC9C-7A15-5F40-A9F0-A2660F79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04B1C2-8826-5049-B03C-D85BB404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7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1BC23E-B320-1C4A-B4B9-FE94494C1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649D30-3D79-AC4D-98C4-2F331BF5A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839687-7EA2-A549-B4DB-95242386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27F11-4F93-DB4F-85DF-5609D0527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34849F-BECF-C946-B4D0-29C7822B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89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631596" y="0"/>
            <a:ext cx="5740924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57" y="782425"/>
            <a:ext cx="3941217" cy="198941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8"/>
          <p:cNvSpPr>
            <a:spLocks noGrp="1"/>
          </p:cNvSpPr>
          <p:nvPr>
            <p:ph type="title"/>
          </p:nvPr>
        </p:nvSpPr>
        <p:spPr>
          <a:xfrm>
            <a:off x="1131216" y="3374796"/>
            <a:ext cx="4722829" cy="259566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75000"/>
              </a:lnSpc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9293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69392" y="5837298"/>
            <a:ext cx="496216" cy="485982"/>
          </a:xfrm>
          <a:prstGeom prst="rect">
            <a:avLst/>
          </a:prstGeom>
        </p:spPr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922319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9237662" cy="36480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143607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6404336" y="0"/>
            <a:ext cx="57876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8190" y="380285"/>
            <a:ext cx="4661654" cy="227012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8190" y="2911262"/>
            <a:ext cx="4661654" cy="1772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69392" y="5837298"/>
            <a:ext cx="496216" cy="485982"/>
          </a:xfrm>
          <a:prstGeom prst="rect">
            <a:avLst/>
          </a:prstGeom>
        </p:spPr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2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0959" y="1681163"/>
            <a:ext cx="436544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78710" y="1681163"/>
            <a:ext cx="43654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922319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2"/>
          <p:cNvSpPr>
            <a:spLocks noGrp="1"/>
          </p:cNvSpPr>
          <p:nvPr>
            <p:ph sz="half" idx="13"/>
          </p:nvPr>
        </p:nvSpPr>
        <p:spPr>
          <a:xfrm>
            <a:off x="1120959" y="2591653"/>
            <a:ext cx="4365441" cy="263757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2"/>
          </p:nvPr>
        </p:nvSpPr>
        <p:spPr>
          <a:xfrm>
            <a:off x="5978709" y="2591654"/>
            <a:ext cx="4365441" cy="26375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20" name="Прямоугольник 19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ижний колонтитул 5"/>
          <p:cNvSpPr>
            <a:spLocks noGrp="1"/>
          </p:cNvSpPr>
          <p:nvPr>
            <p:ph type="ftr" sz="quarter" idx="14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1846121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718484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7199312" cy="36480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676400"/>
            <a:ext cx="3023745" cy="2854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6" name="Прямоугольник 15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14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107253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487" y="234954"/>
            <a:ext cx="7199312" cy="5089522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616099" y="234954"/>
            <a:ext cx="3023745" cy="1365246"/>
          </a:xfrm>
          <a:prstGeom prst="rect">
            <a:avLst/>
          </a:prstGeom>
        </p:spPr>
        <p:txBody>
          <a:bodyPr anchor="b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771650"/>
            <a:ext cx="3023745" cy="2759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6" name="Прямоугольник 15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4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3958999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1857" y="-12700"/>
            <a:ext cx="7821841" cy="687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099" y="190500"/>
            <a:ext cx="3023745" cy="1409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771650"/>
            <a:ext cx="3023745" cy="2759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5"/>
          <p:cNvSpPr>
            <a:spLocks noGrp="1"/>
          </p:cNvSpPr>
          <p:nvPr>
            <p:ph type="ftr" sz="quarter" idx="14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1397740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099" y="190500"/>
            <a:ext cx="3023745" cy="1409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771650"/>
            <a:ext cx="3023745" cy="2759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4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192250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EB3F3-1EFD-5F49-9657-B3CDB80A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72E55B-B967-514C-81F5-CD69BD026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8CB57-7CDE-5144-A7C5-390F4A635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1A4BD-20C7-9B43-9DED-066CEC29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2502D-8951-C242-A695-7A67E084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DE9CF9-C836-8642-8168-55A430DA6802}"/>
              </a:ext>
            </a:extLst>
          </p:cNvPr>
          <p:cNvSpPr/>
          <p:nvPr userDrawn="1"/>
        </p:nvSpPr>
        <p:spPr>
          <a:xfrm>
            <a:off x="6404336" y="0"/>
            <a:ext cx="57876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B091C3-BEBD-2A47-A2D1-D46C8C49CE2F}"/>
              </a:ext>
            </a:extLst>
          </p:cNvPr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EE1275-410D-5C4A-ABB1-18D39ECC8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3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69392" y="5837298"/>
            <a:ext cx="496216" cy="485982"/>
          </a:xfrm>
          <a:prstGeom prst="rect">
            <a:avLst/>
          </a:prstGeom>
        </p:spPr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20958" y="619125"/>
            <a:ext cx="9223191" cy="7048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9237662" cy="36480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1944315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0959" y="1681163"/>
            <a:ext cx="436544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78710" y="1681163"/>
            <a:ext cx="43654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922319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2"/>
          <p:cNvSpPr>
            <a:spLocks noGrp="1"/>
          </p:cNvSpPr>
          <p:nvPr>
            <p:ph sz="half" idx="13"/>
          </p:nvPr>
        </p:nvSpPr>
        <p:spPr>
          <a:xfrm>
            <a:off x="1120959" y="2591652"/>
            <a:ext cx="4365441" cy="3837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2"/>
          </p:nvPr>
        </p:nvSpPr>
        <p:spPr>
          <a:xfrm>
            <a:off x="5978709" y="2591653"/>
            <a:ext cx="4365441" cy="383762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7394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922319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9237662" cy="475287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14912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9237662" cy="475287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69392" y="5837298"/>
            <a:ext cx="496216" cy="485982"/>
          </a:xfrm>
          <a:prstGeom prst="rect">
            <a:avLst/>
          </a:prstGeom>
        </p:spPr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922319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40660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69392" y="5837298"/>
            <a:ext cx="496216" cy="485982"/>
          </a:xfrm>
          <a:prstGeom prst="rect">
            <a:avLst/>
          </a:prstGeom>
        </p:spPr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20958" y="619125"/>
            <a:ext cx="9223191" cy="7048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9237662" cy="475287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49688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718484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7199312" cy="475287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676400"/>
            <a:ext cx="3023745" cy="2854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9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487" y="234954"/>
            <a:ext cx="7199312" cy="6194324"/>
          </a:xfrm>
          <a:prstGeom prst="rect">
            <a:avLst/>
          </a:prstGeom>
        </p:spPr>
        <p:txBody>
          <a:bodyPr anchor="ctr"/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616099" y="234954"/>
            <a:ext cx="3023745" cy="1365246"/>
          </a:xfrm>
          <a:prstGeom prst="rect">
            <a:avLst/>
          </a:prstGeom>
        </p:spPr>
        <p:txBody>
          <a:bodyPr anchor="b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771650"/>
            <a:ext cx="3023745" cy="2759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69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1857" y="-12700"/>
            <a:ext cx="7821841" cy="687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099" y="190500"/>
            <a:ext cx="3023745" cy="1409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771650"/>
            <a:ext cx="3023745" cy="2759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17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099" y="190500"/>
            <a:ext cx="3023745" cy="1409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75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2"/>
          </p:nvPr>
        </p:nvSpPr>
        <p:spPr>
          <a:xfrm>
            <a:off x="8616099" y="1771650"/>
            <a:ext cx="3023745" cy="2759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4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20958" y="234954"/>
            <a:ext cx="9223191" cy="118427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75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106487" y="1676400"/>
            <a:ext cx="9237662" cy="364807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4"/>
          </p:nvPr>
        </p:nvSpPr>
        <p:spPr>
          <a:xfrm>
            <a:off x="1120958" y="5837299"/>
            <a:ext cx="7184841" cy="485982"/>
          </a:xfrm>
          <a:prstGeom prst="rect">
            <a:avLst/>
          </a:prstGeo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Цели и задачи 2019-2021</a:t>
            </a:r>
          </a:p>
        </p:txBody>
      </p:sp>
    </p:spTree>
    <p:extLst>
      <p:ext uri="{BB962C8B-B14F-4D97-AF65-F5344CB8AC3E}">
        <p14:creationId xmlns:p14="http://schemas.microsoft.com/office/powerpoint/2010/main" val="420170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73AE5-AE89-0849-8E05-80995D42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4AF66-FC48-334D-B087-F7437BC21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6ED6D-4349-FC48-AB6B-868553AE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3BBC9-7A4E-6E42-BE85-9AC57112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58D75-E6BB-BC4A-8E5C-808ED56D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BEEF94-2577-454B-91AD-F62EC501E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E8F587-DB10-2D4E-9294-7E1788E52739}"/>
              </a:ext>
            </a:extLst>
          </p:cNvPr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65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16843-8A4F-0A4A-B85A-CCDBF019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30C2F-E3BE-714C-B3C9-727384DD8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1A955B-8DB7-0B4A-A475-C6FA7C087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14A57-3179-F84E-A8EE-2DBAF91B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296C1-519C-F643-B101-E3F74E7B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5AA625-9D58-8146-B2FE-9311DAD6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FA3E1B-4781-7D44-AC37-2E38F4598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58834E-423D-D649-9231-24ED6393A2EF}"/>
              </a:ext>
            </a:extLst>
          </p:cNvPr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44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81EA-1487-7947-9472-8E4573B7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94188B-D245-C044-B4A4-746B5B4AC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E66D0-DBEE-054F-B2B7-8AC8983AD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B1590D-CC09-8A47-B207-53FCF7BEE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7F2396-EFD8-074B-82EB-1EA0B2209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3B785E-D36A-AE48-8DD1-98A7DB1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F72C83-F972-EB49-A27E-0BFB753A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7DD349-33B6-594D-AC04-D3FEE8F0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90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DC10C-160C-4D47-91FF-DEA2269D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E2D3E0-9DCC-D841-91AB-D92542A8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7674B1-A69C-1942-8C6B-F8664854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4D036E-8247-6A43-BA30-E309E858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31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1CF4AD-592C-874A-B1D0-859D984A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523806-D99D-ED47-AFD4-DAA6EDF2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18E603-11DD-8B47-AFFA-CA732C8A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79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CA54A-FB88-C34E-9098-B7B18F6A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3172FD-6307-CB46-ADD3-E37CC677E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42BC83-F5A4-8D47-BEAC-1B9E0D862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420FB-CF62-774A-B4CA-84B5D40C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C1F136-5D9F-C242-A8C0-DDB2AD05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EDDDDB-4D77-DC4D-AD1E-D890ED25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944C7A-1143-0946-807C-C7F34BB5AE49}"/>
              </a:ext>
            </a:extLst>
          </p:cNvPr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4A7828-842F-C64D-8E38-CA67A4CBD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F14FD2-56E0-1B47-AC96-A25276501AC4}"/>
              </a:ext>
            </a:extLst>
          </p:cNvPr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4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83118-16B3-FC4A-B0FB-AF32B508A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41F619-820D-7343-BAAA-21B654B0A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E0C550-2489-CF44-A6F0-9814CE230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03C991-A545-4743-BA8B-BAF65CBC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5D99E3-AD5D-F84F-A3BA-1776E614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D172DA-1891-9C4F-BE31-70F5CF87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9568F3-403D-6644-BFA4-955B2BFAD930}"/>
              </a:ext>
            </a:extLst>
          </p:cNvPr>
          <p:cNvSpPr/>
          <p:nvPr userDrawn="1"/>
        </p:nvSpPr>
        <p:spPr>
          <a:xfrm>
            <a:off x="8463698" y="0"/>
            <a:ext cx="372830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866B52-5A14-F34D-A1A1-4FFFE4F953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42" y="4931222"/>
            <a:ext cx="3023745" cy="152629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003E5A-5478-6D4F-999C-3EE2E3F433C4}"/>
              </a:ext>
            </a:extLst>
          </p:cNvPr>
          <p:cNvSpPr/>
          <p:nvPr userDrawn="1"/>
        </p:nvSpPr>
        <p:spPr>
          <a:xfrm>
            <a:off x="635001" y="5750720"/>
            <a:ext cx="7828698" cy="6785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8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8C7ED-88D6-204B-A404-0B4A0277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E9C4D4-115C-7743-9858-05700F945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FE846F-1AC8-B247-B203-5B0C7E067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959CB8-79F3-FD44-AB39-3187FFB6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Цели и задачи 2019-2021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F8689A-45B9-654E-8B8A-FF63DCD4F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89688-CD6D-4587-8B23-E7021175730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7D8B49-4E9F-A242-9318-80B756483896}"/>
              </a:ext>
            </a:extLst>
          </p:cNvPr>
          <p:cNvSpPr/>
          <p:nvPr userDrawn="1"/>
        </p:nvSpPr>
        <p:spPr>
          <a:xfrm>
            <a:off x="0" y="0"/>
            <a:ext cx="635000" cy="6858000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2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9" r:id="rId13"/>
    <p:sldLayoutId id="2147483650" r:id="rId14"/>
    <p:sldLayoutId id="2147483653" r:id="rId15"/>
    <p:sldLayoutId id="2147483655" r:id="rId16"/>
    <p:sldLayoutId id="2147483656" r:id="rId17"/>
    <p:sldLayoutId id="2147483657" r:id="rId18"/>
    <p:sldLayoutId id="2147483673" r:id="rId19"/>
    <p:sldLayoutId id="2147483675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70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holstein-russia.ru/" TargetMode="External"/><Relationship Id="rId4" Type="http://schemas.openxmlformats.org/officeDocument/2006/relationships/hyperlink" Target="mailto:info@holstein-russia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olstein-russia.ru/" TargetMode="External"/><Relationship Id="rId2" Type="http://schemas.openxmlformats.org/officeDocument/2006/relationships/hyperlink" Target="mailto:info@holstein-russia.ru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5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189" y="4698961"/>
            <a:ext cx="5151123" cy="5334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ru-RU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7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взаимодействия  с</a:t>
            </a:r>
            <a:r>
              <a:rPr lang="ru-RU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елекционного центра с хозяйствами по разведению крупного рогатого скота голштинской породы в рамках 336 Приказа</a:t>
            </a:r>
            <a:r>
              <a:rPr 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МСХ РФ</a:t>
            </a:r>
            <a:br>
              <a:rPr lang="ru-RU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Ряпосова</a:t>
            </a:r>
            <a:r>
              <a:rPr lang="ru-RU" sz="2200" b="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М.В. ,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правления</a:t>
            </a:r>
            <a:r>
              <a:rPr lang="ru-RU" sz="2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научной работе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биол. наук, доцент</a:t>
            </a:r>
            <a:b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7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E375B1-C64E-439D-8E47-EECB9938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BF4926-9E2C-4E61-9F2C-19A8516BC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43" y="0"/>
            <a:ext cx="3720757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166AC3-DED4-4D5F-908E-2E25D7D72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3781318" cy="6858000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77C59B9E-325F-43AD-936C-0844A50F6C2B}"/>
              </a:ext>
            </a:extLst>
          </p:cNvPr>
          <p:cNvSpPr txBox="1">
            <a:spLocks/>
          </p:cNvSpPr>
          <p:nvPr/>
        </p:nvSpPr>
        <p:spPr>
          <a:xfrm>
            <a:off x="872050" y="941385"/>
            <a:ext cx="3587261" cy="1179843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rlito" panose="020F0502020204030204" pitchFamily="34" charset="0"/>
                <a:ea typeface="+mj-ea"/>
                <a:cs typeface="Carlito" panose="020F0502020204030204" pitchFamily="34" charset="0"/>
              </a:defRPr>
            </a:lvl1pPr>
          </a:lstStyle>
          <a:p>
            <a:r>
              <a:rPr lang="ru-RU" dirty="0">
                <a:solidFill>
                  <a:srgbClr val="669900"/>
                </a:solidFill>
                <a:hlinkClick r:id="rId4"/>
              </a:rPr>
              <a:t> </a:t>
            </a:r>
            <a:r>
              <a:rPr lang="en-US" sz="2400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http://holstein-russia.ru</a:t>
            </a:r>
            <a:r>
              <a:rPr lang="ru-RU" sz="2400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электронная площадка селекционного центра по голштинской породе 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AFF09B3-062B-413A-8E90-1F06BC93D9A3}"/>
              </a:ext>
            </a:extLst>
          </p:cNvPr>
          <p:cNvSpPr txBox="1">
            <a:spLocks/>
          </p:cNvSpPr>
          <p:nvPr/>
        </p:nvSpPr>
        <p:spPr>
          <a:xfrm>
            <a:off x="908391" y="5809758"/>
            <a:ext cx="3720757" cy="546592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rlito" panose="020F0502020204030204" pitchFamily="34" charset="0"/>
                <a:ea typeface="+mj-ea"/>
                <a:cs typeface="Carlito" panose="020F0502020204030204" pitchFamily="34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Вкладка на сайте «Селекционный центр»</a:t>
            </a:r>
          </a:p>
          <a:p>
            <a:endParaRPr lang="ru-RU" sz="2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подготовки и предоставления планов ПР, образцы документов</a:t>
            </a:r>
          </a:p>
          <a:p>
            <a:pPr marL="342900" indent="-342900">
              <a:buFontTx/>
              <a:buChar char="-"/>
            </a:pPr>
            <a:endParaRPr lang="ru-RU" sz="2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1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61CAD-D63E-4748-8BDB-55B50F9F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3E20A2-B927-4BBE-BA1D-A6595264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15566F-638A-4A47-9011-FEAFBB2E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6" y="-8509"/>
            <a:ext cx="4914824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1C308D-C5C4-4384-B524-6396ECB9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70" y="255207"/>
            <a:ext cx="6476999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3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F4B7E-70E9-4BAD-A9A1-0E1AB2FE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3254376"/>
            <a:ext cx="10515600" cy="2852737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ПЛЕМЕННЫМ ГОЛШТИНСКИМ ХОЗЯЙСТВАМ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Ведение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учета племенных и продуктивных качеств племенного животного в целях его дальнейшего использования;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Осуществление оценки качества молока в лабораториях СККМ либо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автоматической передачей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системы информационного обеспечения в области племенного животноводства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Осуществление чистопородного разведения племенных животных в целях консолидации и типизации присущих породе признаков;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Получение ремонтного молодняка для комплектования собственных стад и реализации гражданам и юридическим лицам, осуществляющим деятельность в области племенного животноводства и сельскохозяйственное производство;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Осуществление оценки по качеству потомства и (или) собственной продуктивности живых племенных животных-производителей, находящихся в племенном хозяйстве;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Реализация плана племенной работы, разработанного совместно с селекционным центром по соответствующей породе племенных животных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Участие в совершенствовании и сохранении пород животных на популяционном уровне, а также генетическом мониторинге и экспертизе племенной продукции (материала);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выставках, выводках и аукционах племенных животных; </a:t>
            </a:r>
            <a:b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9.Определение достоверности происхождения животных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ЛМГЭ (ДНК-метод)- полная семья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Племенные заводы – заказные спаривания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В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етеринарное благополучие племенного хозяйства.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 ФГИАС ПР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AA2F54-6AEC-4209-B98E-0CF07066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1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61CAD-D63E-4748-8BDB-55B50F9F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3E20A2-B927-4BBE-BA1D-A6595264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15566F-638A-4A47-9011-FEAFBB2E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6" y="-8509"/>
            <a:ext cx="4914824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1C308D-C5C4-4384-B524-6396ECB9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70" y="255207"/>
            <a:ext cx="6476999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48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3E20A2-B927-4BBE-BA1D-A6595264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CE7734-E11C-4E1C-95EC-F5C2B3A5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26" y="0"/>
            <a:ext cx="5649001" cy="4974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63DDF3-B61E-4198-B560-5E4FD4C76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5" y="0"/>
            <a:ext cx="507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6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26F447-06D6-492A-BD22-1E59FB7B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8A265C-78D6-4B2A-AA89-D315FD00C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5" y="0"/>
            <a:ext cx="4663996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FD4B51-7B01-4A38-ACBF-3F8E3334F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51" y="402336"/>
            <a:ext cx="5565094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1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544B5D-8200-42B0-9A29-136F4A15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B2B1EC-DB4E-4C13-98A9-C2379AE85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9" y="0"/>
            <a:ext cx="485913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4823C4-A461-4E53-AA8F-8118F3F52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12" y="223935"/>
            <a:ext cx="5029200" cy="22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B412A2-1755-44EC-8FBE-2EB9EABBE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FB2DC7-8E9D-4FAA-B1CF-728808E94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" y="310896"/>
            <a:ext cx="10424160" cy="67299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70C0"/>
                </a:solidFill>
              </a:rPr>
              <a:t>Работа в рамках 336 Приказа МСХ РФ:</a:t>
            </a:r>
          </a:p>
          <a:p>
            <a:endParaRPr lang="ru-RU" dirty="0"/>
          </a:p>
          <a:p>
            <a:pPr>
              <a:buFontTx/>
              <a:buChar char="-"/>
            </a:pPr>
            <a:r>
              <a:rPr lang="ru-RU" dirty="0"/>
              <a:t>совместно с Департаментом животноводства и племенного дела МСХ РФ разработана структура плана племенной работы </a:t>
            </a:r>
            <a:r>
              <a:rPr lang="ru-RU" i="1" dirty="0">
                <a:solidFill>
                  <a:srgbClr val="0070C0"/>
                </a:solidFill>
              </a:rPr>
              <a:t>(представлены предложения в докладе на практическом семинаре «Институт селекционных центров» на базе </a:t>
            </a:r>
            <a:r>
              <a:rPr lang="ru-RU" i="1" dirty="0" err="1">
                <a:solidFill>
                  <a:srgbClr val="0070C0"/>
                </a:solidFill>
              </a:rPr>
              <a:t>ВНИИПЛем</a:t>
            </a:r>
            <a:r>
              <a:rPr lang="ru-RU" i="1" dirty="0">
                <a:solidFill>
                  <a:srgbClr val="0070C0"/>
                </a:solidFill>
              </a:rPr>
              <a:t> 21 февраля 2023 г., Москва)</a:t>
            </a:r>
          </a:p>
          <a:p>
            <a:pPr>
              <a:buFontTx/>
              <a:buChar char="-"/>
            </a:pPr>
            <a:endParaRPr lang="ru-RU" i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ru-RU" dirty="0"/>
              <a:t>сформирован и утверждён Правлением Ассоциации экспертный совет при селекционном центре по доработке и внутреннему рецензированию планов племенной работы </a:t>
            </a:r>
            <a:r>
              <a:rPr lang="ru-RU" dirty="0">
                <a:solidFill>
                  <a:srgbClr val="0070C0"/>
                </a:solidFill>
              </a:rPr>
              <a:t>(</a:t>
            </a:r>
            <a:r>
              <a:rPr lang="ru-RU" i="1" dirty="0">
                <a:solidFill>
                  <a:srgbClr val="0070C0"/>
                </a:solidFill>
              </a:rPr>
              <a:t>независимые профильные эксперты, имеющие учёную степень докторов и кандидатов наук, опыт работы в племенном деле, племенных комиссиях  и др.</a:t>
            </a:r>
            <a:r>
              <a:rPr lang="ru-RU" dirty="0">
                <a:solidFill>
                  <a:srgbClr val="0070C0"/>
                </a:solidFill>
              </a:rPr>
              <a:t>)</a:t>
            </a:r>
          </a:p>
          <a:p>
            <a:pPr>
              <a:buFontTx/>
              <a:buChar char="-"/>
            </a:pPr>
            <a:endParaRPr lang="ru-R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/>
              <a:t> - разработаны формы заявлений, договоров с хозяйствами,     экспертами, образцы титульных листов, формы заключений селекционного центра для Департамента животноводства и племенного дела МСХ РФ , формы заключений для хозяйств-заявителей.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отработан регламент взаимодействия селекционного</a:t>
            </a:r>
          </a:p>
          <a:p>
            <a:pPr marL="0" indent="0">
              <a:buNone/>
            </a:pPr>
            <a:r>
              <a:rPr lang="ru-RU" dirty="0"/>
              <a:t> центра с хозяйствами, разработчиками и экспертами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-сформирован </a:t>
            </a:r>
            <a:r>
              <a:rPr lang="ru-RU" dirty="0"/>
              <a:t>список авторов, рекомендуемых хозяйствам в качестве </a:t>
            </a:r>
          </a:p>
          <a:p>
            <a:pPr marL="0" indent="0">
              <a:buNone/>
            </a:pPr>
            <a:r>
              <a:rPr lang="ru-RU" dirty="0"/>
              <a:t>разработчиков Планов ПР от селекционного центра</a:t>
            </a:r>
          </a:p>
          <a:p>
            <a:pPr marL="0" indent="0">
              <a:buNone/>
            </a:pPr>
            <a:r>
              <a:rPr lang="ru-RU" dirty="0"/>
              <a:t>- тестирование баз данных, проверка документов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714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50A8C8-D3FD-488B-BDA6-BD04F6C9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046B3D4F-1714-424E-9013-445F3EADA0A0}"/>
              </a:ext>
            </a:extLst>
          </p:cNvPr>
          <p:cNvSpPr txBox="1">
            <a:spLocks/>
          </p:cNvSpPr>
          <p:nvPr/>
        </p:nvSpPr>
        <p:spPr>
          <a:xfrm>
            <a:off x="974126" y="431432"/>
            <a:ext cx="10485623" cy="1179843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rlito" panose="020F0502020204030204" pitchFamily="34" charset="0"/>
                <a:ea typeface="+mj-ea"/>
                <a:cs typeface="Carlito" panose="020F0502020204030204" pitchFamily="34" charset="0"/>
              </a:defRPr>
            </a:lvl1pPr>
          </a:lstStyle>
          <a:p>
            <a:r>
              <a:rPr lang="ru-RU" dirty="0">
                <a:solidFill>
                  <a:srgbClr val="669900"/>
                </a:solidFill>
                <a:hlinkClick r:id="rId2"/>
              </a:rPr>
              <a:t> </a:t>
            </a:r>
            <a:r>
              <a:rPr lang="en-US" sz="2400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http://holstein-russia.ru</a:t>
            </a:r>
            <a:r>
              <a:rPr lang="ru-RU" sz="2400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электронная площадка селекционного центра по голштинской породе </a:t>
            </a:r>
          </a:p>
          <a:p>
            <a:r>
              <a:rPr lang="ru-RU" sz="2400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info@holstein-russia.ru</a:t>
            </a:r>
            <a:r>
              <a:rPr lang="ru-RU" sz="2400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электронный адрес для подачи документов 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05D604BF-2189-4A8A-A4EE-5FD54735588F}"/>
              </a:ext>
            </a:extLst>
          </p:cNvPr>
          <p:cNvSpPr txBox="1">
            <a:spLocks/>
          </p:cNvSpPr>
          <p:nvPr/>
        </p:nvSpPr>
        <p:spPr>
          <a:xfrm>
            <a:off x="1599324" y="5369016"/>
            <a:ext cx="10858800" cy="546592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rlito" panose="020F0502020204030204" pitchFamily="34" charset="0"/>
                <a:ea typeface="+mj-ea"/>
                <a:cs typeface="Carlito" panose="020F0502020204030204" pitchFamily="34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Вкладка на сайте Планы ПР</a:t>
            </a:r>
          </a:p>
          <a:p>
            <a:endParaRPr lang="ru-RU" dirty="0"/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подготовки и предоставления планов ПР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порядок разработки планов ПР</a:t>
            </a:r>
          </a:p>
          <a:p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для согласования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титульного листа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0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9EFD6E8F-8F38-7C40-9FFB-AEA57BFA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018" y="790762"/>
            <a:ext cx="9634458" cy="6067238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Заявителем на согласование плана ПР с приложением документов (в электронном виде):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Проверка комплектности документов по чек-листу (соответствие плана ПР структуре)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Регистрация документов секретарём экспертной комиссии селекционного центра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Направление на рецензирование экспертам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Заключение договоров с хозяйствами, с разработчиками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Направление заключения и рекомендаций ПХ/разработчику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Формирование общего заключения для Департамента животноводства и племенного дела МСХ РФ/ отметка селекционного центра на титульном листе Плана ПР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хозяйств-заявителей: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Кандидаты в племенные репродукторы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(товарные/вновь сформированные племенным скотом)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Племенные – (после породной инвентаризации,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переаттестация,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3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племенной завод)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DDD56D4-9696-5348-A843-81629F98DECA}"/>
              </a:ext>
            </a:extLst>
          </p:cNvPr>
          <p:cNvSpPr txBox="1">
            <a:spLocks/>
          </p:cNvSpPr>
          <p:nvPr/>
        </p:nvSpPr>
        <p:spPr>
          <a:xfrm>
            <a:off x="839018" y="123767"/>
            <a:ext cx="8140390" cy="666996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rlito" panose="020F0502020204030204" pitchFamily="34" charset="0"/>
                <a:ea typeface="+mj-ea"/>
                <a:cs typeface="Carlito" panose="020F0502020204030204" pitchFamily="34" charset="0"/>
              </a:defRPr>
            </a:lvl1pPr>
          </a:lstStyle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согласования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AC5BD51-1EE8-A7B1-D741-7AF61E2070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41466" y="6284973"/>
            <a:ext cx="496216" cy="485982"/>
          </a:xfrm>
        </p:spPr>
        <p:txBody>
          <a:bodyPr/>
          <a:lstStyle/>
          <a:p>
            <a:fld id="{1A789688-CD6D-4587-8B23-E70211757306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70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CAE110F-F56E-75EC-23A7-987BF9453070}"/>
              </a:ext>
            </a:extLst>
          </p:cNvPr>
          <p:cNvSpPr txBox="1">
            <a:spLocks/>
          </p:cNvSpPr>
          <p:nvPr/>
        </p:nvSpPr>
        <p:spPr bwMode="auto">
          <a:xfrm>
            <a:off x="778042" y="172871"/>
            <a:ext cx="10972800" cy="69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 b="1" kern="1200">
                <a:solidFill>
                  <a:srgbClr val="153D88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609585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1219170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828754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438339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j-cs"/>
              </a:rPr>
              <a:t>Селекционные центры по породе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8E0A1-60E6-ADDF-9439-2F4761452B49}"/>
              </a:ext>
            </a:extLst>
          </p:cNvPr>
          <p:cNvSpPr txBox="1"/>
          <p:nvPr/>
        </p:nvSpPr>
        <p:spPr>
          <a:xfrm>
            <a:off x="827178" y="1106367"/>
            <a:ext cx="37975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b="1" dirty="0">
                <a:solidFill>
                  <a:srgbClr val="669900"/>
                </a:solidFill>
                <a:latin typeface="Calibri"/>
              </a:rPr>
              <a:t>ВИЖ им. Эрнста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 err="1">
                <a:solidFill>
                  <a:prstClr val="black"/>
                </a:solidFill>
                <a:latin typeface="Calibri"/>
              </a:rPr>
              <a:t>Айрширская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Черно-пестрая</a:t>
            </a: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Симментальская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 err="1">
                <a:solidFill>
                  <a:srgbClr val="669900"/>
                </a:solidFill>
                <a:latin typeface="Calibri"/>
              </a:rPr>
              <a:t>ВНИИплем</a:t>
            </a:r>
            <a:endParaRPr lang="ru-RU" sz="2400" b="1" dirty="0">
              <a:solidFill>
                <a:srgbClr val="669900"/>
              </a:solidFill>
              <a:latin typeface="Calibri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Холмогорская</a:t>
            </a: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Красно-пестрая</a:t>
            </a: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Красная степная</a:t>
            </a: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Джерсейская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EDB2C4-9007-FCBA-9196-C02DF5C1AD00}"/>
              </a:ext>
            </a:extLst>
          </p:cNvPr>
          <p:cNvSpPr txBox="1"/>
          <p:nvPr/>
        </p:nvSpPr>
        <p:spPr>
          <a:xfrm>
            <a:off x="4132385" y="1072353"/>
            <a:ext cx="37322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b="1" dirty="0">
                <a:solidFill>
                  <a:srgbClr val="669900"/>
                </a:solidFill>
                <a:latin typeface="Calibri"/>
              </a:rPr>
              <a:t>«Ярославское» по племенной работе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Ярославская</a:t>
            </a:r>
          </a:p>
          <a:p>
            <a:pPr marL="1385888" lvl="1" indent="-312738">
              <a:buFont typeface="Wingdings" pitchFamily="2" charset="2"/>
              <a:buChar char="§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>
                <a:solidFill>
                  <a:srgbClr val="669900"/>
                </a:solidFill>
                <a:latin typeface="Calibri"/>
              </a:rPr>
              <a:t>«Нижегородское» по племенной работе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srgbClr val="0070C0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Бурая швицкая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E3848B-9413-73ED-5A35-726154204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1" t="16566" r="7257" b="16686"/>
          <a:stretch/>
        </p:blipFill>
        <p:spPr>
          <a:xfrm>
            <a:off x="8455192" y="1057702"/>
            <a:ext cx="2705100" cy="8015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153232-C8DF-3388-5233-A15891D1E840}"/>
              </a:ext>
            </a:extLst>
          </p:cNvPr>
          <p:cNvSpPr txBox="1"/>
          <p:nvPr/>
        </p:nvSpPr>
        <p:spPr>
          <a:xfrm>
            <a:off x="6803136" y="1538521"/>
            <a:ext cx="51544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669900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1385888" lvl="1" indent="-312738">
              <a:buFont typeface="Wingdings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Голштинская </a:t>
            </a:r>
            <a:r>
              <a:rPr lang="ru-RU" sz="2400" b="1" dirty="0">
                <a:solidFill>
                  <a:srgbClr val="0000FF"/>
                </a:solidFill>
                <a:latin typeface="Calibri"/>
              </a:rPr>
              <a:t>(62%)</a:t>
            </a:r>
          </a:p>
          <a:p>
            <a:pPr marL="1073150" lvl="1"/>
            <a:r>
              <a:rPr lang="ru-RU" sz="2400" i="1" dirty="0">
                <a:solidFill>
                  <a:srgbClr val="0000FF"/>
                </a:solidFill>
                <a:latin typeface="Calibri"/>
              </a:rPr>
              <a:t>80% - от всех племенных хозяйств по разведению крупного рогатого скота РФ</a:t>
            </a:r>
          </a:p>
          <a:p>
            <a:pPr marL="1073150" lvl="1"/>
            <a:r>
              <a:rPr lang="ru-RU" sz="2400" i="1" dirty="0">
                <a:solidFill>
                  <a:srgbClr val="0000FF"/>
                </a:solidFill>
                <a:latin typeface="Calibri"/>
              </a:rPr>
              <a:t> </a:t>
            </a:r>
          </a:p>
          <a:p>
            <a:pPr marL="1073150" lvl="1"/>
            <a:r>
              <a:rPr lang="ru-RU" sz="2400" i="1" dirty="0">
                <a:solidFill>
                  <a:srgbClr val="0000FF"/>
                </a:solidFill>
                <a:latin typeface="Calibri"/>
              </a:rPr>
              <a:t>589 племенных хозяйств</a:t>
            </a:r>
          </a:p>
          <a:p>
            <a:pPr marL="1073150" lvl="1"/>
            <a:r>
              <a:rPr lang="ru-RU" sz="2400" i="1" dirty="0">
                <a:solidFill>
                  <a:srgbClr val="0000FF"/>
                </a:solidFill>
                <a:latin typeface="Calibri"/>
              </a:rPr>
              <a:t>178 ПЗ/411 ПР</a:t>
            </a:r>
          </a:p>
          <a:p>
            <a:pPr marL="1073150" lvl="1"/>
            <a:endParaRPr lang="ru-RU" sz="2400" i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743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CB81EC5-1E68-4A88-94F4-7BF3CEC420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8CAE45-D1E1-4F7B-9828-B016DB31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-233265"/>
            <a:ext cx="9223191" cy="118427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замечания в Планах ПР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641A3C-E485-45C7-A0F7-6E136E5AF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82" y="951006"/>
            <a:ext cx="10351506" cy="5627076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данных в плане за 2022 год (на 01.01.2023 год)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выдержана структура планов, отсутствуют рекомендуемые разделы (нет характеристики, истории создания стада, анализа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имбридинга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достоверности, заключения)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данных в плане ПР с карточкой хозяйства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на 6-7 лет, отсутствие анализа за предыдущие  5 лет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старых нормативных документов (ссылки на 431 Приказ)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исследований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быкопроизводящей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в лабораториях, которые не включены в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Госплемреестр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анализ и статистическая обработка данных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закрепление быков в течении первого года выполнения Плана ПР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планов ПР без выездов в хозяйство, без учёта  мнения специалистов хозяйства и работы сопровождающих компаний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Переписывание «старых» учебников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предыдущего плана хозяйства, смена цифр без учета описания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 технологии воспроизводства в племенном хозяйстве к изложенному в Плане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«Перегруз» Плана разделами кормления и текстом нормативно-правовых актов</a:t>
            </a:r>
          </a:p>
          <a:p>
            <a:pPr marL="457200" indent="-457200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определение достоверности происхождения животных иммуногенетическим методом (</a:t>
            </a:r>
            <a:r>
              <a:rPr lang="ru-RU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происхождения животных </a:t>
            </a:r>
            <a:r>
              <a:rPr lang="ru-RU" sz="3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голштинской</a:t>
            </a:r>
            <a:r>
              <a:rPr lang="ru-RU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породы </a:t>
            </a:r>
          </a:p>
          <a:p>
            <a:pPr marL="0" indent="0">
              <a:buNone/>
            </a:pPr>
            <a:r>
              <a:rPr lang="ru-RU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весь период выполнения 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предлагаается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учитывать на основании </a:t>
            </a:r>
          </a:p>
          <a:p>
            <a:pPr marL="0" indent="0">
              <a:buNone/>
            </a:pPr>
            <a:r>
              <a:rPr lang="ru-RU" sz="3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молекулярно-генетических исследований.</a:t>
            </a:r>
            <a:endParaRPr lang="ru-RU" sz="3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350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0FCD28-9140-46C5-8396-6BB41C8B0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E11CBF22-C937-49CD-8F3B-DE7AF4082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654" y="99837"/>
            <a:ext cx="11225463" cy="697047"/>
          </a:xfrm>
        </p:spPr>
        <p:txBody>
          <a:bodyPr/>
          <a:lstStyle/>
          <a:p>
            <a:r>
              <a:rPr lang="ru-RU" sz="2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повышение кадров участниками селекционного центра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E6C8C0-BB34-4729-980D-B215F9D1D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9" y="2203725"/>
            <a:ext cx="4210929" cy="26228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A2A0C-622A-466D-B95F-D2D166ACA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71" y="4387264"/>
            <a:ext cx="3938337" cy="2406048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5FA2740E-0C9A-485C-95B0-56D5900EBFD1}"/>
              </a:ext>
            </a:extLst>
          </p:cNvPr>
          <p:cNvSpPr txBox="1">
            <a:spLocks/>
          </p:cNvSpPr>
          <p:nvPr/>
        </p:nvSpPr>
        <p:spPr>
          <a:xfrm>
            <a:off x="3417851" y="445375"/>
            <a:ext cx="8726021" cy="8660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2010 года «Школа действий» в ТРИО Липецкая область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(Проект на 14 230 </a:t>
            </a:r>
            <a:r>
              <a:rPr lang="ru-RU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гол.молодняка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года – Учебный центр Продовольственная программа, Татарстан</a:t>
            </a:r>
          </a:p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года – уникальная образовательная платформа «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ЗооВет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ЭкоНИВА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– Учебный центр «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Ольгинский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Новокуровское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Самарская область</a:t>
            </a:r>
          </a:p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«Школа воспроизводства и генетики», Тюменские молочные фермы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AF5752-F4AC-405F-B29B-2E9CE027A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36" y="2622884"/>
            <a:ext cx="3438235" cy="42351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91B178-95AE-43DD-972D-439FBD7CC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8" y="1193036"/>
            <a:ext cx="2915653" cy="16177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720C8E-0A24-40FA-88F9-97B9F2532B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70" y="2194431"/>
            <a:ext cx="3603038" cy="21847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19BCA2-CC43-402A-9DC6-1CAC93EA4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1" y="4370792"/>
            <a:ext cx="4058900" cy="24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9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65974" y="367031"/>
            <a:ext cx="11097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селекционного центра  в конкурсных показах животных, Практических Семинарах, круглых </a:t>
            </a:r>
            <a:r>
              <a:rPr lang="ru-RU" sz="24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столАХ</a:t>
            </a:r>
            <a:endParaRPr lang="ru-RU" sz="24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году:</a:t>
            </a:r>
          </a:p>
          <a:p>
            <a:pPr algn="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семинары – Москва, Екатеринбург, Казань, Самара</a:t>
            </a:r>
          </a:p>
          <a:p>
            <a:pPr algn="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Выводки животных –  Казань, Самара</a:t>
            </a:r>
          </a:p>
          <a:p>
            <a:pPr algn="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E9F313-224A-452E-8C5F-709A319FD2CE}"/>
              </a:ext>
            </a:extLst>
          </p:cNvPr>
          <p:cNvSpPr/>
          <p:nvPr/>
        </p:nvSpPr>
        <p:spPr>
          <a:xfrm>
            <a:off x="765974" y="2526788"/>
            <a:ext cx="26302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2018 года по 2019 год в «Школе бонитёров» обучено 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человека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179972-F75C-4901-AC8C-49646F4BD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5" y="4171103"/>
            <a:ext cx="4496027" cy="2686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2291F3-2475-4F50-BFE2-A46582743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81" y="4686261"/>
            <a:ext cx="3280043" cy="21717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2C869C-EFF3-4B6B-AAC5-B03F0A0E0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81" y="4662961"/>
            <a:ext cx="3592224" cy="21427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58CE84-D878-4423-BAB5-7C325A08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85" y="2204176"/>
            <a:ext cx="4476297" cy="2686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BA2A0C-622A-466D-B95F-D2D166ACA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48" y="2333958"/>
            <a:ext cx="3938337" cy="2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86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E7696E-D770-4988-A372-9FED98278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171" y="89535"/>
            <a:ext cx="3729990" cy="4823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3CA5D6-E54B-460F-AE82-89CE273D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44" y="163846"/>
            <a:ext cx="5257203" cy="356698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3F4B24-1D51-47DF-9438-580E1EEA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25B2EC-1362-4BD2-B3C2-F101F82BB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329" y="3057159"/>
            <a:ext cx="2926842" cy="37113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0B73F6-515B-4F91-8B43-C1CF8F299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171" y="4475864"/>
            <a:ext cx="3729990" cy="23821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72AF68-07BA-4755-9739-48ED5E042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44" y="3730831"/>
            <a:ext cx="4462585" cy="30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1EFAA3-0A23-4078-984C-65418DC0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A3B616-0C7E-493F-B94E-5E525C4A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7" y="0"/>
            <a:ext cx="6419088" cy="4224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1C983F-574D-4A13-ACD7-9EA5316F9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7" y="3611245"/>
            <a:ext cx="6093195" cy="324675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8AB34AD-9C6D-4533-A46E-56F1B34F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333" y="1353122"/>
            <a:ext cx="4895341" cy="7591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Екатеринбург-2023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395B9-169A-42E5-B7A5-22C3B0121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2840038"/>
            <a:ext cx="6705574" cy="4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27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94C2F-2634-47B3-9E57-3F7F27D91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" y="0"/>
            <a:ext cx="6513576" cy="366674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35F823-3B12-45A4-A129-AC2BD557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9CD308-BF89-4E67-B7DE-80F7C2E5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244" y="3345622"/>
            <a:ext cx="6028944" cy="366674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A983D7-9328-4C9D-AC02-258B7C68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188" y="200216"/>
            <a:ext cx="4548378" cy="7591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Казань,  в рамках Российского дня поля-2023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682AA4-1EE1-42D0-A222-5D5194621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188" y="959358"/>
            <a:ext cx="4796028" cy="3260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C3CC88-C4D7-4753-8F2C-39E90FA3A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41" y="3983857"/>
            <a:ext cx="4588743" cy="30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6A4D52-2776-4734-9926-A8F23734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715A9B-3011-4544-904E-1833E731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D0FBB3-606C-4E6F-88A9-61812C334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51760"/>
            <a:ext cx="5855208" cy="406971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D2C828-5AB6-4D2C-BCE8-0C74FC85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952" y="601822"/>
            <a:ext cx="5369304" cy="15195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членов Ассоциации в выставке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«Золотая осень-2023,2024»</a:t>
            </a:r>
          </a:p>
        </p:txBody>
      </p:sp>
    </p:spTree>
    <p:extLst>
      <p:ext uri="{BB962C8B-B14F-4D97-AF65-F5344CB8AC3E}">
        <p14:creationId xmlns:p14="http://schemas.microsoft.com/office/powerpoint/2010/main" val="2462018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3B62D2-E3A3-4F6B-8DE4-F11BFCD03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773" y="2899283"/>
            <a:ext cx="3195827" cy="382219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66ED37-2972-4C8F-A2BA-1E46F172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118410-F909-4E07-81D4-1AE8B72B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98" y="444500"/>
            <a:ext cx="4739437" cy="6413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BB43FC-4457-48C3-BDCB-74EA38A2863C}"/>
              </a:ext>
            </a:extLst>
          </p:cNvPr>
          <p:cNvSpPr txBox="1">
            <a:spLocks/>
          </p:cNvSpPr>
          <p:nvPr/>
        </p:nvSpPr>
        <p:spPr bwMode="auto">
          <a:xfrm>
            <a:off x="8610600" y="1865576"/>
            <a:ext cx="3581400" cy="312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 b="1" kern="1200">
                <a:solidFill>
                  <a:srgbClr val="153D88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609585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1219170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828754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438339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i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</a:t>
            </a:r>
            <a:r>
              <a:rPr kumimoji="0" lang="ru-RU" sz="1600" i="1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Ассоциации</a:t>
            </a:r>
          </a:p>
          <a:p>
            <a:pPr marL="0" marR="0" lvl="0" indent="0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(ЭКО-НИВА</a:t>
            </a:r>
            <a:r>
              <a:rPr lang="ru-RU" sz="1600" b="0" i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ДОЛИНА, </a:t>
            </a:r>
          </a:p>
          <a:p>
            <a:pPr marL="0" marR="0" lvl="0" indent="0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ТЮМЕНСКИЕ МОЛОЧНЫЕ ФЕРМЫ, ПРОДПРОГРАММА</a:t>
            </a:r>
            <a:r>
              <a:rPr lang="ru-RU" sz="1600" i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ru-RU" sz="1600" b="1" i="1" u="none" strike="noStrike" kern="1200" cap="all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81B87C2-6219-4FD9-9C68-F468F645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550" y="1243717"/>
            <a:ext cx="5880099" cy="759142"/>
          </a:xfrm>
        </p:spPr>
        <p:txBody>
          <a:bodyPr>
            <a:norm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Калининград-2023</a:t>
            </a:r>
          </a:p>
        </p:txBody>
      </p:sp>
    </p:spTree>
    <p:extLst>
      <p:ext uri="{BB962C8B-B14F-4D97-AF65-F5344CB8AC3E}">
        <p14:creationId xmlns:p14="http://schemas.microsoft.com/office/powerpoint/2010/main" val="3170356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F84146-8C1F-4683-B779-EA7116C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91BF3-642F-4EA4-B5ED-7BCA6B3DE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94" y="27464"/>
            <a:ext cx="4421632" cy="3266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5199FB-23E2-47DC-96ED-6616FB84A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4" y="4453415"/>
            <a:ext cx="4421632" cy="237712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F982C4A-8D4C-4B20-82CE-B151A0A2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94" y="3700623"/>
            <a:ext cx="3331718" cy="759142"/>
          </a:xfrm>
        </p:spPr>
        <p:txBody>
          <a:bodyPr>
            <a:normAutofit/>
          </a:bodyPr>
          <a:lstStyle/>
          <a:p>
            <a:r>
              <a:rPr lang="ru-RU" sz="4400" b="1" i="1" dirty="0"/>
              <a:t>Москва-2023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39FA7F9-7CE6-4134-A7C4-2418C2B7D087}"/>
              </a:ext>
            </a:extLst>
          </p:cNvPr>
          <p:cNvSpPr txBox="1">
            <a:spLocks/>
          </p:cNvSpPr>
          <p:nvPr/>
        </p:nvSpPr>
        <p:spPr>
          <a:xfrm>
            <a:off x="612394" y="3049429"/>
            <a:ext cx="4779263" cy="7591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i="1" dirty="0"/>
              <a:t>Крокус-Экспо-Веткорм-2023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087D45-6927-41ED-BE19-5F5E4E51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290" y="1085057"/>
            <a:ext cx="5029200" cy="326390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AC1377A-DF85-4CCE-8A09-3F7CBCA346DD}"/>
              </a:ext>
            </a:extLst>
          </p:cNvPr>
          <p:cNvSpPr txBox="1">
            <a:spLocks/>
          </p:cNvSpPr>
          <p:nvPr/>
        </p:nvSpPr>
        <p:spPr>
          <a:xfrm>
            <a:off x="6096000" y="4384518"/>
            <a:ext cx="4895341" cy="7591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i="1" dirty="0"/>
              <a:t>Самара-2023</a:t>
            </a:r>
          </a:p>
        </p:txBody>
      </p:sp>
    </p:spTree>
    <p:extLst>
      <p:ext uri="{BB962C8B-B14F-4D97-AF65-F5344CB8AC3E}">
        <p14:creationId xmlns:p14="http://schemas.microsoft.com/office/powerpoint/2010/main" val="1109055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0FCD28-9140-46C5-8396-6BB41C8B0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E11CBF22-C937-49CD-8F3B-DE7AF4082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655" y="99837"/>
            <a:ext cx="5034545" cy="697047"/>
          </a:xfrm>
        </p:spPr>
        <p:txBody>
          <a:bodyPr/>
          <a:lstStyle/>
          <a:p>
            <a:r>
              <a:rPr lang="ru-RU" sz="20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повышение кадров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A2A0C-622A-466D-B95F-D2D166ACA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81" y="4352115"/>
            <a:ext cx="3938337" cy="2406048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5FA2740E-0C9A-485C-95B0-56D5900EBFD1}"/>
              </a:ext>
            </a:extLst>
          </p:cNvPr>
          <p:cNvSpPr txBox="1">
            <a:spLocks/>
          </p:cNvSpPr>
          <p:nvPr/>
        </p:nvSpPr>
        <p:spPr>
          <a:xfrm>
            <a:off x="5156199" y="254000"/>
            <a:ext cx="6987673" cy="10574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2010 года «Школа действий» в ТРИО Липецкая область </a:t>
            </a:r>
            <a:r>
              <a:rPr lang="ru-RU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(Проект на 14 230 </a:t>
            </a:r>
            <a:r>
              <a:rPr lang="ru-RU" sz="1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гол.молодняка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года – Учебный центр Продовольственная программа, Татарстан</a:t>
            </a: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года – уникальная образовательная платформа «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ЗооВет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ЭкоНИВА</a:t>
            </a:r>
            <a:endParaRPr lang="ru-RU" sz="1400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– Учебный центр «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Ольгинский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Новокуровское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Самарская область</a:t>
            </a: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«Школа воспроизводства и генетики», Тюменские молочные фермы</a:t>
            </a: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2023г.-Ирбитский аграрный техникум</a:t>
            </a: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«Уральская школа подготовки операторов </a:t>
            </a:r>
          </a:p>
          <a:p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 осеменения»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AF5752-F4AC-405F-B29B-2E9CE027A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36" y="3289300"/>
            <a:ext cx="2952057" cy="3568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720C8E-0A24-40FA-88F9-97B9F2532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70" y="2194431"/>
            <a:ext cx="3603038" cy="21847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19BCA2-CC43-402A-9DC6-1CAC93EA4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1" y="4370792"/>
            <a:ext cx="4058900" cy="248720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89A2C4F-3D1E-4AE6-8D07-5C6F295B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7147" y="1967287"/>
            <a:ext cx="4169052" cy="2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9BA6FC-0DCE-4FC3-AC26-5F6D2F4EE9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5" y="821745"/>
            <a:ext cx="3552422" cy="1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3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D1924-0CA2-ED45-4E95-0AF4A984BBCB}"/>
              </a:ext>
            </a:extLst>
          </p:cNvPr>
          <p:cNvSpPr txBox="1"/>
          <p:nvPr/>
        </p:nvSpPr>
        <p:spPr>
          <a:xfrm>
            <a:off x="1079500" y="1681583"/>
            <a:ext cx="4772731" cy="5178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/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флагманы:</a:t>
            </a:r>
          </a:p>
          <a:p>
            <a:pPr marL="358775" lvl="1"/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ЭкоНива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-Агро</a:t>
            </a:r>
          </a:p>
          <a:p>
            <a:pPr marL="358775" lvl="1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долина</a:t>
            </a:r>
          </a:p>
          <a:p>
            <a:pPr marL="358775" lvl="1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ТРИО</a:t>
            </a:r>
          </a:p>
          <a:p>
            <a:pPr marL="358775" lvl="1"/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Ольгинский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Тюменские молочные фермы</a:t>
            </a:r>
          </a:p>
          <a:p>
            <a:pPr marL="358775" lvl="1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</a:t>
            </a:r>
          </a:p>
          <a:p>
            <a:pPr marL="358775" lvl="1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Некрасово-1</a:t>
            </a:r>
          </a:p>
          <a:p>
            <a:pPr marL="358775" lvl="1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Крым-</a:t>
            </a:r>
            <a:r>
              <a:rPr lang="ru-RU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Фарминг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Продовольственная программа</a:t>
            </a:r>
          </a:p>
          <a:p>
            <a:pPr marL="358775" lvl="1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Каменское</a:t>
            </a:r>
          </a:p>
          <a:p>
            <a:pPr marL="358775" lvl="1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Залесье</a:t>
            </a:r>
          </a:p>
          <a:p>
            <a:pPr marL="358775" lvl="1"/>
            <a:r>
              <a:rPr lang="ru-RU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Агропромкоплекстация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/>
            <a:r>
              <a:rPr lang="ru-RU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Чебомилк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FB930-4213-43C9-95F7-10878D795AEC}"/>
              </a:ext>
            </a:extLst>
          </p:cNvPr>
          <p:cNvSpPr txBox="1"/>
          <p:nvPr/>
        </p:nvSpPr>
        <p:spPr>
          <a:xfrm>
            <a:off x="7856687" y="2327269"/>
            <a:ext cx="335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240 476 </a:t>
            </a:r>
            <a:r>
              <a:rPr lang="ru-RU" sz="2800" b="1" dirty="0" err="1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</a:t>
            </a:r>
            <a:endParaRPr lang="ru-RU" sz="2800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57ED6-AFAD-4AA8-8952-F23331FF49E6}"/>
              </a:ext>
            </a:extLst>
          </p:cNvPr>
          <p:cNvSpPr txBox="1"/>
          <p:nvPr/>
        </p:nvSpPr>
        <p:spPr>
          <a:xfrm>
            <a:off x="7856687" y="3252290"/>
            <a:ext cx="290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10 570 кг молока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F046E-33D5-4EFB-A766-221E0BCA7110}"/>
              </a:ext>
            </a:extLst>
          </p:cNvPr>
          <p:cNvSpPr txBox="1"/>
          <p:nvPr/>
        </p:nvSpPr>
        <p:spPr>
          <a:xfrm>
            <a:off x="8094173" y="4044607"/>
            <a:ext cx="2091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членов</a:t>
            </a:r>
          </a:p>
        </p:txBody>
      </p:sp>
      <p:pic>
        <p:nvPicPr>
          <p:cNvPr id="11" name="Рисунок 10" descr="Конюшня контур">
            <a:extLst>
              <a:ext uri="{FF2B5EF4-FFF2-40B4-BE49-F238E27FC236}">
                <a16:creationId xmlns:a16="http://schemas.microsoft.com/office/drawing/2014/main" id="{8169A8AE-E43E-4986-B231-A6C279F1B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68483" y="3909459"/>
            <a:ext cx="658368" cy="658368"/>
          </a:xfrm>
          <a:prstGeom prst="rect">
            <a:avLst/>
          </a:prstGeom>
        </p:spPr>
      </p:pic>
      <p:pic>
        <p:nvPicPr>
          <p:cNvPr id="12" name="Рисунок 11" descr="Карта с кнопкой контур">
            <a:extLst>
              <a:ext uri="{FF2B5EF4-FFF2-40B4-BE49-F238E27FC236}">
                <a16:creationId xmlns:a16="http://schemas.microsoft.com/office/drawing/2014/main" id="{FEF2A9E9-0AB1-4CCE-94CB-08547149D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00856" y="4755634"/>
            <a:ext cx="6858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FD74A-5290-4922-955C-D4DC8E11D7F8}"/>
              </a:ext>
            </a:extLst>
          </p:cNvPr>
          <p:cNvSpPr txBox="1"/>
          <p:nvPr/>
        </p:nvSpPr>
        <p:spPr>
          <a:xfrm>
            <a:off x="8120164" y="4836924"/>
            <a:ext cx="259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регион</a:t>
            </a:r>
          </a:p>
        </p:txBody>
      </p:sp>
      <p:pic>
        <p:nvPicPr>
          <p:cNvPr id="14" name="Picture 97">
            <a:extLst>
              <a:ext uri="{FF2B5EF4-FFF2-40B4-BE49-F238E27FC236}">
                <a16:creationId xmlns:a16="http://schemas.microsoft.com/office/drawing/2014/main" id="{D78E2A09-E517-487F-8300-8215D13F8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09" y="2116334"/>
            <a:ext cx="800100" cy="865028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 descr="Молочные продукты контур">
            <a:extLst>
              <a:ext uri="{FF2B5EF4-FFF2-40B4-BE49-F238E27FC236}">
                <a16:creationId xmlns:a16="http://schemas.microsoft.com/office/drawing/2014/main" id="{9804AFF8-7ACD-40A7-9D77-40A9748F8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39010" y="3173604"/>
            <a:ext cx="619700" cy="615553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A6C689A-1B56-496F-9CA3-992D73CE802E}"/>
              </a:ext>
            </a:extLst>
          </p:cNvPr>
          <p:cNvSpPr txBox="1">
            <a:spLocks/>
          </p:cNvSpPr>
          <p:nvPr/>
        </p:nvSpPr>
        <p:spPr bwMode="auto">
          <a:xfrm>
            <a:off x="1254151" y="484996"/>
            <a:ext cx="10661897" cy="73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 b="1" kern="1200">
                <a:solidFill>
                  <a:srgbClr val="153D88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609585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1219170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828754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438339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год создания Ассоциации;  </a:t>
            </a:r>
          </a:p>
          <a:p>
            <a:pPr>
              <a:defRPr/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CC62C5F-B1B0-4310-8027-7C7F91CCF600}"/>
              </a:ext>
            </a:extLst>
          </p:cNvPr>
          <p:cNvSpPr/>
          <p:nvPr/>
        </p:nvSpPr>
        <p:spPr>
          <a:xfrm>
            <a:off x="691059" y="607996"/>
            <a:ext cx="8314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ведение племенной книги КРС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голштинской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породы в РФ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интересов владельцев КРС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 по работе с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голштинской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породой К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348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EEEDEA-AF16-4B11-AEE1-51AB22A28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08" y="4151920"/>
            <a:ext cx="3893392" cy="27060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BD061F-20F1-44FF-87F1-FD839ED16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81" y="990415"/>
            <a:ext cx="4211960" cy="24928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3CF7D4-FAA7-4186-B2F1-76719FD30984}"/>
              </a:ext>
            </a:extLst>
          </p:cNvPr>
          <p:cNvSpPr/>
          <p:nvPr/>
        </p:nvSpPr>
        <p:spPr>
          <a:xfrm>
            <a:off x="1991545" y="159418"/>
            <a:ext cx="848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Ассоциации в областных, региональных и всероссийских совещаниях и семинарах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1E915F-8C56-4D19-AB3E-BC9DE92DB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" y="990415"/>
            <a:ext cx="4746848" cy="3016496"/>
          </a:xfrm>
          <a:prstGeom prst="rect">
            <a:avLst/>
          </a:prstGeom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5FD530C8-31D7-4B2D-97B1-3EAAC33ED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" y="4290109"/>
            <a:ext cx="3893392" cy="256789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2B3D23-F8DC-4670-819A-5A6A7B2D7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41" y="4071124"/>
            <a:ext cx="4360367" cy="27868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16D8F0-F8DE-44B0-BA81-211DED990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88" y="2012788"/>
            <a:ext cx="3893392" cy="20583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B18745-F49B-4BC9-8D86-ED3F629D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45B68-31C4-470B-AAC6-3BA987BD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45" y="0"/>
            <a:ext cx="48333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90FEE8-35DD-43EF-9298-DB766CF7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545" y="136525"/>
            <a:ext cx="5498592" cy="3482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B6503E-1DE2-462F-A7CD-C1F9C1F1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545" y="2971801"/>
            <a:ext cx="2926080" cy="3895344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0A94DCA-C546-4680-B54F-F16A9F32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251" y="3755645"/>
            <a:ext cx="3089504" cy="170973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 в Телеграмм-канале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Голштины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России»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Ассоциации</a:t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61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9F43BE-7237-4450-B3FF-B09742600B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3F0B812-393C-4B37-B1FE-4EF8014A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71" y="5045868"/>
            <a:ext cx="3782124" cy="1812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конференция 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«Племенное животноводство глазами сельхозтоваропроизводителей. 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и будущее»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BB6274-A855-4E4D-BC25-F470807AA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" y="0"/>
            <a:ext cx="3397297" cy="4590223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8E02DF85-B912-4DC0-91A9-FA28576DA7B3}"/>
              </a:ext>
            </a:extLst>
          </p:cNvPr>
          <p:cNvSpPr txBox="1">
            <a:spLocks/>
          </p:cNvSpPr>
          <p:nvPr/>
        </p:nvSpPr>
        <p:spPr>
          <a:xfrm>
            <a:off x="4708018" y="2197100"/>
            <a:ext cx="7322008" cy="18121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BD310C-E84B-4E96-B77B-8DD5B6BCC6C8}"/>
              </a:ext>
            </a:extLst>
          </p:cNvPr>
          <p:cNvSpPr/>
          <p:nvPr/>
        </p:nvSpPr>
        <p:spPr>
          <a:xfrm>
            <a:off x="8422948" y="448833"/>
            <a:ext cx="3632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АЗИЯЭКСПО 2024 - международный сельскохозяйственный конгресс – рабочая встреча 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советником Министра СХ РФ Абрамовой О.В.</a:t>
            </a:r>
            <a:endParaRPr lang="ru-RU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2" descr="-5246823459038815238_121.jpg">
            <a:extLst>
              <a:ext uri="{FF2B5EF4-FFF2-40B4-BE49-F238E27FC236}">
                <a16:creationId xmlns:a16="http://schemas.microsoft.com/office/drawing/2014/main" id="{6B5580D3-6F7C-4FBD-8746-AC3114C8B7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48B397-F7E7-42E5-9CBD-E1D013BE3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24" y="2152650"/>
            <a:ext cx="3505200" cy="2247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C7EC01-373E-4D0F-90CF-E14EC2539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22" y="2629298"/>
            <a:ext cx="3886200" cy="2848768"/>
          </a:xfrm>
          <a:prstGeom prst="rect">
            <a:avLst/>
          </a:prstGeom>
        </p:spPr>
      </p:pic>
      <p:pic>
        <p:nvPicPr>
          <p:cNvPr id="1028" name="Picture 4" descr="Форум &quot;Молоко России-2024&quot;">
            <a:extLst>
              <a:ext uri="{FF2B5EF4-FFF2-40B4-BE49-F238E27FC236}">
                <a16:creationId xmlns:a16="http://schemas.microsoft.com/office/drawing/2014/main" id="{FACB679E-8857-44CD-B1A6-1BD175C0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20" y="448833"/>
            <a:ext cx="3431537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5C569B-F152-4109-A420-D52A2F082665}"/>
              </a:ext>
            </a:extLst>
          </p:cNvPr>
          <p:cNvSpPr/>
          <p:nvPr/>
        </p:nvSpPr>
        <p:spPr>
          <a:xfrm>
            <a:off x="4460679" y="5618624"/>
            <a:ext cx="3782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форум «Молоко России - 2025» – в Екатеринбурге</a:t>
            </a:r>
            <a:endParaRPr lang="ru-RU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2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9D90135-396C-DB42-A440-C98EFD3F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493" y="2176042"/>
            <a:ext cx="4319214" cy="1506638"/>
          </a:xfrm>
        </p:spPr>
        <p:txBody>
          <a:bodyPr/>
          <a:lstStyle/>
          <a:p>
            <a:pPr algn="ctr"/>
            <a:r>
              <a:rPr lang="ru-RU" b="1" dirty="0"/>
              <a:t>Спасибо за внимание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94C97E-EACA-8AD8-71DB-A31FAA23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24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53699D-530D-44BB-8211-0680A2E833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1A0CCC8-3F83-44B9-AD7B-89415662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58" y="234955"/>
            <a:ext cx="10469359" cy="916952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племенных хозяйств по разведению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крупного рогатого скота голштинской породы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F0B15-BB3B-4428-801D-18787CF5E0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ru-RU"/>
              <a:t>Цели и задачи 2019-2021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BDFCF92-D227-4896-963E-E0B75E9F6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207963"/>
              </p:ext>
            </p:extLst>
          </p:nvPr>
        </p:nvGraphicFramePr>
        <p:xfrm>
          <a:off x="601684" y="1125854"/>
          <a:ext cx="11456966" cy="5341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809">
                  <a:extLst>
                    <a:ext uri="{9D8B030D-6E8A-4147-A177-3AD203B41FA5}">
                      <a16:colId xmlns:a16="http://schemas.microsoft.com/office/drawing/2014/main" val="1300918842"/>
                    </a:ext>
                  </a:extLst>
                </a:gridCol>
                <a:gridCol w="5725839">
                  <a:extLst>
                    <a:ext uri="{9D8B030D-6E8A-4147-A177-3AD203B41FA5}">
                      <a16:colId xmlns:a16="http://schemas.microsoft.com/office/drawing/2014/main" val="2557918014"/>
                    </a:ext>
                  </a:extLst>
                </a:gridCol>
                <a:gridCol w="856154">
                  <a:extLst>
                    <a:ext uri="{9D8B030D-6E8A-4147-A177-3AD203B41FA5}">
                      <a16:colId xmlns:a16="http://schemas.microsoft.com/office/drawing/2014/main" val="2534998574"/>
                    </a:ext>
                  </a:extLst>
                </a:gridCol>
                <a:gridCol w="777124">
                  <a:extLst>
                    <a:ext uri="{9D8B030D-6E8A-4147-A177-3AD203B41FA5}">
                      <a16:colId xmlns:a16="http://schemas.microsoft.com/office/drawing/2014/main" val="383679046"/>
                    </a:ext>
                  </a:extLst>
                </a:gridCol>
                <a:gridCol w="1027383">
                  <a:extLst>
                    <a:ext uri="{9D8B030D-6E8A-4147-A177-3AD203B41FA5}">
                      <a16:colId xmlns:a16="http://schemas.microsoft.com/office/drawing/2014/main" val="1863292983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2476509771"/>
                    </a:ext>
                  </a:extLst>
                </a:gridCol>
                <a:gridCol w="803466">
                  <a:extLst>
                    <a:ext uri="{9D8B030D-6E8A-4147-A177-3AD203B41FA5}">
                      <a16:colId xmlns:a16="http://schemas.microsoft.com/office/drawing/2014/main" val="2012594729"/>
                    </a:ext>
                  </a:extLst>
                </a:gridCol>
                <a:gridCol w="922009">
                  <a:extLst>
                    <a:ext uri="{9D8B030D-6E8A-4147-A177-3AD203B41FA5}">
                      <a16:colId xmlns:a16="http://schemas.microsoft.com/office/drawing/2014/main" val="1935130039"/>
                    </a:ext>
                  </a:extLst>
                </a:gridCol>
              </a:tblGrid>
              <a:tr h="4564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округа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541684"/>
                  </a:ext>
                </a:extLst>
              </a:tr>
              <a:tr h="4564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ПЗ-племзаводы; ПР- 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племрепродукторы</a:t>
                      </a:r>
                      <a:endParaRPr lang="ru-RU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910519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ДАЛЬНЕВОСТОЧНЫЙ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470271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ПРИВОЛЖСКИЙ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437165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353874"/>
                  </a:ext>
                </a:extLst>
              </a:tr>
              <a:tr h="441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СЕВЕРО-КАВКАЗСКИЙ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4054926"/>
                  </a:ext>
                </a:extLst>
              </a:tr>
              <a:tr h="43160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СИБИРСКИЙ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1821175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УРАЛЬСКИЙ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5542769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ХАНТЫ - МАНСИЙСКИЙ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7082802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0339650"/>
                  </a:ext>
                </a:extLst>
              </a:tr>
              <a:tr h="3987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ЧУКОТСКИЙ АВТОНОМНЫЙ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7761616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ЮЖНЫЙ ФЕДЕРАЛЬНЫЙ ОКРУГ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2911267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61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551F0C-D51E-435C-AAD4-C96A1B3C7F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CC75B18-BA71-49B8-B771-23EF994683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725339"/>
              </p:ext>
            </p:extLst>
          </p:nvPr>
        </p:nvGraphicFramePr>
        <p:xfrm>
          <a:off x="700403" y="871607"/>
          <a:ext cx="5950334" cy="326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1CCA32E-B116-4420-98BE-FA8CBA21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4" y="227330"/>
            <a:ext cx="6826584" cy="644277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численности поголовья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породам  крупного рогатого скота</a:t>
            </a:r>
          </a:p>
        </p:txBody>
      </p:sp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id="{0B04ADD2-9297-4C7D-B8A1-DCA67BC12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119123"/>
              </p:ext>
            </p:extLst>
          </p:nvPr>
        </p:nvGraphicFramePr>
        <p:xfrm>
          <a:off x="6184795" y="3446986"/>
          <a:ext cx="5952979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8CE7878F-788F-4469-870F-BB0355AEEB35}"/>
              </a:ext>
            </a:extLst>
          </p:cNvPr>
          <p:cNvSpPr txBox="1">
            <a:spLocks/>
          </p:cNvSpPr>
          <p:nvPr/>
        </p:nvSpPr>
        <p:spPr>
          <a:xfrm>
            <a:off x="6650737" y="2784723"/>
            <a:ext cx="5541263" cy="6442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молочной продуктивности голштинских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(ч/п масть)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A681C-15E3-45F6-84B6-69BF78BBBF0B}"/>
              </a:ext>
            </a:extLst>
          </p:cNvPr>
          <p:cNvSpPr txBox="1"/>
          <p:nvPr/>
        </p:nvSpPr>
        <p:spPr>
          <a:xfrm>
            <a:off x="-420625" y="4417358"/>
            <a:ext cx="70713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3150" lvl="1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продуктивность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150" lvl="1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2023 год)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7315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Члены-Ассоциации -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10 570 кг</a:t>
            </a:r>
          </a:p>
          <a:p>
            <a:pPr marL="107315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племенным голштинским -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9800 кг </a:t>
            </a:r>
          </a:p>
          <a:p>
            <a:pPr marL="107315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 голштинским – 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8770 кг</a:t>
            </a:r>
          </a:p>
          <a:p>
            <a:pPr marL="107315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Голштинские к/п масти – 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8270 кг</a:t>
            </a:r>
          </a:p>
          <a:p>
            <a:pPr marL="1073150" lvl="1"/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150" lvl="1"/>
            <a:endParaRPr lang="ru-RU" sz="2400" i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FAFAC-2685-498E-BAE4-356DAAE9FBBD}"/>
              </a:ext>
            </a:extLst>
          </p:cNvPr>
          <p:cNvSpPr txBox="1"/>
          <p:nvPr/>
        </p:nvSpPr>
        <p:spPr>
          <a:xfrm>
            <a:off x="5669280" y="277684"/>
            <a:ext cx="646849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3150" lvl="1" algn="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ВНИИПлем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73150" lvl="1" algn="r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01.01.2024)</a:t>
            </a:r>
          </a:p>
          <a:p>
            <a:pPr marL="1073150" lvl="1" algn="r"/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 млн. КРС – 1,6 млн. </a:t>
            </a:r>
            <a:r>
              <a:rPr lang="ru-RU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073150" lvl="1" algn="r"/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голштинской породы</a:t>
            </a:r>
          </a:p>
          <a:p>
            <a:pPr marL="1073150" lvl="1" algn="r"/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 млн. КРС - 0,7 млн. </a:t>
            </a:r>
            <a:r>
              <a:rPr lang="ru-RU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073150" lvl="1" algn="r"/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красно-пёстрой масти</a:t>
            </a:r>
          </a:p>
          <a:p>
            <a:pPr marL="1073150" lvl="1" algn="r"/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тыс.КРС</a:t>
            </a:r>
            <a:r>
              <a:rPr lang="ru-RU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30 </a:t>
            </a:r>
            <a:r>
              <a:rPr lang="ru-RU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тыс.коров</a:t>
            </a:r>
            <a:endParaRPr lang="ru-RU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3150" lvl="1"/>
            <a:r>
              <a:rPr lang="ru-RU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70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4229AF-02D5-4FCB-A4B3-CD7AB27A78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15D8C27-7C02-4A5F-A716-5EB2B37C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4" y="136525"/>
            <a:ext cx="11335979" cy="812166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хозяйства страны по разведению 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крупного рогатого скота голштинской породы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F30F704-7C35-4C93-8D6F-A8FDAAE4B2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585175"/>
              </p:ext>
            </p:extLst>
          </p:nvPr>
        </p:nvGraphicFramePr>
        <p:xfrm>
          <a:off x="697524" y="1127823"/>
          <a:ext cx="11335979" cy="5668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9612">
                  <a:extLst>
                    <a:ext uri="{9D8B030D-6E8A-4147-A177-3AD203B41FA5}">
                      <a16:colId xmlns:a16="http://schemas.microsoft.com/office/drawing/2014/main" val="1017768285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819240979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3410544351"/>
                    </a:ext>
                  </a:extLst>
                </a:gridCol>
                <a:gridCol w="1719072">
                  <a:extLst>
                    <a:ext uri="{9D8B030D-6E8A-4147-A177-3AD203B41FA5}">
                      <a16:colId xmlns:a16="http://schemas.microsoft.com/office/drawing/2014/main" val="4054406540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3721470345"/>
                    </a:ext>
                  </a:extLst>
                </a:gridCol>
              </a:tblGrid>
              <a:tr h="548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262855652"/>
                  </a:ext>
                </a:extLst>
              </a:tr>
              <a:tr h="490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ЭкоНиваАгро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Воронежская обл.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61 056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38 899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856649659"/>
                  </a:ext>
                </a:extLst>
              </a:tr>
              <a:tr h="741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«Агрокомплекс» им. Н.И. Ткачева»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33 256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21 090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1394237302"/>
                  </a:ext>
                </a:extLst>
              </a:tr>
              <a:tr h="64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«Калужская Нива»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Калужская обл.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29 485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19 443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1901307515"/>
                  </a:ext>
                </a:extLst>
              </a:tr>
              <a:tr h="64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«Сибирская Нива»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Новосибирская обл.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23 076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15 717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1667835818"/>
                  </a:ext>
                </a:extLst>
              </a:tr>
              <a:tr h="661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Пачелмское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Пензенская обл.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13 451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2176215335"/>
                  </a:ext>
                </a:extLst>
              </a:tr>
              <a:tr h="548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«ОКА МОЛОКО»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Рязанская обл.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18 484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12 087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2262528741"/>
                  </a:ext>
                </a:extLst>
              </a:tr>
              <a:tr h="100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Агропромкомплектация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-Курск»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Курская обл.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17 430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662883183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«Родина»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13 979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8 615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4" marR="57154" marT="0" marB="0" anchor="ctr"/>
                </a:tc>
                <a:extLst>
                  <a:ext uri="{0D108BD9-81ED-4DB2-BD59-A6C34878D82A}">
                    <a16:rowId xmlns:a16="http://schemas.microsoft.com/office/drawing/2014/main" val="136525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96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47958F-F8D0-4FD3-AEE9-A7F121C0AC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C216C9-0114-4D0F-BAC3-6878D64A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59" y="349254"/>
            <a:ext cx="9223191" cy="11842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соотношения полов приплода в голштинских стадах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39E4E18-2BD8-4BAB-8CA1-A104EA6E32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042016"/>
              </p:ext>
            </p:extLst>
          </p:nvPr>
        </p:nvGraphicFramePr>
        <p:xfrm>
          <a:off x="1106488" y="1676400"/>
          <a:ext cx="9237662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40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Заголовок 2">
            <a:extLst>
              <a:ext uri="{FF2B5EF4-FFF2-40B4-BE49-F238E27FC236}">
                <a16:creationId xmlns:a16="http://schemas.microsoft.com/office/drawing/2014/main" id="{65FFF604-79F5-1242-856F-13C87AA65D2B}"/>
              </a:ext>
            </a:extLst>
          </p:cNvPr>
          <p:cNvSpPr txBox="1">
            <a:spLocks/>
          </p:cNvSpPr>
          <p:nvPr/>
        </p:nvSpPr>
        <p:spPr>
          <a:xfrm>
            <a:off x="1173053" y="31306"/>
            <a:ext cx="10485623" cy="898521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rlito" panose="020F0502020204030204" pitchFamily="34" charset="0"/>
                <a:ea typeface="+mj-ea"/>
                <a:cs typeface="Carlito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СЦ в рамках Приказа №336 от 02.06.2022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DE7A64C-0880-894B-9A04-A33E4E46E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32" y="929827"/>
            <a:ext cx="5702631" cy="46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5"/>
              </a:spcBef>
              <a:buFontTx/>
              <a:buNone/>
            </a:pP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ru-RU" alt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видам племенных хозяйств «племенной завод» и  «племенной репродуктор» устанавливаются  следующие требования: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1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плана племенной работы,  разработанного совместно с селекционным центром по соответствующей породе племенных животных</a:t>
            </a:r>
            <a:endParaRPr lang="en-US" alt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1000"/>
              </a:lnSpc>
              <a:spcBef>
                <a:spcPct val="0"/>
              </a:spcBef>
              <a:buFontTx/>
              <a:buNone/>
            </a:pPr>
            <a:endParaRPr lang="ru-RU" altLang="ru-RU" sz="2000" i="1" dirty="0">
              <a:solidFill>
                <a:schemeClr val="tx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01000"/>
              </a:lnSpc>
              <a:spcBef>
                <a:spcPct val="0"/>
              </a:spcBef>
              <a:buFontTx/>
              <a:buNone/>
            </a:pPr>
            <a:r>
              <a:rPr lang="ru-RU" altLang="ru-RU" sz="2000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селекционным центрам по породе:</a:t>
            </a:r>
            <a:endParaRPr lang="en-US" altLang="ru-RU" sz="2000" i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1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плана племенной работы по соответствующей породе на уровне </a:t>
            </a:r>
          </a:p>
          <a:p>
            <a:pPr eaLnBrk="1" hangingPunct="1">
              <a:lnSpc>
                <a:spcPct val="101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популяции</a:t>
            </a:r>
            <a:endParaRPr lang="en-US" alt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1000"/>
              </a:lnSpc>
              <a:spcBef>
                <a:spcPct val="0"/>
              </a:spcBef>
              <a:buFontTx/>
              <a:buNone/>
            </a:pPr>
            <a:endParaRPr lang="ru-RU" altLang="ru-RU" sz="2000" b="1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333333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alt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 в силу с 1 марта 2023 года)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663CFF09-398B-CF42-B5AA-D1F040B93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917"/>
          <a:stretch/>
        </p:blipFill>
        <p:spPr bwMode="auto">
          <a:xfrm>
            <a:off x="5718341" y="1606477"/>
            <a:ext cx="2958122" cy="434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FB0BBA-BBF1-BD3A-AD5C-DBB396084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51692" y="6292469"/>
            <a:ext cx="496216" cy="485982"/>
          </a:xfrm>
        </p:spPr>
        <p:txBody>
          <a:bodyPr/>
          <a:lstStyle/>
          <a:p>
            <a:fld id="{1A789688-CD6D-4587-8B23-E7021175730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99E1EBF-2CB3-4A1E-A153-0EFCDD5B84B9}"/>
              </a:ext>
            </a:extLst>
          </p:cNvPr>
          <p:cNvSpPr txBox="1">
            <a:spLocks/>
          </p:cNvSpPr>
          <p:nvPr/>
        </p:nvSpPr>
        <p:spPr bwMode="auto">
          <a:xfrm>
            <a:off x="713232" y="6292469"/>
            <a:ext cx="5903468" cy="73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 b="1" kern="1200">
                <a:solidFill>
                  <a:srgbClr val="153D88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609585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1219170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828754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438339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год создания Ассоциации; </a:t>
            </a:r>
          </a:p>
          <a:p>
            <a:pPr algn="l"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регистрация в МСХ РФ</a:t>
            </a:r>
          </a:p>
          <a:p>
            <a:pPr algn="l"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перерегистрация в МСХ РФ</a:t>
            </a:r>
          </a:p>
          <a:p>
            <a:pPr>
              <a:defRPr/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DBAD00-0CF3-4099-8D96-3B5B945E4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1828800"/>
            <a:ext cx="3482497" cy="49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789688-CD6D-4587-8B23-E70211757306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CF1D82-1C4F-54EE-C2A4-D3FBC10A8A6E}"/>
              </a:ext>
            </a:extLst>
          </p:cNvPr>
          <p:cNvSpPr txBox="1"/>
          <p:nvPr/>
        </p:nvSpPr>
        <p:spPr>
          <a:xfrm>
            <a:off x="565608" y="907698"/>
            <a:ext cx="10804233" cy="732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ru-RU" b="1" dirty="0">
                <a:solidFill>
                  <a:srgbClr val="0070C0"/>
                </a:solidFill>
              </a:rPr>
              <a:t>разработка селекционного плана (программы) по породе, направленной на совершенствование породных качеств, повышение экономической эффективности производства животноводческой продукции 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анализ селекционных показателей и дальнейшее совершенствование породы на популяционном уровне, а также с учётом региональных особенностей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унификация подходов к сбору данных и формирование достоверных баз данных первичного учета показателей молочной продуктивности, репродуктивной функции и здоровья животных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участие в разработке методов оценки животных и селекционных индексов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экспертиза племенной продукции на территории РФ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разработка предложений для организаций по искусственному осеменению, в том числе по заказным спариваниям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участие в научных исследованиях, направленных на совершенствования породных качеств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проведение регулярных координационных советов по голштинской породе, конференций, обучающих семинаров с племенными хозяйствами.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участие в выставках и популяризация породы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Взаимодействие с органами государственной власти (работа в рабочих группах и комиссиях, инициативные запросы, участие в процедурах получения «племенного статуса»)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обмен опытом</a:t>
            </a:r>
          </a:p>
          <a:p>
            <a:pPr marL="285750" lvl="0" indent="-285750">
              <a:buFontTx/>
              <a:buChar char="-"/>
            </a:pPr>
            <a:endParaRPr lang="ru-RU" dirty="0"/>
          </a:p>
          <a:p>
            <a:pPr marL="800100" lvl="1" indent="-342900">
              <a:buFont typeface="Wingdings" pitchFamily="2" charset="2"/>
              <a:buChar char="§"/>
            </a:pPr>
            <a:endParaRPr lang="ru-RU" sz="2200" dirty="0"/>
          </a:p>
          <a:p>
            <a:pPr marL="285750" lvl="0" indent="-285750">
              <a:buFontTx/>
              <a:buChar char="-"/>
            </a:pP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1600" b="1" dirty="0">
              <a:solidFill>
                <a:srgbClr val="6699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B9DDB-FBA4-F155-52D9-16A49DE59A39}"/>
              </a:ext>
            </a:extLst>
          </p:cNvPr>
          <p:cNvSpPr txBox="1"/>
          <p:nvPr/>
        </p:nvSpPr>
        <p:spPr>
          <a:xfrm>
            <a:off x="892357" y="212613"/>
            <a:ext cx="101526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Цели и задачи селекционного центра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39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6641</TotalTime>
  <Words>1416</Words>
  <Application>Microsoft Office PowerPoint</Application>
  <PresentationFormat>Широкоэкранный</PresentationFormat>
  <Paragraphs>410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Carlito</vt:lpstr>
      <vt:lpstr>Times New Roman</vt:lpstr>
      <vt:lpstr>Wingdings</vt:lpstr>
      <vt:lpstr>Тема Office</vt:lpstr>
      <vt:lpstr>  Алгоритм взаимодействия  селекционного центра с хозяйствами по разведению крупного рогатого скота голштинской породы в рамках 336 Приказа МСХ РФ   Ряпосова М.В. ,член правления заместитель директора по научной работе, доктор биол. наук, доцент   </vt:lpstr>
      <vt:lpstr>Презентация PowerPoint</vt:lpstr>
      <vt:lpstr>Презентация PowerPoint</vt:lpstr>
      <vt:lpstr>Динамика количества племенных хозяйств по разведению  крупного рогатого скота голштинской породы</vt:lpstr>
      <vt:lpstr>Динамика  численности поголовья  по породам  крупного рогатого скота</vt:lpstr>
      <vt:lpstr>Крупнейшие хозяйства страны по разведению  крупного рогатого скота голштинской породы</vt:lpstr>
      <vt:lpstr>Динамика соотношения полов приплода в голштинских стадах</vt:lpstr>
      <vt:lpstr>Презентация PowerPoint</vt:lpstr>
      <vt:lpstr>Презентация PowerPoint</vt:lpstr>
      <vt:lpstr>Презентация PowerPoint</vt:lpstr>
      <vt:lpstr>Презентация PowerPoint</vt:lpstr>
      <vt:lpstr>  ТРЕБОВАНИЯ К ПЛЕМЕННЫМ ГОЛШТИНСКИМ ХОЗЯЙСТВАМ  1 Ведение достоверного учета племенных и продуктивных качеств племенного животного в целях его дальнейшего использования; 2. Осуществление оценки качества молока в лабораториях СККМ либо с автоматической передачей в системы информационного обеспечения в области племенного животноводства 3. Осуществление чистопородного разведения племенных животных в целях консолидации и типизации присущих породе признаков; 4. Получение ремонтного молодняка для комплектования собственных стад и реализации гражданам и юридическим лицам, осуществляющим деятельность в области племенного животноводства и сельскохозяйственное производство; 5. Осуществление оценки по качеству потомства и (или) собственной продуктивности живых племенных животных-производителей, находящихся в племенном хозяйстве; 6. Реализация плана племенной работы, разработанного совместно с селекционным центром по соответствующей породе племенных животных 7. Участие в совершенствовании и сохранении пород животных на популяционном уровне, а также генетическом мониторинге и экспертизе племенной продукции (материала); 8. Участие в выставках, выводках и аукционах племенных животных;  9.Определение достоверности происхождения животных в ЛМГЭ (ДНК-метод)- полная семья 10. Племенные заводы – заказные спаривания 11. Ветеринарное благополучие племенного хозяйства. Подготовка в ФГИАС ПР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замечания в Планах ПР</vt:lpstr>
      <vt:lpstr>Презентация PowerPoint</vt:lpstr>
      <vt:lpstr>Презентация PowerPoint</vt:lpstr>
      <vt:lpstr>Презентация PowerPoint</vt:lpstr>
      <vt:lpstr>Екатеринбург-2023</vt:lpstr>
      <vt:lpstr>Казань,  в рамках Российского дня поля-2023</vt:lpstr>
      <vt:lpstr>Участие членов Ассоциации в выставке  «Золотая осень-2023,2024»</vt:lpstr>
      <vt:lpstr>Калининград-2023</vt:lpstr>
      <vt:lpstr>Москва-2023</vt:lpstr>
      <vt:lpstr>Презентация PowerPoint</vt:lpstr>
      <vt:lpstr>Презентация PowerPoint</vt:lpstr>
      <vt:lpstr> Чат в Телеграмм-канале «Голштины в России» Членов Ассоциации  </vt:lpstr>
      <vt:lpstr> Всероссийская конференция   «Племенное животноводство глазами сельхозтоваропроизводителей.  Настоящее и будущее» 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Чернышков</dc:creator>
  <cp:lastModifiedBy>Lenovo</cp:lastModifiedBy>
  <cp:revision>242</cp:revision>
  <cp:lastPrinted>2023-04-17T07:30:34Z</cp:lastPrinted>
  <dcterms:created xsi:type="dcterms:W3CDTF">2018-11-20T08:30:02Z</dcterms:created>
  <dcterms:modified xsi:type="dcterms:W3CDTF">2024-11-21T06:47:20Z</dcterms:modified>
</cp:coreProperties>
</file>