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75" r:id="rId5"/>
    <p:sldId id="271" r:id="rId6"/>
    <p:sldId id="276" r:id="rId7"/>
    <p:sldId id="274" r:id="rId8"/>
    <p:sldId id="277" r:id="rId9"/>
    <p:sldId id="278" r:id="rId10"/>
    <p:sldId id="266" r:id="rId11"/>
    <p:sldId id="279" r:id="rId12"/>
    <p:sldId id="280" r:id="rId13"/>
    <p:sldId id="281" r:id="rId14"/>
    <p:sldId id="283" r:id="rId15"/>
    <p:sldId id="284" r:id="rId16"/>
    <p:sldId id="285" r:id="rId17"/>
    <p:sldId id="286" r:id="rId18"/>
    <p:sldId id="297" r:id="rId19"/>
    <p:sldId id="287" r:id="rId20"/>
    <p:sldId id="288" r:id="rId21"/>
    <p:sldId id="299" r:id="rId22"/>
    <p:sldId id="291" r:id="rId23"/>
    <p:sldId id="292" r:id="rId24"/>
    <p:sldId id="300" r:id="rId25"/>
    <p:sldId id="293" r:id="rId26"/>
    <p:sldId id="294" r:id="rId27"/>
    <p:sldId id="295" r:id="rId28"/>
    <p:sldId id="26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55" autoAdjust="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RLBR240&amp;n=171435&amp;date=06.07.2021&amp;dst=100337&amp;fld=13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fr.gov.ru/branches/komi/info/~rabotodatelam/201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-prom.consultant.ru/cloud/cgi/online.cgi?req=doc;rnd=622c6e13a3b627f7940154b36ff9df37;base=law;n=434896;dst=100257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loud-prom.consultant.ru/cloud/cgi/online.cgi?req=doc;rnd=622c6e13a3b627f7940154b36ff9df37;base=law;n=434896;dst=10039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kleverkirov@mail.ru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PBI&amp;n=322198&amp;date=20.11.202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ogin.consultant.ru/link/?req=doc&amp;base=PBI&amp;n=308668&amp;dst=100015&amp;field=134&amp;date=20.11.2023" TargetMode="External"/><Relationship Id="rId5" Type="http://schemas.openxmlformats.org/officeDocument/2006/relationships/hyperlink" Target="https://login.consultant.ru/link/?req=doc&amp;base=LAW&amp;n=433304&amp;dst=100498&amp;field=134&amp;date=20.11.2023" TargetMode="External"/><Relationship Id="rId4" Type="http://schemas.openxmlformats.org/officeDocument/2006/relationships/hyperlink" Target="https://login.consultant.ru/link/?req=doc&amp;base=LAW&amp;n=433304&amp;dst=102509&amp;field=134&amp;date=20.11.202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430621&amp;dst=2360&amp;field=134&amp;date=29.11.202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7274&amp;dst=100470&amp;field=134&amp;date=02.12.2021" TargetMode="External"/><Relationship Id="rId2" Type="http://schemas.openxmlformats.org/officeDocument/2006/relationships/hyperlink" Target="https://login.consultant.ru/link/?req=doc&amp;base=LAW&amp;n=47274&amp;dst=100019&amp;field=134&amp;date=02.12.202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s://login.consultant.ru/link/?req=doc&amp;base=PBI&amp;n=259213&amp;date=20.11.2023" TargetMode="External"/><Relationship Id="rId3" Type="http://schemas.openxmlformats.org/officeDocument/2006/relationships/hyperlink" Target="https://login.consultant.ru/link/?req=doc&amp;base=LAW&amp;n=47274&amp;dst=100096&amp;field=134&amp;date=20.11.2023" TargetMode="External"/><Relationship Id="rId7" Type="http://schemas.openxmlformats.org/officeDocument/2006/relationships/hyperlink" Target="https://login.consultant.ru/link/?req=doc&amp;base=QUEST&amp;n=209450&amp;dst=100013&amp;field=134&amp;date=20.11.2023" TargetMode="External"/><Relationship Id="rId12" Type="http://schemas.openxmlformats.org/officeDocument/2006/relationships/hyperlink" Target="https://login.consultant.ru/link/?req=doc&amp;base=QUEST&amp;n=212116&amp;dst=100017&amp;field=134&amp;date=20.11.2023" TargetMode="External"/><Relationship Id="rId17" Type="http://schemas.openxmlformats.org/officeDocument/2006/relationships/image" Target="../media/image10.png"/><Relationship Id="rId2" Type="http://schemas.openxmlformats.org/officeDocument/2006/relationships/hyperlink" Target="https://login.consultant.ru/link/?req=doc&amp;base=LAW&amp;n=47274&amp;dst=100036&amp;field=134&amp;date=20.11.2023" TargetMode="External"/><Relationship Id="rId16" Type="http://schemas.openxmlformats.org/officeDocument/2006/relationships/hyperlink" Target="https://login.consultant.ru/link/?req=doc&amp;base=QUEST&amp;n=218686&amp;dst=100013&amp;field=134&amp;date=20.11.202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ogin.consultant.ru/link/?req=doc&amp;base=LAW&amp;n=385617&amp;dst=100085&amp;field=134&amp;date=20.11.2023" TargetMode="External"/><Relationship Id="rId11" Type="http://schemas.openxmlformats.org/officeDocument/2006/relationships/hyperlink" Target="https://login.consultant.ru/link/?req=doc&amp;base=LAW&amp;n=433304&amp;dst=2364&amp;field=134&amp;date=20.11.2023" TargetMode="External"/><Relationship Id="rId5" Type="http://schemas.openxmlformats.org/officeDocument/2006/relationships/hyperlink" Target="https://login.consultant.ru/link/?req=doc&amp;base=LAW&amp;n=47274&amp;dst=100415&amp;field=134&amp;date=20.11.2023" TargetMode="External"/><Relationship Id="rId15" Type="http://schemas.openxmlformats.org/officeDocument/2006/relationships/hyperlink" Target="https://login.consultant.ru/link/?req=doc&amp;base=PBI&amp;n=259213&amp;dst=100019&amp;field=134&amp;date=20.11.2023" TargetMode="External"/><Relationship Id="rId10" Type="http://schemas.openxmlformats.org/officeDocument/2006/relationships/hyperlink" Target="https://login.consultant.ru/link/?req=doc&amp;base=PBI&amp;n=292148&amp;date=20.11.2023" TargetMode="External"/><Relationship Id="rId4" Type="http://schemas.openxmlformats.org/officeDocument/2006/relationships/hyperlink" Target="https://login.consultant.ru/link/?req=doc&amp;base=LAW&amp;n=47274&amp;dst=100402&amp;field=134&amp;date=20.11.2023" TargetMode="External"/><Relationship Id="rId9" Type="http://schemas.openxmlformats.org/officeDocument/2006/relationships/hyperlink" Target="https://login.consultant.ru/link/?req=doc&amp;base=LAW&amp;n=385617&amp;dst=100121&amp;field=134&amp;date=20.11.2023" TargetMode="External"/><Relationship Id="rId14" Type="http://schemas.openxmlformats.org/officeDocument/2006/relationships/hyperlink" Target="https://login.consultant.ru/link/?req=doc&amp;base=PBI&amp;n=259213&amp;dst=100015&amp;field=134&amp;date=20.11.202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284617&amp;dst=100043&amp;field=134&amp;date=20.11.2023" TargetMode="External"/><Relationship Id="rId2" Type="http://schemas.openxmlformats.org/officeDocument/2006/relationships/hyperlink" Target="https://login.consultant.ru/link/?req=doc&amp;base=LAW&amp;n=388711&amp;dst=100888&amp;field=134&amp;date=20.11.20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s://login.consultant.ru/link/?req=doc&amp;base=LAW&amp;n=388711&amp;dst=1448&amp;field=134&amp;date=20.11.2023" TargetMode="External"/><Relationship Id="rId4" Type="http://schemas.openxmlformats.org/officeDocument/2006/relationships/hyperlink" Target="https://login.consultant.ru/link/?req=doc&amp;base=LAW&amp;n=460025&amp;dst=8769&amp;field=134&amp;date=20.11.202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71801" y="6383383"/>
            <a:ext cx="257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Киров 2024</a:t>
            </a:r>
          </a:p>
        </p:txBody>
      </p:sp>
      <p:pic>
        <p:nvPicPr>
          <p:cNvPr id="38915" name="Picture 3" descr="http://dsx-kirov.ru/images/header-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5869" cy="123212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619672" y="18864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</p:txBody>
      </p:sp>
      <p:pic>
        <p:nvPicPr>
          <p:cNvPr id="12" name="Picture 812" descr="https://static1.bigstockphoto.com/1/7/2/large1500/271970413.jpg"/>
          <p:cNvPicPr>
            <a:picLocks noChangeAspect="1" noChangeArrowheads="1"/>
          </p:cNvPicPr>
          <p:nvPr/>
        </p:nvPicPr>
        <p:blipFill>
          <a:blip r:embed="rId3" cstate="print"/>
          <a:srcRect r="-89" b="10042"/>
          <a:stretch>
            <a:fillRect/>
          </a:stretch>
        </p:blipFill>
        <p:spPr bwMode="auto">
          <a:xfrm>
            <a:off x="7452320" y="260648"/>
            <a:ext cx="1305297" cy="107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19672" y="1268760"/>
            <a:ext cx="7380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</a:t>
            </a:r>
            <a:r>
              <a:rPr lang="ru-RU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грантовику</a:t>
            </a:r>
            <a:r>
              <a:rPr lang="ru-RU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«Новые работники! ОТЧЕТЫ ПО ГРАНТУ. ОТЧЕТНОСТЬ»</a:t>
            </a:r>
          </a:p>
        </p:txBody>
      </p:sp>
      <p:pic>
        <p:nvPicPr>
          <p:cNvPr id="13" name="Рисунок 12" descr="https://cf2.ppt-online.org/files2/slide/k/ktOFQRVnCof83GqvIcXw5sM2iN10zdEZubLKep/slide-2.jpg"/>
          <p:cNvPicPr/>
          <p:nvPr/>
        </p:nvPicPr>
        <p:blipFill>
          <a:blip r:embed="rId4" cstate="print"/>
          <a:srcRect l="4251" t="1071" r="62446" b="52500"/>
          <a:stretch>
            <a:fillRect/>
          </a:stretch>
        </p:blipFill>
        <p:spPr bwMode="auto">
          <a:xfrm>
            <a:off x="0" y="1772816"/>
            <a:ext cx="1978634" cy="206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lki-rt.ru/images/uploads/news/2019/9/16/99537f780258decb97f33be5f32a9cb1.jpg"/>
          <p:cNvPicPr/>
          <p:nvPr/>
        </p:nvPicPr>
        <p:blipFill>
          <a:blip r:embed="rId5" cstate="print"/>
          <a:srcRect l="25913" t="16466" r="34201" b="8925"/>
          <a:stretch>
            <a:fillRect/>
          </a:stretch>
        </p:blipFill>
        <p:spPr bwMode="auto">
          <a:xfrm>
            <a:off x="7164288" y="4293096"/>
            <a:ext cx="197971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ic.pics.livejournal.com/olgaboyko/62420786/227858/227858_900.jpg"/>
          <p:cNvPicPr>
            <a:picLocks noChangeAspect="1" noChangeArrowheads="1"/>
          </p:cNvPicPr>
          <p:nvPr/>
        </p:nvPicPr>
        <p:blipFill>
          <a:blip r:embed="rId6" cstate="print"/>
          <a:srcRect t="6720" r="1721" b="6761"/>
          <a:stretch>
            <a:fillRect/>
          </a:stretch>
        </p:blipFill>
        <p:spPr bwMode="auto">
          <a:xfrm>
            <a:off x="1" y="4433940"/>
            <a:ext cx="1835696" cy="2424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678171"/>
      </p:ext>
    </p:extLst>
  </p:cSld>
  <p:clrMapOvr>
    <a:masterClrMapping/>
  </p:clrMapOvr>
  <p:transition advTm="4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88640"/>
            <a:ext cx="9144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 февраля, ежегодно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течении 5 лет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предоставлять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отдел реализации программ развития сельских территорий и малых форм хозяйствования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копию формы по КНД 1151162 "Персонифицированные сведения о физических лицах", утверждаемой приказом Федеральной налоговой службы от 29.09.2022 № ЕД-7-11/878@,с отметкой о принятии налоговым органом, за декабрь отчетного года.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 l="29414" t="11368" r="35651" b="3235"/>
          <a:stretch>
            <a:fillRect/>
          </a:stretch>
        </p:blipFill>
        <p:spPr bwMode="auto">
          <a:xfrm>
            <a:off x="251520" y="1628800"/>
            <a:ext cx="3600400" cy="495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29613" t="12575" r="35653" b="5487"/>
          <a:stretch>
            <a:fillRect/>
          </a:stretch>
        </p:blipFill>
        <p:spPr bwMode="auto">
          <a:xfrm>
            <a:off x="4572000" y="1602835"/>
            <a:ext cx="3960440" cy="525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280920" cy="609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ОТЧЕТНОСТЬ БУХГАЛТЕРСКАЯ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Расчет страховых взносов (РСВ) за 2024 год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Налоговый кодекс разрешает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сдавать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РСВ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бумаге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так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электронно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Но тут есть одна особенность: если численность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физлиц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которым начислены выплаты в отчетном периоде, у отчитывающейся компании или ИП больше 10 человек, страхователь обязан отчитаться исключительно в электронном формате (п. 10 ст. 431 НК РФ).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Единый КБК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Разбивать взносы по видам страхования не нужно, КБК для взносов будет общий —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182 1 02 01000 01 1000 160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Именно этот код бюджетной классификации утвердил Минфин в приказе от 22.11.2022 № 177н.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Единый тариф по взносам в ФНС </a:t>
            </a:r>
            <a:r>
              <a:rPr lang="ru-RU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главу КФХ</a:t>
            </a:r>
            <a:endParaRPr lang="ru-RU" sz="1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РСВ  с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фиксированном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размере для КФХ составит за 2024 году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49 500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Страховые платежи за полные месяцы = 49 500: 12 × Количество полных месяцев регистрации ИП,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Страховые платежи за неполные месяцы =  49 500: 12 : Количество дней в месяце  *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Количество дней регистрации ИП.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Единый тариф по взносам в ФНС </a:t>
            </a:r>
            <a:r>
              <a:rPr lang="ru-RU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работника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начисленной заработной платы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146292"/>
            <a:ext cx="8784976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Расчет по страховым взносам вам нужно будет сдавать в ИФНС по своему месту нахождения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КФХ есть наемные работники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сдавать расчет нужно ежеквартально в сроки, установленные для лиц, которые производят выплаты.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сдачи РСВ за год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позднее 25 января года,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следующего за истекшим.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последний день срока выпадает на выходной, нерабочий праздничный или нерабочий день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окончание срока переносится на ближайший следующий за ним рабочий.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"Налогоплательщик ЮЛ"  предназначена для автоматизации процесса подготовки документов налоговой и бухгалтерской отчетности. Разработчиком программы является Федеральное государственное унитарное предприятие "Главный научно-исследовательский вычислительный центр Федеральной налоговой службы" (ФГУП ГНИВЦ ФНС России).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663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сдачи расчет по страховым взносам</a:t>
            </a:r>
          </a:p>
        </p:txBody>
      </p:sp>
      <p:pic>
        <p:nvPicPr>
          <p:cNvPr id="10242" name="Picture 2" descr="https://agraroom.ru/upload/000/u1/4/7/selskogo-hozjaistva-agraroom-photo-normal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645024"/>
            <a:ext cx="529258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12160" y="69269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ИНН Индивидуального предпринимателя главы КФХ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0192" y="1268760"/>
            <a:ext cx="2131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Номер страницы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0019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67544" y="1196752"/>
            <a:ext cx="832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КПП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256" y="217234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Календарный год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72200" y="2492896"/>
            <a:ext cx="237626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Код по месту нахождения.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Код можно найти в Приложение N 4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 Порядку заполнения формы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расчета по страховым взносам,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утвержденному приказом ФНС России от 29.09.22 N ЕД-7-11/878@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852936"/>
            <a:ext cx="129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Наименование организации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72200" y="4437112"/>
            <a:ext cx="25922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Средняя численность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(Средняя численность работников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СПИСОЧНАЯ численность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(где только основные работники.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Ее считаем по числу хранящихся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трудовых книжек)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+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средняя численность внешних СОВМЕСТИТЕЛЕЙ +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средняя численность ДОГОВОРНИКОВ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5805264"/>
            <a:ext cx="111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Количество страниц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39752" y="465313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1915" t="15663" r="9173" b="11244"/>
          <a:stretch>
            <a:fillRect/>
          </a:stretch>
        </p:blipFill>
        <p:spPr bwMode="auto">
          <a:xfrm>
            <a:off x="1547664" y="332656"/>
            <a:ext cx="45365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Прямая со стрелкой 43"/>
          <p:cNvCxnSpPr/>
          <p:nvPr/>
        </p:nvCxnSpPr>
        <p:spPr>
          <a:xfrm flipH="1">
            <a:off x="4716016" y="1052736"/>
            <a:ext cx="129614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0" idx="1"/>
          </p:cNvCxnSpPr>
          <p:nvPr/>
        </p:nvCxnSpPr>
        <p:spPr>
          <a:xfrm flipH="1" flipV="1">
            <a:off x="4860032" y="1412776"/>
            <a:ext cx="1440160" cy="98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5508104" y="2708920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6" idx="1"/>
          </p:cNvCxnSpPr>
          <p:nvPr/>
        </p:nvCxnSpPr>
        <p:spPr>
          <a:xfrm flipH="1">
            <a:off x="5436096" y="2326234"/>
            <a:ext cx="1440160" cy="226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4067944" y="5013176"/>
            <a:ext cx="23762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475656" y="1412776"/>
            <a:ext cx="172819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187624" y="3212976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971600" y="6165304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32201" t="12381" r="31450" b="10238"/>
          <a:stretch>
            <a:fillRect/>
          </a:stretch>
        </p:blipFill>
        <p:spPr bwMode="auto">
          <a:xfrm>
            <a:off x="2843808" y="188640"/>
            <a:ext cx="5184576" cy="640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620688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1 - так как платит сам плательщик – ИП глава КФХ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70080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ФИО Главы КФХ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504" y="515719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Подпись главы КФХ, дата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403648" y="1268760"/>
            <a:ext cx="172819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259632" y="5517232"/>
            <a:ext cx="1656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835696" y="1628800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620688"/>
            <a:ext cx="9361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«1» - так как выплаты осуществлялись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96336" y="1844824"/>
            <a:ext cx="1403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ОКТМО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12360" y="2708920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КБК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924944"/>
            <a:ext cx="17636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Сумма страховых взносов, подлежащая к уплате за отчетный период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52320" y="3212976"/>
            <a:ext cx="1368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Суммы страховых взносов подлежащих к уплате по месяцам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1920" y="4941168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6084168" y="2852936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1136" t="15909" r="14347" b="6818"/>
          <a:stretch>
            <a:fillRect/>
          </a:stretch>
        </p:blipFill>
        <p:spPr bwMode="auto">
          <a:xfrm>
            <a:off x="1835696" y="548680"/>
            <a:ext cx="42484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 стрелкой 37"/>
          <p:cNvCxnSpPr/>
          <p:nvPr/>
        </p:nvCxnSpPr>
        <p:spPr>
          <a:xfrm>
            <a:off x="1403648" y="1196752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2" idx="1"/>
          </p:cNvCxnSpPr>
          <p:nvPr/>
        </p:nvCxnSpPr>
        <p:spPr>
          <a:xfrm flipH="1" flipV="1">
            <a:off x="5148064" y="1988840"/>
            <a:ext cx="2448272" cy="98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5220072" y="3501008"/>
            <a:ext cx="2016224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619672" y="3212976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948264" y="2780928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Количество лиц, которые работают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4509120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Сумма выплат с начала года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4725144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Сумма выплат по месяцам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1052736"/>
            <a:ext cx="2016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 так как платит сам плательщик ИП глава КФХ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2289" t="23944" r="16813" b="8451"/>
          <a:stretch>
            <a:fillRect/>
          </a:stretch>
        </p:blipFill>
        <p:spPr bwMode="auto">
          <a:xfrm>
            <a:off x="2051720" y="620688"/>
            <a:ext cx="45365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17" idx="1"/>
          </p:cNvCxnSpPr>
          <p:nvPr/>
        </p:nvCxnSpPr>
        <p:spPr>
          <a:xfrm flipH="1" flipV="1">
            <a:off x="3851920" y="1412776"/>
            <a:ext cx="3096344" cy="92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1"/>
          </p:cNvCxnSpPr>
          <p:nvPr/>
        </p:nvCxnSpPr>
        <p:spPr>
          <a:xfrm flipH="1">
            <a:off x="5364088" y="3042538"/>
            <a:ext cx="1584176" cy="242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292080" y="2276872"/>
            <a:ext cx="1656184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5508104" y="2924944"/>
            <a:ext cx="1440160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419872" y="4725144"/>
            <a:ext cx="33843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331640" y="5013176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92280" y="3068960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Сумма страховых взносов с начала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573016"/>
            <a:ext cx="1691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Сумма страховых взносов по месяцам 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35294" r="50368" b="25490"/>
          <a:stretch>
            <a:fillRect/>
          </a:stretch>
        </p:blipFill>
        <p:spPr bwMode="auto">
          <a:xfrm>
            <a:off x="2195736" y="908720"/>
            <a:ext cx="44644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1475656" y="3284984"/>
            <a:ext cx="86409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475656" y="3789040"/>
            <a:ext cx="792088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3779912" y="2852936"/>
            <a:ext cx="3384376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851920" y="3212976"/>
            <a:ext cx="3312368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52980" t="17442" r="13663" b="40698"/>
          <a:stretch>
            <a:fillRect/>
          </a:stretch>
        </p:blipFill>
        <p:spPr bwMode="auto">
          <a:xfrm>
            <a:off x="467544" y="260648"/>
            <a:ext cx="424847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6732240" y="1196752"/>
            <a:ext cx="831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ОКТМО</a:t>
            </a:r>
            <a:endParaRPr lang="ru-RU" sz="1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084168" y="2348880"/>
            <a:ext cx="5277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КБК</a:t>
            </a:r>
            <a:endParaRPr lang="ru-RU" sz="14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220072" y="3068960"/>
            <a:ext cx="3397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Сумма страховых взносов фиксированная</a:t>
            </a:r>
            <a:endParaRPr lang="ru-RU" sz="1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436096" y="4653136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ИНН</a:t>
            </a:r>
            <a:endParaRPr lang="ru-RU" sz="1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644008" y="0"/>
            <a:ext cx="4302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2 (заполняется на главу КФХ) один раз в год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580112" y="5301208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КПП</a:t>
            </a:r>
            <a:endParaRPr lang="ru-RU" sz="1400" dirty="0"/>
          </a:p>
        </p:txBody>
      </p:sp>
      <p:cxnSp>
        <p:nvCxnSpPr>
          <p:cNvPr id="67" name="Прямая со стрелкой 66"/>
          <p:cNvCxnSpPr>
            <a:stCxn id="65" idx="1"/>
          </p:cNvCxnSpPr>
          <p:nvPr/>
        </p:nvCxnSpPr>
        <p:spPr>
          <a:xfrm flipH="1" flipV="1">
            <a:off x="3923928" y="5445224"/>
            <a:ext cx="1656184" cy="98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8" idx="1"/>
          </p:cNvCxnSpPr>
          <p:nvPr/>
        </p:nvCxnSpPr>
        <p:spPr>
          <a:xfrm flipH="1" flipV="1">
            <a:off x="3779912" y="4797152"/>
            <a:ext cx="1656184" cy="98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3563888" y="3212976"/>
            <a:ext cx="172819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6" idx="1"/>
          </p:cNvCxnSpPr>
          <p:nvPr/>
        </p:nvCxnSpPr>
        <p:spPr>
          <a:xfrm flipH="1" flipV="1">
            <a:off x="4427984" y="2492897"/>
            <a:ext cx="1656184" cy="98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3419872" y="1340768"/>
            <a:ext cx="33123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80928"/>
            <a:ext cx="648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2852936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Снилс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12976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5373216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Данные паспорта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509120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Дата рождения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0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3 заполняется  по всем принятым работникам. Сколько работников, столько раз и заполняем 3 раздел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137" t="17290" r="28220" b="20201"/>
          <a:stretch>
            <a:fillRect/>
          </a:stretch>
        </p:blipFill>
        <p:spPr bwMode="auto">
          <a:xfrm>
            <a:off x="3059832" y="1052736"/>
            <a:ext cx="41044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7236296" y="2996952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475656" y="2996952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187624" y="3501008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547664" y="4725144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907704" y="5589240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Победитель конкурса в целях подтверждения выполнения обязательств, взятых на себя, представляет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 отдел реализации программ развития сельских территорий и малых форм хозяйствования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отчетность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по формам и в сроки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установленные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подпунктом 4.1 пункта 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Порядка предоставления грантов, а также дополнительные документы и отчетность по перечню,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формам и в сроки, установленные соглашением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предоставлении гранта.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899592" y="1700808"/>
            <a:ext cx="2736304" cy="129614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580112" y="1700808"/>
            <a:ext cx="2808312" cy="129614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16288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Агростартап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1700808"/>
            <a:ext cx="1135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семейная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ферма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4653136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случае создания второго и более рабочих мест в году, следующем за годом получения гранта – не позднее 24 месяцев, со дня предоставления гранта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852936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случае создания одного нового постоянного рабочего места (согласно бизнес-плана) - не позднее 15 декабря года получения гранта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09120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случае принятия второго и более постоянных работников в году, следующем за годом получения гранта – не позднее срока использования гранта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(18 мес. со дня поступления средств на л/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948264" y="1844824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Сумма страхового взноса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04248" y="2492896"/>
            <a:ext cx="1872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Сумма для исчисления страховых взносов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5517" t="17241" r="51509" b="10345"/>
          <a:stretch>
            <a:fillRect/>
          </a:stretch>
        </p:blipFill>
        <p:spPr bwMode="auto">
          <a:xfrm>
            <a:off x="1547664" y="260648"/>
            <a:ext cx="43924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5508104" y="1988840"/>
            <a:ext cx="13681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508104" y="2852936"/>
            <a:ext cx="13681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30345" t="27632" r="29688" b="21053"/>
          <a:stretch>
            <a:fillRect/>
          </a:stretch>
        </p:blipFill>
        <p:spPr bwMode="auto">
          <a:xfrm>
            <a:off x="467544" y="2105472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34076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работников 10 или меньше, отчет можно сдать как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электронно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так и на бумаге: лично, через представителя или отправить почтой (ст. 8 Закона № 27-ФЗ от 01.04.1996 в ред. с 01.01.2023)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>Отчет можно сформировать  в Версии 1.1.65.1400 от 06.01.2023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опубликован на сайте СФР.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568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(ЕФС-1)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Отчетность сдается в Социальный фонд России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467544" y="2420888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Инн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1196752"/>
            <a:ext cx="1259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Регистрационный номер, присвоенный ПФР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28384" y="2060848"/>
            <a:ext cx="648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ФИО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812360" y="2492896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КПП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884368" y="2924944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ОГРН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55576" y="2852936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ОКВЭД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020272" y="2708920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ОКПО</a:t>
            </a:r>
            <a:endParaRPr lang="ru-RU" sz="14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6588224" y="2276872"/>
            <a:ext cx="13681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547664" y="3068960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7596336" y="3284984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Эл. почта</a:t>
            </a:r>
            <a:endParaRPr lang="ru-RU" sz="1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07505" y="3244334"/>
            <a:ext cx="1152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Номер телефона</a:t>
            </a:r>
            <a:endParaRPr lang="ru-RU" sz="1400" dirty="0"/>
          </a:p>
        </p:txBody>
      </p:sp>
      <p:cxnSp>
        <p:nvCxnSpPr>
          <p:cNvPr id="55" name="Прямая со стрелкой 54"/>
          <p:cNvCxnSpPr/>
          <p:nvPr/>
        </p:nvCxnSpPr>
        <p:spPr>
          <a:xfrm flipH="1">
            <a:off x="6660232" y="3429000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11560" y="1988840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22" t="16393" r="64959" b="11475"/>
          <a:stretch>
            <a:fillRect/>
          </a:stretch>
        </p:blipFill>
        <p:spPr bwMode="auto">
          <a:xfrm>
            <a:off x="2123728" y="188640"/>
            <a:ext cx="424847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>
          <a:xfrm>
            <a:off x="1259632" y="2636912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475656" y="3068960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99592" y="3429000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580112" y="2636912"/>
            <a:ext cx="21602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5292080" y="2852936"/>
            <a:ext cx="1800200" cy="98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6228184" y="3068960"/>
            <a:ext cx="1656184" cy="98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/>
          <p:cNvCxnSpPr/>
          <p:nvPr/>
        </p:nvCxnSpPr>
        <p:spPr>
          <a:xfrm flipH="1">
            <a:off x="5148064" y="2348880"/>
            <a:ext cx="10801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524328" y="1052736"/>
            <a:ext cx="1008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ИНН нового работника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1916832"/>
            <a:ext cx="11280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ФИО нового работника, дата рождения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24328" y="2420888"/>
            <a:ext cx="1296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граждане РФ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1181" t="16370" r="37430" b="41067"/>
          <a:stretch>
            <a:fillRect/>
          </a:stretch>
        </p:blipFill>
        <p:spPr bwMode="auto">
          <a:xfrm>
            <a:off x="2051720" y="404664"/>
            <a:ext cx="532859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5868144" y="1484784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9" idx="1"/>
          </p:cNvCxnSpPr>
          <p:nvPr/>
        </p:nvCxnSpPr>
        <p:spPr>
          <a:xfrm flipH="1" flipV="1">
            <a:off x="5220072" y="2564904"/>
            <a:ext cx="2304256" cy="98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0" y="3789040"/>
            <a:ext cx="12241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Сведения о трудовой деятельности(дата приема (увольнения), основание приема (увольнения нового сотрудника)</a:t>
            </a:r>
            <a:endParaRPr lang="ru-RU" sz="1400" dirty="0"/>
          </a:p>
        </p:txBody>
      </p:sp>
      <p:cxnSp>
        <p:nvCxnSpPr>
          <p:cNvPr id="32" name="Прямая со стрелкой 31"/>
          <p:cNvCxnSpPr>
            <a:stCxn id="30" idx="1"/>
          </p:cNvCxnSpPr>
          <p:nvPr/>
        </p:nvCxnSpPr>
        <p:spPr>
          <a:xfrm flipH="1" flipV="1">
            <a:off x="-1152128" y="4869160"/>
            <a:ext cx="1152128" cy="43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259632" y="2132856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259632" y="4725144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0" y="1268760"/>
            <a:ext cx="1475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Снилс</a:t>
            </a:r>
            <a:endParaRPr lang="ru-RU" sz="14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683568" y="1484784"/>
            <a:ext cx="13681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409" t="26296" r="21111" b="11093"/>
          <a:stretch>
            <a:fillRect/>
          </a:stretch>
        </p:blipFill>
        <p:spPr bwMode="auto">
          <a:xfrm>
            <a:off x="611560" y="1412776"/>
            <a:ext cx="79208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Подавать сведения теперь нужно не по всем работникам, а только по тем, у которых есть особенности учета стажа (представляются на застрахованных лиц, которым для установления пенсии, в том числе накопительной пенсии, срочной пенсионной выплаты или единовременной выплаты средств пенсионных накоплений, необходимо учесть период работы календарного года, срок представления отчетности за который не наступил)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130" t="24000" r="43620" b="25333"/>
          <a:stretch>
            <a:fillRect/>
          </a:stretch>
        </p:blipFill>
        <p:spPr bwMode="auto">
          <a:xfrm>
            <a:off x="755576" y="1988840"/>
            <a:ext cx="69127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69269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Заполняется если перечислены дополнительные страховые взносы на накопительную пенсию и уплачены взносы работодателя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00" t="17603" r="55893" b="26388"/>
          <a:stretch>
            <a:fillRect/>
          </a:stretch>
        </p:blipFill>
        <p:spPr bwMode="auto">
          <a:xfrm>
            <a:off x="1043608" y="404664"/>
            <a:ext cx="489654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4860032" y="1988840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948264" y="1772816"/>
            <a:ext cx="1710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Кол-во работников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64288" y="3284984"/>
            <a:ext cx="16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Сумма выплат начисленных физическому лицу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48264" y="5949280"/>
            <a:ext cx="1998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Сумма страховых взносов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4725144"/>
            <a:ext cx="2176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База для начисления страховых взносов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76256" y="1484784"/>
            <a:ext cx="19087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Средняя численность </a:t>
            </a:r>
          </a:p>
        </p:txBody>
      </p:sp>
      <p:cxnSp>
        <p:nvCxnSpPr>
          <p:cNvPr id="18" name="Прямая со стрелкой 17"/>
          <p:cNvCxnSpPr>
            <a:stCxn id="16" idx="1"/>
          </p:cNvCxnSpPr>
          <p:nvPr/>
        </p:nvCxnSpPr>
        <p:spPr>
          <a:xfrm flipH="1" flipV="1">
            <a:off x="4932040" y="1628800"/>
            <a:ext cx="1944216" cy="98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0" idx="1"/>
          </p:cNvCxnSpPr>
          <p:nvPr/>
        </p:nvCxnSpPr>
        <p:spPr>
          <a:xfrm flipH="1" flipV="1">
            <a:off x="5796136" y="3645024"/>
            <a:ext cx="1368152" cy="92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3" idx="1"/>
          </p:cNvCxnSpPr>
          <p:nvPr/>
        </p:nvCxnSpPr>
        <p:spPr>
          <a:xfrm flipH="1">
            <a:off x="5868144" y="4986754"/>
            <a:ext cx="864096" cy="264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868144" y="6237312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660232" y="980728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Календарный год</a:t>
            </a:r>
            <a:endParaRPr lang="ru-RU" sz="1400" dirty="0"/>
          </a:p>
        </p:txBody>
      </p:sp>
      <p:cxnSp>
        <p:nvCxnSpPr>
          <p:cNvPr id="39" name="Прямая со стрелкой 38"/>
          <p:cNvCxnSpPr>
            <a:stCxn id="38" idx="1"/>
          </p:cNvCxnSpPr>
          <p:nvPr/>
        </p:nvCxnSpPr>
        <p:spPr>
          <a:xfrm flipH="1" flipV="1">
            <a:off x="5724128" y="1124744"/>
            <a:ext cx="936104" cy="98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40" t="21053" r="62629" b="7895"/>
          <a:stretch>
            <a:fillRect/>
          </a:stretch>
        </p:blipFill>
        <p:spPr bwMode="auto">
          <a:xfrm>
            <a:off x="611560" y="332656"/>
            <a:ext cx="43204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32040" y="975792"/>
            <a:ext cx="388843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Подразделы 2.1.1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2.2 включите в отчет, если вы направляете сотрудников на работу в другие компании по договору о предоставлении труда работников, заполните подраздел 2.2 раздела 2 формы ЕФС-1</a:t>
            </a:r>
            <a:endParaRPr kumimoji="0" lang="ru-RU" sz="1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292080" y="4149080"/>
            <a:ext cx="345638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Подраздел 2.3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подразделе заносим данные о медосмотрах и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спецоценке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условий труда.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евер — Природа, флора - Stock Photo | #3451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(структурное подразделение  КОГБУ «ЦСХК «Клевера Нечерноземья»):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Киров, ул. Преображенская, 66,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215.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(8332) 64-02-56</a:t>
            </a:r>
          </a:p>
          <a:p>
            <a:pPr algn="ctr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kleverkirov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5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kleverkirov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3054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юрисконсульт, консультант: Черных Алёна Дмитриевна тел. 64-99-98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бухгалтер, консультант: Русских Татьяна Васильевна, тел. 64-01-91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6518" y="5542473"/>
            <a:ext cx="7902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!!!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787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ПРИНИМАЕМ    РАБОТНИКА – ЗАЯВЛЕНИЕ О ПРИЕМЕ НА РАБОТУ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Работник пишет заявление о приеме на работу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(свободная форма).</a:t>
            </a:r>
          </a:p>
        </p:txBody>
      </p:sp>
      <p:sp>
        <p:nvSpPr>
          <p:cNvPr id="22530" name="AutoShape 2" descr="https://pechati61.ru/image/cache/catalog/image/cache/catalog/pictures/Staty/TKnijka-1000x1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pechati61.ru/image/cache/catalog/image/cache/catalog/pictures/Staty/TKnijka-1000x1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://rk.karelia.ru/wp-content/uploads/2020/02/hoie5htbhm8soosss8.jpg"/>
          <p:cNvPicPr>
            <a:picLocks noChangeAspect="1" noChangeArrowheads="1"/>
          </p:cNvPicPr>
          <p:nvPr/>
        </p:nvPicPr>
        <p:blipFill>
          <a:blip r:embed="rId2" cstate="print"/>
          <a:srcRect t="1310" r="33654"/>
          <a:stretch>
            <a:fillRect/>
          </a:stretch>
        </p:blipFill>
        <p:spPr bwMode="auto">
          <a:xfrm>
            <a:off x="6588224" y="476671"/>
            <a:ext cx="2267744" cy="2247567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3" cstate="print"/>
          <a:srcRect l="20203" t="52137" r="36665" b="7122"/>
          <a:stretch>
            <a:fillRect/>
          </a:stretch>
        </p:blipFill>
        <p:spPr bwMode="auto">
          <a:xfrm>
            <a:off x="611560" y="1340768"/>
            <a:ext cx="61206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16632"/>
            <a:ext cx="6195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ПРИНИМАЕМ    РАБОТНИКА – ТРУДОВОЙ ДОГОВОР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 startAt="2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 работником и работодателем заключаем  трудовой договор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(гл.10, разд.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часть 3 ТК РФ). </a:t>
            </a:r>
            <a:r>
              <a:rPr lang="ru-RU" sz="1400" dirty="0"/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Заключение трудового договора допускается с лицами, достигшими возраста 16 лет, за исключением случаев, предусмотренных Трудовым Кодексом, другими федеральными законами. </a:t>
            </a:r>
          </a:p>
        </p:txBody>
      </p:sp>
      <p:sp>
        <p:nvSpPr>
          <p:cNvPr id="22530" name="AutoShape 2" descr="https://pechati61.ru/image/cache/catalog/image/cache/catalog/pictures/Staty/TKnijka-1000x1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pechati61.ru/image/cache/catalog/image/cache/catalog/pictures/Staty/TKnijka-1000x1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196752"/>
            <a:ext cx="3499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заключается в письменной форме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43400" y="1196752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составляется в двух экземплярах, каждый из которых подписывается сторонами.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458112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Один экземпляр трудового договора передается работнику, другой хранится у работодателя</a:t>
            </a:r>
            <a:endParaRPr lang="ru-RU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301208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Получение работником экземпляра трудового договора должно подтверждаться подписью работника на экземпляре трудового договора, хранящемся у работодателя</a:t>
            </a:r>
            <a:endParaRPr lang="ru-RU" sz="1400" i="1" dirty="0"/>
          </a:p>
        </p:txBody>
      </p:sp>
      <p:pic>
        <p:nvPicPr>
          <p:cNvPr id="15" name="Рисунок 14"/>
          <p:cNvPicPr/>
          <p:nvPr/>
        </p:nvPicPr>
        <p:blipFill>
          <a:blip r:embed="rId2" cstate="print"/>
          <a:srcRect l="24051" t="18519" r="24158" b="4273"/>
          <a:stretch>
            <a:fillRect/>
          </a:stretch>
        </p:blipFill>
        <p:spPr bwMode="auto">
          <a:xfrm>
            <a:off x="179512" y="1700808"/>
            <a:ext cx="3456384" cy="330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923928" y="1916832"/>
            <a:ext cx="5040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>Трудовой договор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можно оформить до начала работы, в день начала работы или не позднее трех рабочих дней со дня выхода сотрудника на работу. Одновременно можно издать приказ о приеме на работу, но это не обязательно (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4"/>
              </a:rPr>
              <a:t>ст. ст. 67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/>
              </a:rPr>
              <a:t>68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ТК РФ).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Принять на работу можно и в выходной день. Если это первый рабочий день, укажите его датой начала работы в трудовом договоре и приказе.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602128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следующего рабочего дня после подписания договора сдайте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подраздел 1.1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ЕФС-1.</a:t>
            </a:r>
            <a:endParaRPr lang="ru-RU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82089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иное не установлено настоящим Кодексом, другими федеральными законами, при заключении трудового договора лицо, поступающее на работу, предъявляет работодателю: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паспорт или иной документ, удостоверяющий личность;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трудовую книжку и (или) сведения о трудовой деятельности (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статья 66.1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настоящего Кодекса), за исключением случаев, если трудовой договор заключается впервые;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документ, подтверждающий регистрацию в системе индивидуального (персонифицированного) учета, в том числе в форме электронного документа;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документы воинского учета - для военнообязанных и лиц, подлежащих призыву на военную службу; 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документ об образовании и (или) о квалификации или наличии специальных знаний - при поступлении на работу, требующую специальных знаний или специальной подготовки;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справку о наличии (отсутствии) судимости и (или) факта уголовного преследования либо о прекращении уголовного преследования по реабилитирующим основаниям, выданную в порядке и по форме, которые устанавливаются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внутренних дел, - при поступлении на работу, связанную с деятельностью, к осуществлению которой в соответствии с настоящим Кодексом, иным федеральным законом не допускаются лица, имеющие или имевшие судимость, подвергающиеся или подвергавшиеся уголовному преследованию; </a:t>
            </a:r>
          </a:p>
          <a:p>
            <a:pPr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- справку о том, является или не является лицо подвергнутым административному наказанию за потребление наркотических средств или психотропных веществ без назначения врача либо новых потенциально опасных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веществ, которая выдана в порядке и по форме, которые устанавливаются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внутренних дел, - при поступлении на работу, связанную с деятельностью, к осуществлению которой в соответствии с федеральными законами не допускаются лица, подвергнутые административному наказанию за потребление наркотических средств или психотропных веществ без назначения врача либо новых потенциально опасных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веществ, до окончания срока, в течение которого лицо считается подвергнутым административному наказанию.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3671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Документы, предъявляемые при заключении трудового договора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260648"/>
            <a:ext cx="335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Выдержки из Трудового кодекса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16632"/>
            <a:ext cx="7381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ПРИНИМАЕМ    РАБОТНИКА – ПРИКАЗ О ПРИЕМЕ НА РАБОТУ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64704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Работодатель издает приказ о приеме на работу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форме N Т-1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>Указания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ее заполнению утверждены Постановлением Госкомстата России от 05.01.2004 N 1. Применяйте указанную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форму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оформления приема на работу, если у вас не разработана собственная форма такого приказа). Прием на работу оформляется трудовым договором.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Работодатель вправе издать на основании заключенного трудового договора приказ (распоряжение) о приеме на работу.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Содержание приказа (распоряжения) работодателя должно соответствовать условиям заключенного трудового договора. При приеме на работу (до подписания трудового договора) работодатель обязан ознакомить работника под роспись с правилами внутреннего трудового распорядка, иными локальными нормативными актами, непосредственно связанными с трудовой деятельностью работника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https://pechati61.ru/image/cache/catalog/image/cache/catalog/pictures/Staty/TKnijka-1000x1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pechati61.ru/image/cache/catalog/image/cache/catalog/pictures/Staty/TKnijka-1000x1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rcRect l="21165" t="26496" r="43560" b="3134"/>
          <a:stretch>
            <a:fillRect/>
          </a:stretch>
        </p:blipFill>
        <p:spPr bwMode="auto">
          <a:xfrm>
            <a:off x="539552" y="2852936"/>
            <a:ext cx="38164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8964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основании приказа (распоряжения) работником кадровой службы вносится запись в трудовую книжку о приеме работника на работу и заполняются соответствующие сведения в личной карточке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(форма N Т-2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>N Т-2ГС(МС),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 в бухгалтерии открывается лицевой счет работника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4"/>
              </a:rPr>
              <a:t>(форма N Т-54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/>
              </a:rPr>
              <a:t>N Т-54а).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2"/>
            <a:ext cx="7524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Запись о приеме на работу в трудовую книжку вносите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в течение 5 рабочих дней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после заключения договора на основании приказа, а если приказ не издавали - на основании трудового договора (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6"/>
              </a:rPr>
              <a:t>п. 9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Порядка ведения трудовых книжек,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7"/>
              </a:rPr>
              <a:t>Письмо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Минтруда от 28.01.2022 N 14-2/ООГ-499).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://rk.karelia.ru/wp-content/uploads/2020/02/hoie5htbhm8soosss8.jpg"/>
          <p:cNvPicPr>
            <a:picLocks noChangeAspect="1" noChangeArrowheads="1"/>
          </p:cNvPicPr>
          <p:nvPr/>
        </p:nvPicPr>
        <p:blipFill>
          <a:blip r:embed="rId8" cstate="print"/>
          <a:srcRect t="1310" r="33654"/>
          <a:stretch>
            <a:fillRect/>
          </a:stretch>
        </p:blipFill>
        <p:spPr bwMode="auto">
          <a:xfrm>
            <a:off x="7524328" y="0"/>
            <a:ext cx="1468544" cy="14554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19672" y="116632"/>
            <a:ext cx="624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ПРИНИМАЕМ    РАБОТНИКА – ТРУДОВАЯ КНИЖКА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933056"/>
            <a:ext cx="9036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работник со стажем не принес ни СТД-Р, ни трудовую книжку, его можно оформить на работу, но учесть его предыдущий стаж будет нельзя. Поэтому посоветуйте ему получить СТД-Р на последней работе или СТД-СФР в МФЦ, СФР или через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Человека, который говорит, что потерял трудовую книжку, отправьте за дубликатом к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9"/>
              </a:rPr>
              <a:t>предыдущему работодателю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или по заявлению работника оформите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0"/>
              </a:rPr>
              <a:t>новую книжку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без записей о работе у других работодателей (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1"/>
              </a:rPr>
              <a:t>ст. 66.1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ТК РФ,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2"/>
              </a:rPr>
              <a:t>Письмо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Минтруда от 03.06.2022 N 14-6/ООГ-3682).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22920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новый работник с бумажной трудовой книжкой хочет перейти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3"/>
              </a:rPr>
              <a:t>ЭТК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сначала внесите в его трудовую запись о приеме на работу. Затем примите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4"/>
              </a:rPr>
              <a:t>заявление о переходе на ЭТК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сделайте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5"/>
              </a:rPr>
              <a:t>запись об этом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бумажной книжке и выдайте ее на руки (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6"/>
              </a:rPr>
              <a:t>Письмо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Минтруда от 31.07.2023 N 14-6/ООГ-505).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16530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Человеку, впервые устроившемуся на работу, бумажную книжку не оформляйте, заявление о выборе ЭТК не берите - она будет сформирована автоматически при подаче подраздела 1.1 ЕФС-1 о приеме на работу.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17" cstate="print"/>
          <a:srcRect l="20203" t="53583" r="43042" b="23566"/>
          <a:stretch>
            <a:fillRect/>
          </a:stretch>
        </p:blipFill>
        <p:spPr bwMode="auto">
          <a:xfrm>
            <a:off x="827584" y="2132856"/>
            <a:ext cx="70567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47864" y="0"/>
            <a:ext cx="198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ОПЛАТА ТРУДА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064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Заработная плата (оплата труда работника) - вознаграждение за труд в зависимости от квалификации работника, сложности, количества, качества и условий выполняемой работы, а также компенсационные выплаты (доплаты и надбавки компенсационного характера, в том числе за работу в условиях, отклоняющихся от нормальных, работу в особых климатических условиях и на территориях, подвергшихся радиоактивному загрязнению, и иные выплаты компенсационного характера) и стимулирующие выплаты (доплаты и надбавки стимулирующего характера, премии и иные поощрительные выплаты) ст. 129 ТК РФ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700808"/>
            <a:ext cx="3131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статье 130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ТК РФ в систему основных государственных гарантий по оплате труда работников включается величина минимального размера оплаты труда (далее - МРОТ) в РФ.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14096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Следует отметить, что сверх МРОТ осуществляется начисление районных коэффициентов и процентных надбавок в районах Крайнего Севера и приравненных к ним местностях (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>постановление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Конституционного Суда Российской Федерации от 7 декабря 2017 г. N 38-П).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Учитывая изложенное, при заключении трудового договора с работником ему необходимо предусмотреть заработную плату не ниже МРОТ.</a:t>
            </a:r>
            <a:r>
              <a:rPr lang="ru-RU" sz="1600" dirty="0"/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Если итоговая сумма меньше МРОТ, то это является нарушением трудового законодательства и влечет предупреждение или наложение административного штрафа: на должностных лиц - от 10 000 до 20 000 руб., на юридических лиц - от 30 000 до 50 000 руб. (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4"/>
              </a:rPr>
              <a:t>ч. 6 ст. 5.27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РФ).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1556792"/>
            <a:ext cx="30598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соответствии со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/>
              </a:rPr>
              <a:t>статьей 133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ТК РФ месячная заработная плата работника, полностью отработавшего за этот период норму рабочего времени и выполнившего нормы труда (трудовые обязанности), не может быть ниже МРОТ.</a:t>
            </a:r>
          </a:p>
        </p:txBody>
      </p:sp>
      <p:pic>
        <p:nvPicPr>
          <p:cNvPr id="3074" name="Picture 2" descr="Скрытые оплата труда и доходы составили 7,7 трлн руб. за три квартала 2017  года - Газета.Ru"/>
          <p:cNvPicPr>
            <a:picLocks noChangeAspect="1" noChangeArrowheads="1"/>
          </p:cNvPicPr>
          <p:nvPr/>
        </p:nvPicPr>
        <p:blipFill>
          <a:blip r:embed="rId6" cstate="print"/>
          <a:srcRect l="7602" t="7500" r="18911" b="8501"/>
          <a:stretch>
            <a:fillRect/>
          </a:stretch>
        </p:blipFill>
        <p:spPr bwMode="auto">
          <a:xfrm>
            <a:off x="3491880" y="1628800"/>
            <a:ext cx="2232248" cy="143684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07504" y="4797152"/>
            <a:ext cx="90364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соответствии с ФЗ от 27.11.2023 № 548-ФЗ с 01.01.2024 МРОТ не должен быть ниже 19 242 рублей в месяц. В кировской области районный коэффициент (1,15) начисляется по месту выполнения работником трудовой функции в 21 МР и городском округе. Т.о., в этих районах заработная плата должна быть не менее 22 128 рублей в месяц при полной отработке за этот период нормы рабочего времени.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Афанасьевский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Белохолуницкий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Богородский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Верхнекамский,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Даровской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Зуевский,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Кирово-Чепецкий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Куменский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Лузский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Мурашинский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Нагорский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Омутнинский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Опаринский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Орловский,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Подосиновский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Слободской,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Унинский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Фаленский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Юрянский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районы, г. Киров и г.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кирово-Чепецк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отдел реализации программ развития сельских территорий и малых форм хозяйствования, через ЦЕНТР КОМПЕТЕНЦИЙ  </a:t>
            </a:r>
          </a:p>
          <a:p>
            <a:pPr algn="ctr"/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позднее 1 месяца с даты принятия на работу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предоставляем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16832"/>
            <a:ext cx="301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1.Копию трудового договора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2708920"/>
            <a:ext cx="395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Копию приказа о приеме на работу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335699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Копию трудовой книжки (титульный лист и страница с записью о приеме на работу)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188640"/>
            <a:ext cx="3570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ОТЧЕТНОСТЬ ПО ГРАНТУ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2494</Words>
  <Application>Microsoft Office PowerPoint</Application>
  <PresentationFormat>Экран (4:3)</PresentationFormat>
  <Paragraphs>164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208</cp:revision>
  <dcterms:created xsi:type="dcterms:W3CDTF">2021-11-30T10:10:41Z</dcterms:created>
  <dcterms:modified xsi:type="dcterms:W3CDTF">2024-12-02T07:06:50Z</dcterms:modified>
</cp:coreProperties>
</file>